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0" r:id="rId2"/>
    <p:sldId id="352" r:id="rId3"/>
    <p:sldId id="303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21" r:id="rId12"/>
    <p:sldId id="349" r:id="rId13"/>
    <p:sldId id="350" r:id="rId14"/>
    <p:sldId id="351" r:id="rId15"/>
    <p:sldId id="317" r:id="rId16"/>
    <p:sldId id="325" r:id="rId17"/>
    <p:sldId id="324" r:id="rId18"/>
    <p:sldId id="323" r:id="rId19"/>
    <p:sldId id="348" r:id="rId20"/>
    <p:sldId id="342" r:id="rId21"/>
    <p:sldId id="326" r:id="rId22"/>
    <p:sldId id="327" r:id="rId23"/>
    <p:sldId id="328" r:id="rId24"/>
    <p:sldId id="333" r:id="rId25"/>
    <p:sldId id="329" r:id="rId26"/>
    <p:sldId id="332" r:id="rId27"/>
    <p:sldId id="334" r:id="rId28"/>
    <p:sldId id="346" r:id="rId29"/>
    <p:sldId id="347" r:id="rId30"/>
    <p:sldId id="340" r:id="rId31"/>
    <p:sldId id="344" r:id="rId32"/>
    <p:sldId id="336" r:id="rId33"/>
    <p:sldId id="337" r:id="rId34"/>
    <p:sldId id="345" r:id="rId35"/>
    <p:sldId id="339" r:id="rId36"/>
    <p:sldId id="343" r:id="rId37"/>
    <p:sldId id="341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3F7F-6AA4-492B-AD73-874BACA804D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9BD6-010E-4AD9-983A-D999AC4E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09BD6-010E-4AD9-983A-D999AC4EDB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2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3330F-44D2-41B6-A32B-FFCC0178D6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9A1C1-42D9-4540-A641-0C47DAAF5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9E1A-4001-40AA-97A3-1C6A4F731E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5DDCD-14ED-4B5E-BBBD-5E8C3B73C4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B25FB-BA9F-4213-964A-BF21EA8D8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DC84-E4AD-4489-9099-57BEC0BA46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B39DD-BBF0-4D57-B6D4-3BD89AA843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C3BE-DCC4-44AB-824D-749CA22004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7C024-1340-4521-A831-02EAFD61B4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F0F6E-1F23-4711-88AA-D050854EA4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31BC-679C-4CB9-BD00-B4AA5A7D25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47EC3DC-0ECA-47C2-A0B4-39F6D7F828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cftools.sourceforge.net/" TargetMode="External"/><Relationship Id="rId2" Type="http://schemas.openxmlformats.org/officeDocument/2006/relationships/hyperlink" Target="http://www.hts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g-genomics.org/plink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dirty="0" smtClean="0"/>
              <a:t>Data QC and Exploratory</a:t>
            </a:r>
            <a:br>
              <a:rPr lang="en-US" dirty="0" smtClean="0"/>
            </a:br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sz="3200" dirty="0" smtClean="0"/>
              <a:t>(Morning session)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Olivier </a:t>
            </a:r>
            <a:r>
              <a:rPr lang="en-US" sz="2000" dirty="0" err="1" smtClean="0"/>
              <a:t>Delaneau</a:t>
            </a:r>
            <a:endParaRPr lang="en-US" sz="2000" dirty="0" smtClean="0"/>
          </a:p>
          <a:p>
            <a:r>
              <a:rPr lang="en-US" sz="2000" dirty="0" smtClean="0"/>
              <a:t>University of Geneva</a:t>
            </a:r>
            <a:endParaRPr lang="en-US" sz="2000" dirty="0"/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19/05/2017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6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Accounting for sequencing biases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78" b="46855"/>
          <a:stretch/>
        </p:blipFill>
        <p:spPr>
          <a:xfrm>
            <a:off x="755576" y="2291100"/>
            <a:ext cx="2260600" cy="2146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2" b="45781"/>
          <a:stretch/>
        </p:blipFill>
        <p:spPr>
          <a:xfrm>
            <a:off x="3851920" y="3373926"/>
            <a:ext cx="4784841" cy="2189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54639" r="73166"/>
          <a:stretch/>
        </p:blipFill>
        <p:spPr>
          <a:xfrm>
            <a:off x="6179411" y="1425919"/>
            <a:ext cx="2339752" cy="1831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566124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biases are either modeled in the genotype likelihoods (e.g. </a:t>
            </a:r>
            <a:r>
              <a:rPr lang="en-US" i="1" dirty="0" err="1" smtClean="0"/>
              <a:t>FreeBayes</a:t>
            </a:r>
            <a:r>
              <a:rPr lang="en-US" dirty="0" smtClean="0"/>
              <a:t>) or can be filtered out after variant calling (e.g. </a:t>
            </a:r>
            <a:r>
              <a:rPr lang="en-US" i="1" dirty="0" err="1" smtClean="0"/>
              <a:t>samtools</a:t>
            </a:r>
            <a:r>
              <a:rPr lang="en-US" dirty="0" smtClean="0"/>
              <a:t>) by statistical testing.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420888"/>
            <a:ext cx="2736304" cy="95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3" t="-1" r="52888" b="52415"/>
          <a:stretch/>
        </p:blipFill>
        <p:spPr>
          <a:xfrm>
            <a:off x="3937208" y="1493251"/>
            <a:ext cx="1989667" cy="19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)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3924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| R )  ~  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Bayes theorem: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63888" y="1628800"/>
            <a:ext cx="504056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558116" y="1628800"/>
            <a:ext cx="470268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39752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probability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4288" y="206084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Prior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(Uniform, Frequency or LD)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)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3924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| R )  ~  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Bayes theorem: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63888" y="1628800"/>
            <a:ext cx="504056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558116" y="1628800"/>
            <a:ext cx="470268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9654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871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543496" y="3912863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22401" y="3691800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251532" y="4292400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/>
          <p:cNvCxnSpPr/>
          <p:nvPr/>
        </p:nvCxnSpPr>
        <p:spPr>
          <a:xfrm>
            <a:off x="5309248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9845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95772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40027" y="3600598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R | G )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76689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7906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7660531" y="3937978"/>
            <a:ext cx="201622" cy="515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039436" y="3937978"/>
            <a:ext cx="201622" cy="52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368567" y="3937977"/>
            <a:ext cx="201622" cy="51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26283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06880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12807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857062" y="3600596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)</a:t>
            </a:r>
            <a:endParaRPr lang="fr-FR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5625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7934520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827647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604371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fr-FR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141807" y="2925522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3024" y="4459235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091402" y="3109941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1999" y="298243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2877926" y="433095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522181" y="3601175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| R )</a:t>
            </a:r>
            <a:endParaRPr lang="fr-FR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31815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~</a:t>
            </a:r>
            <a:endParaRPr lang="fr-FR" dirty="0"/>
          </a:p>
        </p:txBody>
      </p:sp>
      <p:sp>
        <p:nvSpPr>
          <p:cNvPr id="59" name="TextBox 58"/>
          <p:cNvSpPr txBox="1"/>
          <p:nvPr/>
        </p:nvSpPr>
        <p:spPr>
          <a:xfrm>
            <a:off x="5810136" y="350633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5438144" y="3725325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2248" y="4105278"/>
            <a:ext cx="507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probability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4288" y="206084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Prior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(Uniform, Frequency or LD)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Uniform prior:</a:t>
            </a:r>
            <a:endParaRPr lang="en-US" u="sng" dirty="0"/>
          </a:p>
        </p:txBody>
      </p:sp>
      <p:sp>
        <p:nvSpPr>
          <p:cNvPr id="110" name="Rectangle 109"/>
          <p:cNvSpPr/>
          <p:nvPr/>
        </p:nvSpPr>
        <p:spPr>
          <a:xfrm flipV="1">
            <a:off x="3363328" y="3913509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742233" y="3692446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/>
          <p:cNvSpPr txBox="1"/>
          <p:nvPr/>
        </p:nvSpPr>
        <p:spPr>
          <a:xfrm>
            <a:off x="3629968" y="350698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57976" y="372597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72080" y="410592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15" name="Rectangle 114"/>
          <p:cNvSpPr/>
          <p:nvPr/>
        </p:nvSpPr>
        <p:spPr>
          <a:xfrm>
            <a:off x="4073920" y="4293096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59654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76689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41807" y="4459235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)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3924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| R )  ~  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Bayes theorem: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63888" y="1628800"/>
            <a:ext cx="504056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558116" y="1628800"/>
            <a:ext cx="470268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9654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871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543496" y="3912863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22401" y="3691800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251532" y="4292400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/>
          <p:cNvCxnSpPr/>
          <p:nvPr/>
        </p:nvCxnSpPr>
        <p:spPr>
          <a:xfrm>
            <a:off x="5309248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9845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95772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40027" y="3600598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R | G )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76689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7906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7660531" y="3937978"/>
            <a:ext cx="201622" cy="515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039436" y="3937978"/>
            <a:ext cx="201622" cy="52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368567" y="3937977"/>
            <a:ext cx="201622" cy="51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26283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06880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12807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857062" y="3600596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)</a:t>
            </a:r>
            <a:endParaRPr lang="fr-FR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5625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7934520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827647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604371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fr-FR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141807" y="2925522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3024" y="4459235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091402" y="3109941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1999" y="298243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2877926" y="433095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522181" y="3601175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| R )</a:t>
            </a:r>
            <a:endParaRPr lang="fr-FR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31815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~</a:t>
            </a:r>
            <a:endParaRPr lang="fr-FR" dirty="0"/>
          </a:p>
        </p:txBody>
      </p:sp>
      <p:sp>
        <p:nvSpPr>
          <p:cNvPr id="59" name="TextBox 58"/>
          <p:cNvSpPr txBox="1"/>
          <p:nvPr/>
        </p:nvSpPr>
        <p:spPr>
          <a:xfrm>
            <a:off x="5810136" y="350633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5438144" y="3725325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2248" y="4105278"/>
            <a:ext cx="507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probability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4288" y="206084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Prior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(Uniform, Frequency or LD)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363835" y="4945467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15052" y="6479180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5547677" y="5933386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5926582" y="5712323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6255713" y="6312923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>
            <a:off x="5313429" y="5129886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94026" y="500237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099953" y="635089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4744208" y="5621121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R | G )</a:t>
            </a:r>
            <a:endParaRPr lang="fr-FR" sz="14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480870" y="4945467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32087" y="6479180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V="1">
            <a:off x="7664712" y="6312922"/>
            <a:ext cx="201622" cy="16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8043617" y="5775009"/>
            <a:ext cx="201622" cy="70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8372748" y="5933386"/>
            <a:ext cx="201622" cy="54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Straight Connector 82"/>
          <p:cNvCxnSpPr/>
          <p:nvPr/>
        </p:nvCxnSpPr>
        <p:spPr>
          <a:xfrm>
            <a:off x="7430464" y="5129886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11061" y="500237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216988" y="635089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6861243" y="5621119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)</a:t>
            </a:r>
            <a:endParaRPr lang="fr-FR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610738" y="5002377"/>
            <a:ext cx="110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f(T) = 0.4</a:t>
            </a:r>
            <a:endParaRPr lang="fr-F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560437" y="6120156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0.16</a:t>
            </a:r>
            <a:endParaRPr lang="fr-FR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7938701" y="5589169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0.48</a:t>
            </a:r>
            <a:endParaRPr lang="fr-FR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280657" y="574919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0.36</a:t>
            </a:r>
            <a:endParaRPr lang="fr-F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6608552" y="5556839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fr-FR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3145988" y="4946045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297205" y="6479758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flipV="1">
            <a:off x="3329830" y="6204689"/>
            <a:ext cx="201622" cy="27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3708735" y="5299492"/>
            <a:ext cx="201622" cy="118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4037867" y="6204690"/>
            <a:ext cx="201622" cy="27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Connector 97"/>
          <p:cNvCxnSpPr/>
          <p:nvPr/>
        </p:nvCxnSpPr>
        <p:spPr>
          <a:xfrm>
            <a:off x="3095583" y="5130464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76180" y="5002955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dirty="0"/>
          </a:p>
        </p:txBody>
      </p:sp>
      <p:sp>
        <p:nvSpPr>
          <p:cNvPr id="100" name="TextBox 99"/>
          <p:cNvSpPr txBox="1"/>
          <p:nvPr/>
        </p:nvSpPr>
        <p:spPr>
          <a:xfrm>
            <a:off x="2882107" y="6351475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526362" y="5621698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| R )</a:t>
            </a:r>
            <a:endParaRPr lang="fr-FR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535996" y="5556839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~</a:t>
            </a:r>
            <a:endParaRPr lang="fr-FR" dirty="0"/>
          </a:p>
        </p:txBody>
      </p:sp>
      <p:sp>
        <p:nvSpPr>
          <p:cNvPr id="103" name="TextBox 102"/>
          <p:cNvSpPr txBox="1"/>
          <p:nvPr/>
        </p:nvSpPr>
        <p:spPr>
          <a:xfrm>
            <a:off x="5814317" y="552686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442325" y="574584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156429" y="612580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2029" y="6021731"/>
            <a:ext cx="463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0.16</a:t>
            </a:r>
            <a:endParaRPr lang="fr-FR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937706" y="6025088"/>
            <a:ext cx="46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99997" y="5104542"/>
            <a:ext cx="473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0.69</a:t>
            </a:r>
            <a:endParaRPr lang="fr-F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Uniform prior:</a:t>
            </a:r>
            <a:endParaRPr lang="en-US" u="sng" dirty="0"/>
          </a:p>
        </p:txBody>
      </p:sp>
      <p:sp>
        <p:nvSpPr>
          <p:cNvPr id="109" name="TextBox 108"/>
          <p:cNvSpPr txBox="1"/>
          <p:nvPr/>
        </p:nvSpPr>
        <p:spPr>
          <a:xfrm>
            <a:off x="467544" y="557994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Frequency prior:</a:t>
            </a:r>
          </a:p>
          <a:p>
            <a:pPr algn="ctr"/>
            <a:r>
              <a:rPr lang="en-US" sz="1400" i="1" dirty="0" smtClean="0"/>
              <a:t>(</a:t>
            </a:r>
            <a:r>
              <a:rPr lang="en-US" sz="1400" i="1" dirty="0" err="1" smtClean="0"/>
              <a:t>samtools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110" name="Rectangle 109"/>
          <p:cNvSpPr/>
          <p:nvPr/>
        </p:nvSpPr>
        <p:spPr>
          <a:xfrm flipV="1">
            <a:off x="3363328" y="3913509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742233" y="3692446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/>
          <p:cNvSpPr txBox="1"/>
          <p:nvPr/>
        </p:nvSpPr>
        <p:spPr>
          <a:xfrm>
            <a:off x="3629968" y="350698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57976" y="372597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72080" y="410592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15" name="Rectangle 114"/>
          <p:cNvSpPr/>
          <p:nvPr/>
        </p:nvSpPr>
        <p:spPr>
          <a:xfrm>
            <a:off x="4073920" y="4293096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59654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76689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41807" y="4459235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363835" y="6479180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80870" y="6479180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45988" y="6479758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31640" y="1844824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1640" y="5445224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54336" y="3479228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0507" y="5452866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B</a:t>
            </a:r>
            <a:endParaRPr lang="fr-FR" b="1" dirty="0"/>
          </a:p>
        </p:txBody>
      </p:sp>
      <p:sp>
        <p:nvSpPr>
          <p:cNvPr id="10" name="Oval 9"/>
          <p:cNvSpPr/>
          <p:nvPr/>
        </p:nvSpPr>
        <p:spPr>
          <a:xfrm>
            <a:off x="3596845" y="29319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749245" y="30843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3901645" y="32367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308813" y="321993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596845" y="335548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4054045" y="3003915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3884877" y="2715883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4172909" y="2643875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3668853" y="2643875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3308813" y="29319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3308813" y="3507971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 rot="18852240">
            <a:off x="1840765" y="248842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 rot="18852240">
            <a:off x="2271776" y="24824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 rot="18852240">
            <a:off x="1846424" y="289572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 rot="18852240">
            <a:off x="2144414" y="278374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 rot="18852240">
            <a:off x="2211152" y="22108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rot="18852240">
            <a:off x="2035927" y="187464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 rot="18852240">
            <a:off x="1684491" y="22359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 rot="18852240">
            <a:off x="2052903" y="309654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 rot="2208023">
            <a:off x="4197436" y="436501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 rot="2208023">
            <a:off x="4228175" y="457834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 rot="2208023">
            <a:off x="4258914" y="479166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 rot="2208023">
            <a:off x="3794262" y="4423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 rot="2208023">
            <a:off x="3943699" y="470419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 rot="2208023">
            <a:off x="4520394" y="469655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 rot="2208023">
            <a:off x="4557476" y="43645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 rot="2208023">
            <a:off x="4831246" y="4479461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 rot="2208023">
            <a:off x="4427634" y="41775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/>
          <p:cNvSpPr/>
          <p:nvPr/>
        </p:nvSpPr>
        <p:spPr>
          <a:xfrm>
            <a:off x="3995936" y="242088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4283968" y="292494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3851920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9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31640" y="1844824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1640" y="5445224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54336" y="3479228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0507" y="5452866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B</a:t>
            </a:r>
            <a:endParaRPr lang="fr-FR" b="1" dirty="0"/>
          </a:p>
        </p:txBody>
      </p:sp>
      <p:sp>
        <p:nvSpPr>
          <p:cNvPr id="10" name="Oval 9"/>
          <p:cNvSpPr/>
          <p:nvPr/>
        </p:nvSpPr>
        <p:spPr>
          <a:xfrm>
            <a:off x="3596845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749245" y="30843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3901645" y="32367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308813" y="3219939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596845" y="33554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4054045" y="300391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3884877" y="2715883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4172909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3668853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3308813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3308813" y="3507971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 rot="18852240">
            <a:off x="1840765" y="24884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 rot="18852240">
            <a:off x="2271776" y="248243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 rot="18852240">
            <a:off x="1846424" y="28957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 rot="18852240">
            <a:off x="2144414" y="2783748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 rot="18852240">
            <a:off x="2211152" y="221087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rot="18852240">
            <a:off x="2035927" y="187464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 rot="18852240">
            <a:off x="1684491" y="223598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 rot="18852240">
            <a:off x="2052903" y="309654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 rot="2208023">
            <a:off x="4197436" y="436501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 rot="2208023">
            <a:off x="4228175" y="45783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 rot="2208023">
            <a:off x="4258914" y="479166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 rot="2208023">
            <a:off x="3794262" y="44231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 rot="2208023">
            <a:off x="3943699" y="470419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 rot="2208023">
            <a:off x="4520394" y="469655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 rot="2208023">
            <a:off x="4557476" y="436458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 rot="2208023">
            <a:off x="4831246" y="447946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 rot="2208023">
            <a:off x="4427634" y="41775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1747895" y="1311151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A/A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2191" y="2247255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A/B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20072" y="4263479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B/B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95936" y="24208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4283968" y="2924944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3851920" y="357301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/>
          <p:cNvSpPr/>
          <p:nvPr/>
        </p:nvSpPr>
        <p:spPr>
          <a:xfrm>
            <a:off x="1611205" y="1810957"/>
            <a:ext cx="973110" cy="151066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/>
          <p:cNvSpPr/>
          <p:nvPr/>
        </p:nvSpPr>
        <p:spPr>
          <a:xfrm rot="2918484">
            <a:off x="3229876" y="2324602"/>
            <a:ext cx="1193668" cy="15106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/>
          <p:cNvSpPr/>
          <p:nvPr/>
        </p:nvSpPr>
        <p:spPr>
          <a:xfrm rot="5400000">
            <a:off x="3962432" y="3868800"/>
            <a:ext cx="859093" cy="1368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2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31640" y="1844824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1640" y="5445224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54336" y="3479228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0507" y="5452866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B</a:t>
            </a:r>
            <a:endParaRPr lang="fr-FR" b="1" dirty="0"/>
          </a:p>
        </p:txBody>
      </p:sp>
      <p:sp>
        <p:nvSpPr>
          <p:cNvPr id="10" name="Oval 9"/>
          <p:cNvSpPr/>
          <p:nvPr/>
        </p:nvSpPr>
        <p:spPr>
          <a:xfrm>
            <a:off x="3596845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749245" y="30843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3901645" y="32367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308813" y="3219939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596845" y="33554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4054045" y="300391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3884877" y="2715883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4172909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3668853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3308813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3308813" y="3507971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 rot="18852240">
            <a:off x="1840765" y="24884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 rot="18852240">
            <a:off x="2271776" y="248243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 rot="18852240">
            <a:off x="1846424" y="28957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 rot="18852240">
            <a:off x="2144414" y="2783748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 rot="18852240">
            <a:off x="2211152" y="221087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rot="18852240">
            <a:off x="2035927" y="187464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 rot="18852240">
            <a:off x="1684491" y="223598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 rot="18852240">
            <a:off x="2052903" y="309654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 rot="2208023">
            <a:off x="4197436" y="436501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 rot="2208023">
            <a:off x="4228175" y="45783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 rot="2208023">
            <a:off x="4258914" y="479166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 rot="2208023">
            <a:off x="3794262" y="44231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 rot="2208023">
            <a:off x="3943699" y="470419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 rot="2208023">
            <a:off x="4520394" y="469655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 rot="2208023">
            <a:off x="4557476" y="436458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 rot="2208023">
            <a:off x="4831246" y="447946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 rot="2208023">
            <a:off x="4427634" y="41775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1747895" y="1311151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A/A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2191" y="2247255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A/B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20072" y="4263479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B/B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95936" y="24208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4283968" y="2924944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3851920" y="357301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/>
          <p:cNvSpPr/>
          <p:nvPr/>
        </p:nvSpPr>
        <p:spPr>
          <a:xfrm>
            <a:off x="1611205" y="1810957"/>
            <a:ext cx="973110" cy="151066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/>
          <p:cNvSpPr/>
          <p:nvPr/>
        </p:nvSpPr>
        <p:spPr>
          <a:xfrm rot="2918484">
            <a:off x="3229876" y="2324602"/>
            <a:ext cx="1193668" cy="15106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/>
          <p:cNvSpPr/>
          <p:nvPr/>
        </p:nvSpPr>
        <p:spPr>
          <a:xfrm rot="5400000">
            <a:off x="3962432" y="3868800"/>
            <a:ext cx="859093" cy="1368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2699792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/>
          <p:cNvSpPr/>
          <p:nvPr/>
        </p:nvSpPr>
        <p:spPr>
          <a:xfrm>
            <a:off x="2852192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/>
          <p:cNvSpPr/>
          <p:nvPr/>
        </p:nvSpPr>
        <p:spPr>
          <a:xfrm>
            <a:off x="3779912" y="386104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/>
          <p:cNvSpPr/>
          <p:nvPr/>
        </p:nvSpPr>
        <p:spPr>
          <a:xfrm>
            <a:off x="4283968" y="386104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/>
          <p:cNvSpPr/>
          <p:nvPr/>
        </p:nvSpPr>
        <p:spPr>
          <a:xfrm>
            <a:off x="2403293" y="400506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/>
          <p:cNvSpPr/>
          <p:nvPr/>
        </p:nvSpPr>
        <p:spPr>
          <a:xfrm>
            <a:off x="2852192" y="43651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4528690" y="3859748"/>
            <a:ext cx="2059534" cy="733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88224" y="325958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 far from cluster centroids 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Missing data 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6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948"/>
          <a:stretch/>
        </p:blipFill>
        <p:spPr>
          <a:xfrm>
            <a:off x="179512" y="836712"/>
            <a:ext cx="8611104" cy="44295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58924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Approaches to call genotypes from intensities (</a:t>
            </a:r>
            <a:r>
              <a:rPr lang="en-US" dirty="0" err="1" smtClean="0"/>
              <a:t>GenomeStudio</a:t>
            </a:r>
            <a:r>
              <a:rPr lang="en-US" dirty="0" smtClean="0"/>
              <a:t>, APCA or </a:t>
            </a:r>
            <a:r>
              <a:rPr lang="en-US" dirty="0" err="1" smtClean="0"/>
              <a:t>Chiamo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Automated approaches to call genotypes at millions of SNPs prior to the analysis.</a:t>
            </a:r>
          </a:p>
          <a:p>
            <a:r>
              <a:rPr lang="en-US" dirty="0" smtClean="0"/>
              <a:t>Any finding need to be checked manually </a:t>
            </a:r>
            <a:r>
              <a:rPr lang="en-US" smtClean="0"/>
              <a:t>and carefully.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5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 I do with genotype probabilities?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5"/>
          <a:stretch/>
        </p:blipFill>
        <p:spPr bwMode="auto">
          <a:xfrm>
            <a:off x="251520" y="1782192"/>
            <a:ext cx="5746750" cy="45991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99592" y="5949280"/>
            <a:ext cx="48245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Genotype probability bins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616041" y="3568370"/>
            <a:ext cx="3816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Proportion of true genotypes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206084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usually set as missing all genotypes with low prob. The threshold we use depends on the study design.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Can we afford some incorrect calls? Two scenarios: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Interest in global patterns, a value of 0.9 is okay,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Interest in some particular variants, a value 0.999 is more adapted.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14127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Good calibration plot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267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2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of </a:t>
            </a:r>
            <a:r>
              <a:rPr lang="en-US" b="1" dirty="0" smtClean="0"/>
              <a:t>Q</a:t>
            </a:r>
            <a:r>
              <a:rPr lang="en-US" dirty="0" smtClean="0"/>
              <a:t>uality </a:t>
            </a:r>
            <a:r>
              <a:rPr lang="en-US" b="1" dirty="0" smtClean="0"/>
              <a:t>C</a:t>
            </a:r>
            <a:r>
              <a:rPr lang="en-US" dirty="0" smtClean="0"/>
              <a:t>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Errors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in genotype calling can introduce systematic bias in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downstream analysis and can increase the chance of false discoveries.</a:t>
            </a:r>
          </a:p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Assess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data quality to remove sub-standard genotypes, samples and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variants from </a:t>
            </a:r>
            <a:r>
              <a:rPr lang="en-GB" dirty="0">
                <a:latin typeface="Calibri" pitchFamily="34" charset="0"/>
                <a:cs typeface="Calibri" pitchFamily="34" charset="0"/>
              </a:rPr>
              <a:t>subsequent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analysis.</a:t>
            </a:r>
          </a:p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There are standardized QC procedures implemented in well-established software packages.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2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 r="47407" b="41391"/>
          <a:stretch/>
        </p:blipFill>
        <p:spPr>
          <a:xfrm>
            <a:off x="436694" y="980728"/>
            <a:ext cx="8383778" cy="4801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b="1" dirty="0" smtClean="0"/>
              <a:t>V</a:t>
            </a:r>
            <a:r>
              <a:rPr lang="en-US" dirty="0" smtClean="0"/>
              <a:t>ariant </a:t>
            </a:r>
            <a:r>
              <a:rPr lang="en-US" b="1" dirty="0" smtClean="0"/>
              <a:t>C</a:t>
            </a:r>
            <a:r>
              <a:rPr lang="en-US" dirty="0" smtClean="0"/>
              <a:t>all </a:t>
            </a:r>
            <a:r>
              <a:rPr lang="en-US" b="1" dirty="0" smtClean="0"/>
              <a:t>F</a:t>
            </a:r>
            <a:r>
              <a:rPr lang="en-US" dirty="0" smtClean="0"/>
              <a:t>ormat</a:t>
            </a:r>
            <a:endParaRPr lang="fr-FR" dirty="0"/>
          </a:p>
        </p:txBody>
      </p:sp>
      <p:sp>
        <p:nvSpPr>
          <p:cNvPr id="7" name="Right Brace 6"/>
          <p:cNvSpPr/>
          <p:nvPr/>
        </p:nvSpPr>
        <p:spPr>
          <a:xfrm>
            <a:off x="5004048" y="980728"/>
            <a:ext cx="288032" cy="864096"/>
          </a:xfrm>
          <a:prstGeom prst="righ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338687" y="12348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HEADER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474822"/>
            <a:ext cx="142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Chromosome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76782" y="611478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Position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509524" y="647482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Variant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611478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Reference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932750" y="647482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Alternative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3618962" y="611450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Quality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4220427" y="647482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Filter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690615" y="6140183"/>
            <a:ext cx="125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Annotation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5359893" y="647482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Genotype field</a:t>
            </a:r>
            <a:endParaRPr lang="fr-FR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7293391" y="5016843"/>
            <a:ext cx="383303" cy="19507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6850855" y="6140183"/>
            <a:ext cx="125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Genotypes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7416824" y="1052736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Sample IDs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64341" y="1412776"/>
            <a:ext cx="512523" cy="432048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992888" y="1422068"/>
            <a:ext cx="72008" cy="422756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424936" y="1422068"/>
            <a:ext cx="144016" cy="422756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</p:cNvCxnSpPr>
          <p:nvPr/>
        </p:nvCxnSpPr>
        <p:spPr>
          <a:xfrm flipH="1" flipV="1">
            <a:off x="611561" y="5877274"/>
            <a:ext cx="138672" cy="597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</p:cNvCxnSpPr>
          <p:nvPr/>
        </p:nvCxnSpPr>
        <p:spPr>
          <a:xfrm flipV="1">
            <a:off x="1244834" y="5877272"/>
            <a:ext cx="0" cy="237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</p:cNvCxnSpPr>
          <p:nvPr/>
        </p:nvCxnSpPr>
        <p:spPr>
          <a:xfrm flipV="1">
            <a:off x="1977576" y="5877272"/>
            <a:ext cx="0" cy="59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</p:cNvCxnSpPr>
          <p:nvPr/>
        </p:nvCxnSpPr>
        <p:spPr>
          <a:xfrm flipV="1">
            <a:off x="2911583" y="5877272"/>
            <a:ext cx="0" cy="237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0"/>
          </p:cNvCxnSpPr>
          <p:nvPr/>
        </p:nvCxnSpPr>
        <p:spPr>
          <a:xfrm flipV="1">
            <a:off x="3504581" y="5877272"/>
            <a:ext cx="0" cy="59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0"/>
          </p:cNvCxnSpPr>
          <p:nvPr/>
        </p:nvCxnSpPr>
        <p:spPr>
          <a:xfrm flipV="1">
            <a:off x="4190793" y="5911197"/>
            <a:ext cx="0" cy="203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0"/>
          </p:cNvCxnSpPr>
          <p:nvPr/>
        </p:nvCxnSpPr>
        <p:spPr>
          <a:xfrm flipV="1">
            <a:off x="4792258" y="5877272"/>
            <a:ext cx="0" cy="59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0"/>
          </p:cNvCxnSpPr>
          <p:nvPr/>
        </p:nvCxnSpPr>
        <p:spPr>
          <a:xfrm flipV="1">
            <a:off x="5316452" y="5911197"/>
            <a:ext cx="0" cy="22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0"/>
          </p:cNvCxnSpPr>
          <p:nvPr/>
        </p:nvCxnSpPr>
        <p:spPr>
          <a:xfrm flipH="1" flipV="1">
            <a:off x="5985731" y="5911198"/>
            <a:ext cx="274262" cy="5636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-1640455" y="3649402"/>
            <a:ext cx="38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Variants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06068" y="2603044"/>
            <a:ext cx="294596" cy="2160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343080" y="3454482"/>
            <a:ext cx="2225872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HG01124 has genotype </a:t>
            </a:r>
            <a:r>
              <a:rPr lang="en-US" sz="1400" b="1" dirty="0" smtClean="0"/>
              <a:t>TC</a:t>
            </a:r>
            <a:r>
              <a:rPr lang="en-US" sz="1400" dirty="0" smtClean="0"/>
              <a:t> at rs6086616</a:t>
            </a:r>
            <a:endParaRPr lang="fr-FR" sz="1400" dirty="0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flipH="1" flipV="1">
            <a:off x="6725756" y="2844470"/>
            <a:ext cx="730260" cy="61001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64341" y="4417948"/>
            <a:ext cx="98783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Missing genotype</a:t>
            </a:r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7606706" y="5424018"/>
            <a:ext cx="294596" cy="2160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7754004" y="4941168"/>
            <a:ext cx="4256" cy="48285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on VCF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BCFtools</a:t>
            </a:r>
            <a:r>
              <a:rPr lang="en-US" dirty="0"/>
              <a:t> (</a:t>
            </a:r>
            <a:r>
              <a:rPr lang="en-US" dirty="0" smtClean="0">
                <a:hlinkClick r:id="rId2"/>
              </a:rPr>
              <a:t>www.htslib.org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Efficient data management</a:t>
            </a:r>
          </a:p>
          <a:p>
            <a:pPr lvl="1"/>
            <a:r>
              <a:rPr lang="en-US" dirty="0" smtClean="0"/>
              <a:t>Excellent API to develop new tools</a:t>
            </a:r>
          </a:p>
          <a:p>
            <a:r>
              <a:rPr lang="en-US" dirty="0" err="1" smtClean="0"/>
              <a:t>VCFtools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vcftools.sourceforge.net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Standard data analysis (frequency, LD, etc…)</a:t>
            </a:r>
          </a:p>
          <a:p>
            <a:r>
              <a:rPr lang="en-US" dirty="0"/>
              <a:t>PLINK1.9 (</a:t>
            </a:r>
            <a:r>
              <a:rPr lang="en-US" dirty="0" smtClean="0">
                <a:hlinkClick r:id="rId4"/>
              </a:rPr>
              <a:t>www.cog-genomics.org/plink2</a:t>
            </a:r>
            <a:endParaRPr lang="en-US" dirty="0" smtClean="0"/>
          </a:p>
          <a:p>
            <a:pPr lvl="1"/>
            <a:r>
              <a:rPr lang="en-US" dirty="0" smtClean="0"/>
              <a:t>Efficient implementation of all PLINK functionalities (e.g. association testing)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21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Filter variants with low call rates</a:t>
            </a:r>
            <a:endParaRPr lang="fr-F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450"/>
            <a:ext cx="9144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dirty="0">
                <a:latin typeface="+mn-lt"/>
                <a:cs typeface="Calibri" pitchFamily="34" charset="0"/>
              </a:rPr>
              <a:t>Apply threshold to genotype probabilities in order to call genotype, otherwise treated as missing. The choice of calling threshold will impact </a:t>
            </a:r>
            <a:r>
              <a:rPr lang="en-GB" dirty="0" smtClean="0">
                <a:latin typeface="+mn-lt"/>
                <a:cs typeface="Calibri" pitchFamily="34" charset="0"/>
              </a:rPr>
              <a:t>results: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GB" dirty="0" smtClean="0">
                <a:latin typeface="+mn-lt"/>
                <a:cs typeface="Calibri" pitchFamily="34" charset="0"/>
              </a:rPr>
              <a:t>Too </a:t>
            </a:r>
            <a:r>
              <a:rPr lang="en-GB" dirty="0">
                <a:latin typeface="+mn-lt"/>
                <a:cs typeface="Calibri" pitchFamily="34" charset="0"/>
              </a:rPr>
              <a:t>low: include poor quality genotypes</a:t>
            </a:r>
            <a:r>
              <a:rPr lang="en-GB" dirty="0" smtClean="0">
                <a:latin typeface="+mn-lt"/>
                <a:cs typeface="Calibri" pitchFamily="34" charset="0"/>
              </a:rPr>
              <a:t>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GB" dirty="0" smtClean="0">
                <a:latin typeface="+mn-lt"/>
                <a:cs typeface="Calibri" pitchFamily="34" charset="0"/>
              </a:rPr>
              <a:t>Too </a:t>
            </a:r>
            <a:r>
              <a:rPr lang="en-GB" dirty="0">
                <a:latin typeface="+mn-lt"/>
                <a:cs typeface="Calibri" pitchFamily="34" charset="0"/>
              </a:rPr>
              <a:t>high: unnecessarily remove high quality genotypes, or may introduce bias by </a:t>
            </a:r>
            <a:r>
              <a:rPr lang="en-GB" dirty="0" smtClean="0">
                <a:latin typeface="+mn-lt"/>
                <a:cs typeface="Calibri" pitchFamily="34" charset="0"/>
              </a:rPr>
              <a:t>preferentially </a:t>
            </a:r>
            <a:r>
              <a:rPr lang="en-GB" dirty="0">
                <a:latin typeface="+mn-lt"/>
                <a:cs typeface="Calibri" pitchFamily="34" charset="0"/>
              </a:rPr>
              <a:t>calling specific </a:t>
            </a:r>
            <a:r>
              <a:rPr lang="en-GB" dirty="0" smtClean="0">
                <a:latin typeface="+mn-lt"/>
                <a:cs typeface="Calibri" pitchFamily="34" charset="0"/>
              </a:rPr>
              <a:t>genotypes.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GB" dirty="0">
              <a:latin typeface="+mn-lt"/>
              <a:cs typeface="Calibri" pitchFamily="34" charset="0"/>
            </a:endParaRPr>
          </a:p>
          <a:p>
            <a:pPr marL="0" lvl="1"/>
            <a:r>
              <a:rPr lang="en-US" dirty="0" smtClean="0">
                <a:latin typeface="+mn-lt"/>
              </a:rPr>
              <a:t>Variants with poor call rates (i.e. high missing data rates) likely result from poor genotype calling. They need to be removed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364921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Check variant frequencies</a:t>
            </a:r>
            <a:endParaRPr lang="fr-F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98" y="1020663"/>
            <a:ext cx="5432673" cy="5432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5285" y="6093296"/>
            <a:ext cx="3600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ALT frequency in 1000 Genomes</a:t>
            </a:r>
            <a:endParaRPr lang="fr-FR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954451" y="3547755"/>
            <a:ext cx="3600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ALT frequency in </a:t>
            </a:r>
            <a:r>
              <a:rPr lang="en-US" sz="1600" dirty="0" err="1" smtClean="0"/>
              <a:t>myData</a:t>
            </a:r>
            <a:endParaRPr lang="fr-F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detect genotyping errors, one can also use large and high quality reference panels such as 1000 Genomes. </a:t>
            </a:r>
          </a:p>
          <a:p>
            <a:endParaRPr lang="en-US" dirty="0"/>
          </a:p>
          <a:p>
            <a:r>
              <a:rPr lang="en-US" dirty="0" smtClean="0"/>
              <a:t>We compare the variant frequencies in our data to the frequencies in 1000 Genomes from a relevant population.</a:t>
            </a:r>
          </a:p>
          <a:p>
            <a:endParaRPr lang="en-US" dirty="0"/>
          </a:p>
          <a:p>
            <a:r>
              <a:rPr lang="en-US" dirty="0" smtClean="0"/>
              <a:t>Then, one can test for massive differences and remove the corresponding variants.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82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23"/>
            <a:ext cx="8229600" cy="1143000"/>
          </a:xfrm>
        </p:spPr>
        <p:txBody>
          <a:bodyPr/>
          <a:lstStyle/>
          <a:p>
            <a:r>
              <a:rPr lang="en-US" sz="4000" dirty="0" smtClean="0"/>
              <a:t>Check </a:t>
            </a:r>
            <a:r>
              <a:rPr lang="en-US" sz="4000" b="1" dirty="0" smtClean="0"/>
              <a:t>H</a:t>
            </a:r>
            <a:r>
              <a:rPr lang="en-US" sz="4000" dirty="0" smtClean="0"/>
              <a:t>ardy </a:t>
            </a:r>
            <a:r>
              <a:rPr lang="en-US" sz="4000" b="1" dirty="0" smtClean="0"/>
              <a:t>W</a:t>
            </a:r>
            <a:r>
              <a:rPr lang="en-US" sz="4000" dirty="0" smtClean="0"/>
              <a:t>einberg </a:t>
            </a:r>
            <a:r>
              <a:rPr lang="en-US" sz="4000" b="1" dirty="0" smtClean="0"/>
              <a:t>E</a:t>
            </a:r>
            <a:r>
              <a:rPr lang="en-US" sz="4000" dirty="0" smtClean="0"/>
              <a:t>quilibrium</a:t>
            </a:r>
            <a:endParaRPr lang="fr-F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7507"/>
            <a:ext cx="9144000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75" y="1292721"/>
            <a:ext cx="3057525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268760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Under the assumption of random mating between individuals in a population, we have the following relationships between allele frequencies and genotype frequencies.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can also be used to assess the quality of the genotype data by statistical testing (</a:t>
            </a:r>
            <a:r>
              <a:rPr lang="en-US" i="1" dirty="0" err="1" smtClean="0"/>
              <a:t>Wigginton</a:t>
            </a:r>
            <a:r>
              <a:rPr lang="en-US" i="1" dirty="0"/>
              <a:t>, Cutler and </a:t>
            </a:r>
            <a:r>
              <a:rPr lang="en-US" i="1" dirty="0" err="1" smtClean="0"/>
              <a:t>Abecasis</a:t>
            </a:r>
            <a:r>
              <a:rPr lang="en-US" i="1" dirty="0" smtClean="0"/>
              <a:t>, 2005)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07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b="2239"/>
          <a:stretch/>
        </p:blipFill>
        <p:spPr bwMode="auto">
          <a:xfrm>
            <a:off x="1691680" y="1588367"/>
            <a:ext cx="5999308" cy="522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Filter samples with low call rate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6793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Gender check with chromosome X</a:t>
            </a:r>
            <a:endParaRPr lang="fr-FR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138" r="9432"/>
          <a:stretch/>
        </p:blipFill>
        <p:spPr bwMode="auto">
          <a:xfrm>
            <a:off x="3613068" y="1250950"/>
            <a:ext cx="551237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134393"/>
            <a:ext cx="3384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Calibri" pitchFamily="34" charset="0"/>
                <a:cs typeface="Calibri" pitchFamily="34" charset="0"/>
              </a:rPr>
              <a:t>Each individual plotted twice according to reported gender: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females in red </a:t>
            </a:r>
            <a:r>
              <a:rPr lang="en-GB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GB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males in blue</a:t>
            </a:r>
            <a:r>
              <a:rPr lang="en-GB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3718718"/>
            <a:ext cx="33845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Calibri" pitchFamily="34" charset="0"/>
                <a:cs typeface="Calibri" pitchFamily="34" charset="0"/>
              </a:rPr>
              <a:t>Should these samples be removed from the study or the sex corrected based on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heterozygosity</a:t>
            </a:r>
            <a:r>
              <a:rPr lang="en-GB" dirty="0">
                <a:latin typeface="Calibri" pitchFamily="34" charset="0"/>
                <a:cs typeface="Calibri" pitchFamily="34" charset="0"/>
              </a:rPr>
              <a:t>? May impact on results if sex is adjusted for in the analysis or if sex specific analyses are to be undertaken.</a:t>
            </a:r>
          </a:p>
        </p:txBody>
      </p:sp>
    </p:spTree>
    <p:extLst>
      <p:ext uri="{BB962C8B-B14F-4D97-AF65-F5344CB8AC3E}">
        <p14:creationId xmlns:p14="http://schemas.microsoft.com/office/powerpoint/2010/main" val="275323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relatedness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Over </a:t>
            </a: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markers, the IBS between the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individuals is given by</a:t>
            </a:r>
          </a:p>
          <a:p>
            <a:pPr eaLnBrk="1" hangingPunct="1">
              <a:lnSpc>
                <a:spcPct val="80000"/>
              </a:lnSpc>
            </a:pPr>
            <a:endParaRPr lang="en-GB" sz="2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GB" sz="2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	where 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GB" sz="2800" i="1" baseline="-25000" dirty="0" err="1" smtClean="0">
                <a:latin typeface="Calibri" pitchFamily="34" charset="0"/>
                <a:cs typeface="Calibri" pitchFamily="34" charset="0"/>
              </a:rPr>
              <a:t>ik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GB" sz="2800" i="1" baseline="-25000" dirty="0" err="1" smtClean="0">
                <a:latin typeface="Calibri" pitchFamily="34" charset="0"/>
                <a:cs typeface="Calibri" pitchFamily="34" charset="0"/>
              </a:rPr>
              <a:t>jk</a:t>
            </a:r>
            <a:r>
              <a:rPr lang="en-GB" sz="2800" i="1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denote the number of minor alleles (0, 1 or 2) carried by the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individuals at variant </a:t>
            </a: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Identical samples will share IBS near to 100% (allowing for genotyping errors).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Related individuals will share higher IBS than unrelated individuals.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59294105"/>
              </p:ext>
            </p:extLst>
          </p:nvPr>
        </p:nvGraphicFramePr>
        <p:xfrm>
          <a:off x="2843213" y="2590800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1726920" imgH="419040" progId="Equation.3">
                  <p:embed/>
                </p:oleObj>
              </mc:Choice>
              <mc:Fallback>
                <p:oleObj name="Equation" r:id="rId3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90800"/>
                        <a:ext cx="345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relatedness</a:t>
            </a:r>
            <a:endParaRPr lang="fr-FR" dirty="0"/>
          </a:p>
        </p:txBody>
      </p:sp>
      <p:pic>
        <p:nvPicPr>
          <p:cNvPr id="4" name="Picture 4" descr="ibs_191107"/>
          <p:cNvPicPr>
            <a:picLocks noChangeAspect="1" noChangeArrowheads="1"/>
          </p:cNvPicPr>
          <p:nvPr/>
        </p:nvPicPr>
        <p:blipFill>
          <a:blip r:embed="rId2" cstate="print"/>
          <a:srcRect t="5197"/>
          <a:stretch>
            <a:fillRect/>
          </a:stretch>
        </p:blipFill>
        <p:spPr bwMode="auto">
          <a:xfrm>
            <a:off x="1500188" y="1077913"/>
            <a:ext cx="609600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32588" y="5084763"/>
            <a:ext cx="719137" cy="1368425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924300" y="5661025"/>
            <a:ext cx="1800225" cy="8636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3663" y="4652963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Duplicates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211638" y="5229225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Relateds</a:t>
            </a:r>
          </a:p>
        </p:txBody>
      </p:sp>
    </p:spTree>
    <p:extLst>
      <p:ext uri="{BB962C8B-B14F-4D97-AF65-F5344CB8AC3E}">
        <p14:creationId xmlns:p14="http://schemas.microsoft.com/office/powerpoint/2010/main" val="352294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051720" y="4437112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1720" y="1628800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6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How to read genetic variants?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34313" y="3707497"/>
            <a:ext cx="2286110" cy="914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447" y="2868356"/>
            <a:ext cx="8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DNA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2288078" cy="15835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228184" y="2531662"/>
            <a:ext cx="266429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Sequencer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18355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Variant/Genotype calling</a:t>
            </a:r>
            <a:endParaRPr lang="en-US" i="1" dirty="0"/>
          </a:p>
        </p:txBody>
      </p:sp>
      <p:sp>
        <p:nvSpPr>
          <p:cNvPr id="15" name="Right Arrow 14"/>
          <p:cNvSpPr/>
          <p:nvPr/>
        </p:nvSpPr>
        <p:spPr>
          <a:xfrm>
            <a:off x="4716016" y="2549925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4064" y="239361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REF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7220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2460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700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2940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7514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2754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7994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9238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56376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08776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61176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-Point Star 55"/>
          <p:cNvSpPr/>
          <p:nvPr/>
        </p:nvSpPr>
        <p:spPr>
          <a:xfrm>
            <a:off x="6660380" y="2456962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8334492" y="2450986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940152" y="296733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Map read onto the reference genome and identify variants</a:t>
            </a:r>
            <a:endParaRPr lang="en-US" sz="1200" dirty="0"/>
          </a:p>
        </p:txBody>
      </p:sp>
      <p:sp>
        <p:nvSpPr>
          <p:cNvPr id="67" name="Right Arrow 66"/>
          <p:cNvSpPr/>
          <p:nvPr/>
        </p:nvSpPr>
        <p:spPr>
          <a:xfrm rot="19558036">
            <a:off x="1186444" y="267794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44488"/>
            <a:ext cx="2318918" cy="20506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491760"/>
            <a:ext cx="1235393" cy="111156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555776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Array scanner</a:t>
            </a:r>
            <a:endParaRPr lang="en-US" i="1" dirty="0"/>
          </a:p>
        </p:txBody>
      </p:sp>
      <p:sp>
        <p:nvSpPr>
          <p:cNvPr id="73" name="Right Arrow 72"/>
          <p:cNvSpPr/>
          <p:nvPr/>
        </p:nvSpPr>
        <p:spPr>
          <a:xfrm rot="2010197">
            <a:off x="1239278" y="5196479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5220072" y="530120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/>
          <a:srcRect t="7087" r="50851" b="18878"/>
          <a:stretch/>
        </p:blipFill>
        <p:spPr>
          <a:xfrm>
            <a:off x="6608227" y="4969165"/>
            <a:ext cx="1627797" cy="155617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6669233" y="6381328"/>
            <a:ext cx="450050" cy="239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300192" y="4531973"/>
            <a:ext cx="243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Genotype calling</a:t>
            </a:r>
            <a:endParaRPr lang="en-US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44152" y="1328816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Sequencing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0665" y="4132914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Genotyping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63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Alternative checks for relatedness</a:t>
            </a:r>
            <a:endParaRPr lang="fr-FR" sz="40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1844824"/>
            <a:ext cx="4454843" cy="39604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6" y="2132856"/>
            <a:ext cx="40324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IBS can be used to </a:t>
            </a:r>
            <a:r>
              <a:rPr lang="en-GB" sz="2000" dirty="0">
                <a:latin typeface="Calibri" panose="020F0502020204030204" pitchFamily="34" charset="0"/>
              </a:rPr>
              <a:t>estimate the proportion of the genome at which a pair of individuals share 0, 1 or 2 chromosomes IBD “identical by descent” (denoted z0, z1, or z2</a:t>
            </a:r>
            <a:r>
              <a:rPr lang="en-GB" sz="2000" dirty="0" smtClean="0">
                <a:latin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Once relative spotted, two options:</a:t>
            </a:r>
          </a:p>
          <a:p>
            <a:pPr marL="342900" indent="-342900">
              <a:buAutoNum type="arabicPeriod"/>
            </a:pPr>
            <a:r>
              <a:rPr lang="en-GB" sz="2000" dirty="0" smtClean="0">
                <a:latin typeface="Calibri" panose="020F0502020204030204" pitchFamily="34" charset="0"/>
              </a:rPr>
              <a:t>Accounting for relatedness in downstream analysis,</a:t>
            </a:r>
          </a:p>
          <a:p>
            <a:pPr marL="342900" indent="-342900">
              <a:buAutoNum type="arabicPeriod"/>
            </a:pPr>
            <a:r>
              <a:rPr lang="en-GB" sz="2000" dirty="0" smtClean="0">
                <a:latin typeface="Calibri" panose="020F0502020204030204" pitchFamily="34" charset="0"/>
              </a:rPr>
              <a:t>Remove close relatives.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000582" y="3343879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Z1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5580773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0351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stratification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>
                <a:latin typeface="Calibri" pitchFamily="34" charset="0"/>
                <a:cs typeface="Calibri" pitchFamily="34" charset="0"/>
              </a:rPr>
              <a:t>PCA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calculate </a:t>
            </a:r>
            <a:r>
              <a:rPr lang="en-GB" dirty="0">
                <a:latin typeface="Calibri" pitchFamily="34" charset="0"/>
                <a:cs typeface="Calibri" pitchFamily="34" charset="0"/>
              </a:rPr>
              <a:t>axes of genetic variation that maximise the variability between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individuals.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Plotting </a:t>
            </a:r>
            <a:r>
              <a:rPr lang="en-GB" dirty="0">
                <a:latin typeface="Calibri" pitchFamily="34" charset="0"/>
                <a:cs typeface="Calibri" pitchFamily="34" charset="0"/>
              </a:rPr>
              <a:t>axes of genetic variation from PCA including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1000 genomes samples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can be used to identify population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outliers.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Axes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of genetic variation can be used as covariates in the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downstream analysis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to adjust for the effects of population structure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Alternative methods exist such as MDS for instance as implemented in PLINK.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13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Population stratification</a:t>
            </a:r>
            <a:endParaRPr lang="fr-F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1162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	0/0	…	0/1</a:t>
            </a:r>
          </a:p>
          <a:p>
            <a:r>
              <a:rPr lang="en-US" dirty="0" smtClean="0"/>
              <a:t>0/1	0/1	…	1/1</a:t>
            </a:r>
          </a:p>
          <a:p>
            <a:r>
              <a:rPr lang="en-US" dirty="0" smtClean="0"/>
              <a:t>0/0	1/1	…	1/1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0/0	0/0	0/0	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070" y="14094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…	1</a:t>
            </a:r>
          </a:p>
          <a:p>
            <a:r>
              <a:rPr lang="en-US" dirty="0" smtClean="0"/>
              <a:t>1	1	…	2</a:t>
            </a:r>
          </a:p>
          <a:p>
            <a:r>
              <a:rPr lang="en-US" dirty="0" smtClean="0"/>
              <a:t>0	2	…	2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	0	0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54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72304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070" y="9807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881612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77398" y="1700808"/>
            <a:ext cx="138508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Dosages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6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Population stratification</a:t>
            </a:r>
            <a:endParaRPr lang="fr-F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1162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	0/0	…	0/1</a:t>
            </a:r>
          </a:p>
          <a:p>
            <a:r>
              <a:rPr lang="en-US" dirty="0" smtClean="0"/>
              <a:t>0/1	0/1	…	1/1</a:t>
            </a:r>
          </a:p>
          <a:p>
            <a:r>
              <a:rPr lang="en-US" dirty="0" smtClean="0"/>
              <a:t>0/0	1/1	…	1/1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0/0	0/0	0/0	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070" y="14094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…	1</a:t>
            </a:r>
          </a:p>
          <a:p>
            <a:r>
              <a:rPr lang="en-US" dirty="0" smtClean="0"/>
              <a:t>1	1	…	2</a:t>
            </a:r>
          </a:p>
          <a:p>
            <a:r>
              <a:rPr lang="en-US" dirty="0" smtClean="0"/>
              <a:t>0	2	…	2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	0	0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54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72304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070" y="9807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881612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77398" y="1700808"/>
            <a:ext cx="138508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Dosages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80312" y="3861368"/>
            <a:ext cx="0" cy="288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40152" y="5373536"/>
            <a:ext cx="28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284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PC1</a:t>
            </a:r>
            <a:endParaRPr lang="fr-FR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66108" y="381038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PC2</a:t>
            </a:r>
            <a:endParaRPr lang="fr-FR" sz="1600" dirty="0"/>
          </a:p>
        </p:txBody>
      </p:sp>
      <p:sp>
        <p:nvSpPr>
          <p:cNvPr id="19" name="Oval 18"/>
          <p:cNvSpPr/>
          <p:nvPr/>
        </p:nvSpPr>
        <p:spPr>
          <a:xfrm>
            <a:off x="7884384" y="429309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7740352" y="4509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8036784" y="46531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7884368" y="573327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7668344" y="5517248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7596336" y="573325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6723773" y="48055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164288" y="486917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7092280" y="4653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6804248" y="450912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8"/>
          <p:cNvSpPr/>
          <p:nvPr/>
        </p:nvSpPr>
        <p:spPr>
          <a:xfrm>
            <a:off x="6624598" y="2924944"/>
            <a:ext cx="147579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1641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Indiv</a:t>
            </a:r>
            <a:r>
              <a:rPr lang="en-US" dirty="0" smtClean="0"/>
              <a:t>.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002916" y="3979662"/>
            <a:ext cx="347368" cy="272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39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Population stratification</a:t>
            </a:r>
            <a:endParaRPr lang="fr-F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1162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	0/0	…	0/1</a:t>
            </a:r>
          </a:p>
          <a:p>
            <a:r>
              <a:rPr lang="en-US" dirty="0" smtClean="0"/>
              <a:t>0/1	0/1	…	1/1</a:t>
            </a:r>
          </a:p>
          <a:p>
            <a:r>
              <a:rPr lang="en-US" dirty="0" smtClean="0"/>
              <a:t>0/0	1/1	…	1/1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0/0	0/0	0/0	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070" y="14094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…	1</a:t>
            </a:r>
          </a:p>
          <a:p>
            <a:r>
              <a:rPr lang="en-US" dirty="0" smtClean="0"/>
              <a:t>1	1	…	2</a:t>
            </a:r>
          </a:p>
          <a:p>
            <a:r>
              <a:rPr lang="en-US" dirty="0" smtClean="0"/>
              <a:t>0	2	…	2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	0	0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54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72304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070" y="9807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881612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77398" y="1700808"/>
            <a:ext cx="138508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Dosages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80312" y="3861368"/>
            <a:ext cx="0" cy="288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40152" y="5373536"/>
            <a:ext cx="28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284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PC1</a:t>
            </a:r>
            <a:endParaRPr lang="fr-FR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66108" y="381038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PC2</a:t>
            </a:r>
            <a:endParaRPr lang="fr-FR" sz="1600" dirty="0"/>
          </a:p>
        </p:txBody>
      </p:sp>
      <p:sp>
        <p:nvSpPr>
          <p:cNvPr id="19" name="Oval 18"/>
          <p:cNvSpPr/>
          <p:nvPr/>
        </p:nvSpPr>
        <p:spPr>
          <a:xfrm>
            <a:off x="7884384" y="429309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7740352" y="4509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8036784" y="46531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7884368" y="573327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7668344" y="5517248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7596336" y="573325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6723773" y="48055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164288" y="486917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7092280" y="4653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6804248" y="450912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8"/>
          <p:cNvSpPr/>
          <p:nvPr/>
        </p:nvSpPr>
        <p:spPr>
          <a:xfrm>
            <a:off x="6624598" y="2924944"/>
            <a:ext cx="147579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1641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Indiv</a:t>
            </a:r>
            <a:r>
              <a:rPr lang="en-US" dirty="0" smtClean="0"/>
              <a:t>.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002916" y="3979662"/>
            <a:ext cx="347368" cy="272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 cstate="print"/>
          <a:srcRect l="9401"/>
          <a:stretch>
            <a:fillRect/>
          </a:stretch>
        </p:blipFill>
        <p:spPr bwMode="auto">
          <a:xfrm>
            <a:off x="323528" y="2941051"/>
            <a:ext cx="4825730" cy="390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355702" y="6335713"/>
            <a:ext cx="2342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i="1" dirty="0" err="1"/>
              <a:t>Novembre</a:t>
            </a:r>
            <a:r>
              <a:rPr lang="en-GB" sz="1600" i="1" dirty="0"/>
              <a:t> et al. (2008).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94882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What do I do with my PCs?</a:t>
            </a:r>
            <a:endParaRPr lang="fr-FR" sz="4000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273758" cy="36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347864" y="457302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WTCCC (2007)</a:t>
            </a:r>
            <a:endParaRPr lang="fr-FR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12687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Remove outliers from analysis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3707740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Account for structure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By defining ethnic groups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By using the PC loadings as covariates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42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fr-F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QC criteria are subjective and vary from one study to another.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Variant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QC filters should eliminate the worst quality markers without “throwing the baby out with the bathwater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”.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Sample QC filters should not be so stringent as to remove the majority of the analysis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cohort.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Any finding should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be followed up with visual inspection of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the raw data (i.e. sequencing reads or cluster plots).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69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practical of this morning is to go from raw to usable genotype data.</a:t>
            </a:r>
          </a:p>
          <a:p>
            <a:r>
              <a:rPr lang="en-US" dirty="0" smtClean="0"/>
              <a:t>We will use multiple standard QC steps both at the variant and sample levels.</a:t>
            </a:r>
          </a:p>
          <a:p>
            <a:r>
              <a:rPr lang="en-US" dirty="0" smtClean="0"/>
              <a:t>The resulting data set will be used as starting material for the practical of this </a:t>
            </a:r>
            <a:r>
              <a:rPr lang="en-US" smtClean="0"/>
              <a:t>afternoon.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59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62823" y="4225640"/>
            <a:ext cx="288032" cy="66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452320" y="4225640"/>
            <a:ext cx="288032" cy="66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388424" y="4225640"/>
            <a:ext cx="288032" cy="66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9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62823" y="3933056"/>
            <a:ext cx="288032" cy="95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452320" y="3933056"/>
            <a:ext cx="288032" cy="95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388424" y="4558142"/>
            <a:ext cx="288032" cy="332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1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3645024"/>
            <a:ext cx="288032" cy="1245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4077072"/>
            <a:ext cx="288032" cy="81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707385"/>
            <a:ext cx="288032" cy="1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5736" y="3429825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4365104"/>
            <a:ext cx="288032" cy="525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3622958"/>
            <a:ext cx="288032" cy="126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707385"/>
            <a:ext cx="288032" cy="1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5736" y="3429825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67744" y="3709390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4707384"/>
            <a:ext cx="288032" cy="18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3299792"/>
            <a:ext cx="288032" cy="159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707385"/>
            <a:ext cx="288032" cy="1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5736" y="3429825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67744" y="3709390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1760" y="400506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64160" y="4246489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16560" y="452605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43808" y="479715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96208" y="5055511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4850093"/>
            <a:ext cx="288032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2965594"/>
            <a:ext cx="288032" cy="192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850094"/>
            <a:ext cx="288032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1351</Words>
  <Application>Microsoft Office PowerPoint</Application>
  <PresentationFormat>On-screen Show (4:3)</PresentationFormat>
  <Paragraphs>360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Equation</vt:lpstr>
      <vt:lpstr>Data QC and Exploratory Data Analysis (Morning session)</vt:lpstr>
      <vt:lpstr>Outline</vt:lpstr>
      <vt:lpstr>How to read genetic variants?</vt:lpstr>
      <vt:lpstr>Computing genotype likelihoods</vt:lpstr>
      <vt:lpstr>Computing genotype likelihoods</vt:lpstr>
      <vt:lpstr>Computing genotype likelihoods</vt:lpstr>
      <vt:lpstr>Computing genotype likelihoods</vt:lpstr>
      <vt:lpstr>Computing genotype likelihoods</vt:lpstr>
      <vt:lpstr>Computing genotype likelihoods</vt:lpstr>
      <vt:lpstr>Accounting for sequencing biases</vt:lpstr>
      <vt:lpstr>Refining genotype calls</vt:lpstr>
      <vt:lpstr>Refining genotype calls</vt:lpstr>
      <vt:lpstr>Refining genotype calls</vt:lpstr>
      <vt:lpstr>Refining genotype calls</vt:lpstr>
      <vt:lpstr>Genotype calling from chips</vt:lpstr>
      <vt:lpstr>Genotype calling from chips</vt:lpstr>
      <vt:lpstr>Genotype calling from chips</vt:lpstr>
      <vt:lpstr>Genotype calling from chips</vt:lpstr>
      <vt:lpstr>What do I do with genotype probabilities?</vt:lpstr>
      <vt:lpstr>The goal of Quality Control</vt:lpstr>
      <vt:lpstr>Variant Call Format</vt:lpstr>
      <vt:lpstr>Basic operations on VCF</vt:lpstr>
      <vt:lpstr>Filter variants with low call rates</vt:lpstr>
      <vt:lpstr>Check variant frequencies</vt:lpstr>
      <vt:lpstr>Check Hardy Weinberg Equilibrium</vt:lpstr>
      <vt:lpstr>Filter samples with low call rate</vt:lpstr>
      <vt:lpstr>Gender check with chromosome X</vt:lpstr>
      <vt:lpstr>Check relatedness</vt:lpstr>
      <vt:lpstr>Check relatedness</vt:lpstr>
      <vt:lpstr>Alternative checks for relatedness</vt:lpstr>
      <vt:lpstr>Population stratification</vt:lpstr>
      <vt:lpstr>Population stratification</vt:lpstr>
      <vt:lpstr>Population stratification</vt:lpstr>
      <vt:lpstr>Population stratification</vt:lpstr>
      <vt:lpstr>What do I do with my PCs?</vt:lpstr>
      <vt:lpstr>Summary</vt:lpstr>
      <vt:lpstr>Practical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control in association studies</dc:title>
  <dc:creator>amorris</dc:creator>
  <cp:lastModifiedBy>olivier</cp:lastModifiedBy>
  <cp:revision>270</cp:revision>
  <dcterms:created xsi:type="dcterms:W3CDTF">2009-09-03T08:34:49Z</dcterms:created>
  <dcterms:modified xsi:type="dcterms:W3CDTF">2017-05-18T11:35:54Z</dcterms:modified>
</cp:coreProperties>
</file>