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2" r:id="rId4"/>
    <p:sldId id="263" r:id="rId5"/>
    <p:sldId id="257" r:id="rId6"/>
    <p:sldId id="264" r:id="rId7"/>
    <p:sldId id="265" r:id="rId8"/>
    <p:sldId id="256" r:id="rId9"/>
    <p:sldId id="266" r:id="rId10"/>
    <p:sldId id="267" r:id="rId11"/>
    <p:sldId id="268" r:id="rId12"/>
    <p:sldId id="271" r:id="rId13"/>
    <p:sldId id="272" r:id="rId14"/>
    <p:sldId id="273" r:id="rId15"/>
    <p:sldId id="274" r:id="rId16"/>
    <p:sldId id="275" r:id="rId17"/>
    <p:sldId id="276"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1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1143000"/>
          </a:xfrm>
        </p:spPr>
        <p:txBody>
          <a:bodyPr>
            <a:normAutofit fontScale="90000"/>
          </a:bodyPr>
          <a:lstStyle/>
          <a:p>
            <a:r>
              <a:rPr lang="en-US" dirty="0" smtClean="0"/>
              <a:t>The coalescent </a:t>
            </a:r>
            <a:br>
              <a:rPr lang="en-US" dirty="0" smtClean="0"/>
            </a:br>
            <a:r>
              <a:rPr lang="en-US" dirty="0" smtClean="0"/>
              <a:t>made fun and easy</a:t>
            </a:r>
            <a:endParaRPr lang="en-US" dirty="0"/>
          </a:p>
        </p:txBody>
      </p:sp>
      <p:sp>
        <p:nvSpPr>
          <p:cNvPr id="3" name="Content Placeholder 2"/>
          <p:cNvSpPr>
            <a:spLocks noGrp="1"/>
          </p:cNvSpPr>
          <p:nvPr>
            <p:ph idx="1"/>
          </p:nvPr>
        </p:nvSpPr>
        <p:spPr>
          <a:xfrm>
            <a:off x="1600200" y="3657600"/>
            <a:ext cx="5410200" cy="2057400"/>
          </a:xfrm>
        </p:spPr>
        <p:txBody>
          <a:bodyPr>
            <a:normAutofit/>
          </a:bodyPr>
          <a:lstStyle/>
          <a:p>
            <a:pPr marL="0" indent="0" algn="ctr">
              <a:buNone/>
            </a:pPr>
            <a:r>
              <a:rPr lang="en-US" sz="2800" dirty="0" smtClean="0"/>
              <a:t>Andy </a:t>
            </a:r>
            <a:r>
              <a:rPr lang="en-US" sz="2800" dirty="0" smtClean="0"/>
              <a:t>Clark</a:t>
            </a:r>
            <a:endParaRPr lang="en-US" sz="2800" dirty="0" smtClean="0"/>
          </a:p>
          <a:p>
            <a:pPr marL="0" indent="0" algn="ctr">
              <a:buNone/>
            </a:pPr>
            <a:r>
              <a:rPr lang="en-US" sz="2800" dirty="0" smtClean="0"/>
              <a:t>EMBO 2017 Population Genomics</a:t>
            </a:r>
          </a:p>
          <a:p>
            <a:pPr marL="0" indent="0" algn="ctr">
              <a:buNone/>
            </a:pPr>
            <a:r>
              <a:rPr lang="en-US" sz="2800" dirty="0" smtClean="0"/>
              <a:t>Napoli – </a:t>
            </a:r>
            <a:r>
              <a:rPr lang="en-US" sz="2800" dirty="0" smtClean="0"/>
              <a:t>23 April 2018</a:t>
            </a:r>
            <a:endParaRPr lang="en-US" sz="2800" dirty="0"/>
          </a:p>
        </p:txBody>
      </p:sp>
    </p:spTree>
    <p:extLst>
      <p:ext uri="{BB962C8B-B14F-4D97-AF65-F5344CB8AC3E}">
        <p14:creationId xmlns:p14="http://schemas.microsoft.com/office/powerpoint/2010/main" val="3354206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process gives us a perfect, bifurcating </a:t>
            </a:r>
            <a:r>
              <a:rPr lang="en-US" dirty="0" smtClean="0"/>
              <a:t>tree</a:t>
            </a:r>
            <a:r>
              <a:rPr lang="en-US" dirty="0" smtClean="0"/>
              <a:t>, stepping from 5 lineages, to 4, to 3, to 2 and finally coming together in one single common ancestor of the entire sample.</a:t>
            </a:r>
          </a:p>
          <a:p>
            <a:r>
              <a:rPr lang="en-US" dirty="0" smtClean="0"/>
              <a:t> What </a:t>
            </a:r>
            <a:r>
              <a:rPr lang="en-US" dirty="0" smtClean="0"/>
              <a:t>else do we need to draw the tree?</a:t>
            </a:r>
          </a:p>
          <a:p>
            <a:pPr marL="457200" lvl="1" indent="0">
              <a:buNone/>
            </a:pPr>
            <a:r>
              <a:rPr lang="en-US" dirty="0" smtClean="0"/>
              <a:t>	</a:t>
            </a:r>
          </a:p>
          <a:p>
            <a:pPr marL="457200" lvl="1" indent="0">
              <a:buNone/>
            </a:pPr>
            <a:r>
              <a:rPr lang="en-US" dirty="0" smtClean="0"/>
              <a:t>BRANCH LENGTHS!</a:t>
            </a:r>
            <a:endParaRPr lang="en-US" dirty="0"/>
          </a:p>
        </p:txBody>
      </p:sp>
    </p:spTree>
    <p:extLst>
      <p:ext uri="{BB962C8B-B14F-4D97-AF65-F5344CB8AC3E}">
        <p14:creationId xmlns:p14="http://schemas.microsoft.com/office/powerpoint/2010/main" val="3410462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Sidebar 1:  the exponential distribution</a:t>
            </a:r>
            <a:endParaRPr lang="en-US" dirty="0"/>
          </a:p>
        </p:txBody>
      </p:sp>
      <p:sp>
        <p:nvSpPr>
          <p:cNvPr id="3" name="Content Placeholder 2"/>
          <p:cNvSpPr>
            <a:spLocks noGrp="1"/>
          </p:cNvSpPr>
          <p:nvPr>
            <p:ph idx="1"/>
          </p:nvPr>
        </p:nvSpPr>
        <p:spPr>
          <a:xfrm>
            <a:off x="457200" y="1600200"/>
            <a:ext cx="8645236" cy="4525963"/>
          </a:xfrm>
        </p:spPr>
        <p:txBody>
          <a:bodyPr>
            <a:normAutofit fontScale="92500" lnSpcReduction="10000"/>
          </a:bodyPr>
          <a:lstStyle/>
          <a:p>
            <a:pPr marL="0" indent="0">
              <a:buNone/>
            </a:pPr>
            <a:r>
              <a:rPr lang="en-US" dirty="0" smtClean="0"/>
              <a:t>Consider the waiting time to failure.</a:t>
            </a:r>
          </a:p>
          <a:p>
            <a:pPr marL="0" indent="0">
              <a:buNone/>
            </a:pPr>
            <a:r>
              <a:rPr lang="en-US" dirty="0" smtClean="0"/>
              <a:t>Suppose Pr(failure each day) = </a:t>
            </a:r>
            <a:r>
              <a:rPr lang="en-US" i="1" dirty="0" smtClean="0"/>
              <a:t>x</a:t>
            </a:r>
          </a:p>
          <a:p>
            <a:pPr marL="0" indent="0">
              <a:buNone/>
            </a:pPr>
            <a:r>
              <a:rPr lang="en-US" dirty="0" smtClean="0"/>
              <a:t>Then Pr (not failing) = </a:t>
            </a:r>
            <a:r>
              <a:rPr lang="en-US" dirty="0" smtClean="0"/>
              <a:t>1 - </a:t>
            </a:r>
            <a:r>
              <a:rPr lang="en-US" i="1" dirty="0" smtClean="0"/>
              <a:t>x</a:t>
            </a:r>
            <a:endParaRPr lang="en-US" i="1" dirty="0" smtClean="0"/>
          </a:p>
          <a:p>
            <a:pPr marL="0" indent="0">
              <a:buNone/>
            </a:pPr>
            <a:r>
              <a:rPr lang="en-US" dirty="0" smtClean="0"/>
              <a:t>Pr(not failing for 4 days) = (</a:t>
            </a:r>
            <a:r>
              <a:rPr lang="en-US" dirty="0" smtClean="0"/>
              <a:t>1-</a:t>
            </a:r>
            <a:r>
              <a:rPr lang="en-US" i="1" dirty="0"/>
              <a:t> x</a:t>
            </a:r>
            <a:r>
              <a:rPr lang="en-US" dirty="0" smtClean="0"/>
              <a:t>)(1-</a:t>
            </a:r>
            <a:r>
              <a:rPr lang="en-US" i="1" dirty="0"/>
              <a:t> x</a:t>
            </a:r>
            <a:r>
              <a:rPr lang="en-US" dirty="0" smtClean="0"/>
              <a:t>)(1-</a:t>
            </a:r>
            <a:r>
              <a:rPr lang="en-US" i="1" dirty="0"/>
              <a:t> x</a:t>
            </a:r>
            <a:r>
              <a:rPr lang="en-US" dirty="0" smtClean="0"/>
              <a:t>)(1-</a:t>
            </a:r>
            <a:r>
              <a:rPr lang="en-US" i="1" dirty="0"/>
              <a:t> x</a:t>
            </a:r>
            <a:r>
              <a:rPr lang="en-US" dirty="0" smtClean="0"/>
              <a:t>)</a:t>
            </a:r>
            <a:endParaRPr lang="en-US" dirty="0" smtClean="0"/>
          </a:p>
          <a:p>
            <a:pPr marL="0" indent="0">
              <a:buNone/>
            </a:pPr>
            <a:r>
              <a:rPr lang="en-US" dirty="0" smtClean="0"/>
              <a:t>NOTE:  (</a:t>
            </a:r>
            <a:r>
              <a:rPr lang="en-US" dirty="0" smtClean="0"/>
              <a:t>1-</a:t>
            </a:r>
            <a:r>
              <a:rPr lang="en-US" i="1" dirty="0"/>
              <a:t> x</a:t>
            </a:r>
            <a:r>
              <a:rPr lang="en-US" dirty="0" smtClean="0"/>
              <a:t>)</a:t>
            </a:r>
            <a:r>
              <a:rPr lang="en-US" i="1" baseline="30000" dirty="0" smtClean="0"/>
              <a:t>t</a:t>
            </a:r>
            <a:r>
              <a:rPr lang="en-US" i="1" dirty="0" smtClean="0"/>
              <a:t> </a:t>
            </a:r>
            <a:r>
              <a:rPr lang="en-US" dirty="0" smtClean="0"/>
              <a:t>~ </a:t>
            </a:r>
            <a:r>
              <a:rPr lang="en-US" i="1" dirty="0" smtClean="0"/>
              <a:t>e</a:t>
            </a:r>
            <a:r>
              <a:rPr lang="en-US" i="1" baseline="30000" dirty="0" smtClean="0"/>
              <a:t>-xt</a:t>
            </a:r>
            <a:r>
              <a:rPr lang="en-US" dirty="0" smtClean="0"/>
              <a:t> when </a:t>
            </a:r>
            <a:r>
              <a:rPr lang="en-US" i="1" dirty="0"/>
              <a:t>x</a:t>
            </a:r>
            <a:r>
              <a:rPr lang="en-US" dirty="0" smtClean="0"/>
              <a:t> </a:t>
            </a:r>
            <a:r>
              <a:rPr lang="en-US" dirty="0" smtClean="0"/>
              <a:t>is </a:t>
            </a:r>
            <a:r>
              <a:rPr lang="en-US" dirty="0" smtClean="0"/>
              <a:t>small.</a:t>
            </a:r>
            <a:endParaRPr lang="en-US" dirty="0"/>
          </a:p>
          <a:p>
            <a:pPr marL="0" indent="0">
              <a:buNone/>
            </a:pPr>
            <a:r>
              <a:rPr lang="en-US" dirty="0" smtClean="0"/>
              <a:t>So Pr(failing at time </a:t>
            </a:r>
            <a:r>
              <a:rPr lang="en-US" i="1" dirty="0" smtClean="0"/>
              <a:t>t</a:t>
            </a:r>
            <a:r>
              <a:rPr lang="en-US" dirty="0" smtClean="0"/>
              <a:t>) = </a:t>
            </a:r>
            <a:r>
              <a:rPr lang="en-US" sz="4300" i="1" dirty="0" smtClean="0"/>
              <a:t>te</a:t>
            </a:r>
            <a:r>
              <a:rPr lang="en-US" sz="4300" i="1" baseline="30000" dirty="0" smtClean="0"/>
              <a:t>-xt</a:t>
            </a:r>
            <a:endParaRPr lang="en-US" sz="4300" i="1" dirty="0" smtClean="0"/>
          </a:p>
          <a:p>
            <a:pPr marL="0" indent="0">
              <a:buNone/>
            </a:pPr>
            <a:r>
              <a:rPr lang="en-US" dirty="0" smtClean="0"/>
              <a:t>The </a:t>
            </a:r>
            <a:r>
              <a:rPr lang="en-US" dirty="0" smtClean="0"/>
              <a:t>mean of an exponential with parameter </a:t>
            </a:r>
            <a:r>
              <a:rPr lang="en-US" i="1" dirty="0" smtClean="0"/>
              <a:t>x</a:t>
            </a:r>
            <a:r>
              <a:rPr lang="en-US" dirty="0" smtClean="0"/>
              <a:t> </a:t>
            </a:r>
            <a:r>
              <a:rPr lang="en-US" dirty="0" smtClean="0"/>
              <a:t>is </a:t>
            </a:r>
            <a:r>
              <a:rPr lang="en-US" dirty="0" smtClean="0"/>
              <a:t>1/</a:t>
            </a:r>
            <a:r>
              <a:rPr lang="en-US" i="1" dirty="0" smtClean="0"/>
              <a:t>x.</a:t>
            </a:r>
            <a:endParaRPr lang="en-US" dirty="0" smtClean="0"/>
          </a:p>
          <a:p>
            <a:pPr marL="0" indent="0">
              <a:buNone/>
            </a:pPr>
            <a:r>
              <a:rPr lang="en-US" dirty="0" smtClean="0"/>
              <a:t>R </a:t>
            </a:r>
            <a:r>
              <a:rPr lang="en-US" dirty="0" smtClean="0"/>
              <a:t>statement </a:t>
            </a:r>
            <a:r>
              <a:rPr lang="en-US" dirty="0" smtClean="0"/>
              <a:t>to </a:t>
            </a:r>
            <a:r>
              <a:rPr lang="en-US" dirty="0" smtClean="0"/>
              <a:t>give n draws </a:t>
            </a:r>
            <a:r>
              <a:rPr lang="en-US" dirty="0" smtClean="0"/>
              <a:t>from exp is </a:t>
            </a:r>
            <a:r>
              <a:rPr lang="en-US" dirty="0" smtClean="0">
                <a:latin typeface="Courier New" panose="02070309020205020404" pitchFamily="49" charset="0"/>
                <a:cs typeface="Courier New" panose="02070309020205020404" pitchFamily="49" charset="0"/>
              </a:rPr>
              <a:t>rexp(n,x).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824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lengths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r>
                  <a:rPr lang="en-US" dirty="0" smtClean="0"/>
                  <a:t>With </a:t>
                </a:r>
                <a:r>
                  <a:rPr lang="en-US" i="1" dirty="0" smtClean="0"/>
                  <a:t>k</a:t>
                </a:r>
                <a:r>
                  <a:rPr lang="en-US" dirty="0" smtClean="0"/>
                  <a:t>=2 alleles in our sample, Pr(drawing the same allele twice)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𝑁</m:t>
                        </m:r>
                      </m:den>
                    </m:f>
                  </m:oMath>
                </a14:m>
                <a:endParaRPr lang="en-US" dirty="0" smtClean="0"/>
              </a:p>
              <a:p>
                <a:r>
                  <a:rPr lang="en-US" dirty="0" smtClean="0"/>
                  <a:t>So Pr(drawing two non-identical alleles)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𝑁</m:t>
                        </m:r>
                      </m:den>
                    </m:f>
                  </m:oMath>
                </a14:m>
                <a:endParaRPr lang="en-US" i="1" dirty="0"/>
              </a:p>
              <a:p>
                <a:r>
                  <a:rPr lang="en-US" dirty="0" smtClean="0"/>
                  <a:t>This means the chance that two lineages fail to coalesce each generation is </a:t>
                </a:r>
                <a14:m>
                  <m:oMath xmlns:m="http://schemas.openxmlformats.org/officeDocument/2006/math">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𝑁</m:t>
                        </m:r>
                      </m:den>
                    </m:f>
                  </m:oMath>
                </a14:m>
                <a:endParaRPr lang="en-US" dirty="0" smtClean="0"/>
              </a:p>
              <a:p>
                <a:r>
                  <a:rPr lang="en-US" dirty="0" smtClean="0"/>
                  <a:t>There will be a series of non-coalescences, and then a coalescence, so the Pr(coalescence at generation </a:t>
                </a:r>
                <a:r>
                  <a:rPr lang="en-US" i="1" dirty="0" smtClean="0"/>
                  <a:t>t</a:t>
                </a:r>
                <a:r>
                  <a:rPr lang="en-US" dirty="0" smtClean="0"/>
                  <a:t>) = </a:t>
                </a:r>
              </a:p>
              <a:p>
                <a:pPr marL="0" indent="0">
                  <a:buNone/>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𝑁</m:t>
                                  </m:r>
                                </m:den>
                              </m:f>
                            </m:e>
                          </m:d>
                        </m:e>
                        <m:sup>
                          <m:r>
                            <a:rPr lang="en-US" b="0" i="1" smtClean="0">
                              <a:latin typeface="Cambria Math" panose="02040503050406030204" pitchFamily="18" charset="0"/>
                            </a:rPr>
                            <m:t>𝑡</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𝑁</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𝑁</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𝑁</m:t>
                              </m:r>
                            </m:den>
                          </m:f>
                          <m:r>
                            <a:rPr lang="en-US" i="1">
                              <a:latin typeface="Cambria Math" panose="02040503050406030204" pitchFamily="18" charset="0"/>
                            </a:rPr>
                            <m:t>𝑡</m:t>
                          </m:r>
                        </m:sup>
                      </m:sSup>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59" t="-2156"/>
                </a:stretch>
              </a:blipFill>
            </p:spPr>
            <p:txBody>
              <a:bodyPr/>
              <a:lstStyle/>
              <a:p>
                <a:r>
                  <a:rPr lang="en-US">
                    <a:noFill/>
                  </a:rPr>
                  <a:t> </a:t>
                </a:r>
              </a:p>
            </p:txBody>
          </p:sp>
        </mc:Fallback>
      </mc:AlternateContent>
    </p:spTree>
    <p:extLst>
      <p:ext uri="{BB962C8B-B14F-4D97-AF65-F5344CB8AC3E}">
        <p14:creationId xmlns:p14="http://schemas.microsoft.com/office/powerpoint/2010/main" val="47851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Coalescence among </a:t>
            </a:r>
            <a:r>
              <a:rPr lang="en-US" i="1" dirty="0" smtClean="0"/>
              <a:t>k</a:t>
            </a:r>
            <a:r>
              <a:rPr lang="en-US" dirty="0" smtClean="0"/>
              <a:t> lineages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With </a:t>
                </a:r>
                <a:r>
                  <a:rPr lang="en-US" i="1" dirty="0" smtClean="0"/>
                  <a:t>k</a:t>
                </a:r>
                <a:r>
                  <a:rPr lang="en-US" dirty="0" smtClean="0"/>
                  <a:t> lineages there are “</a:t>
                </a:r>
                <a:r>
                  <a:rPr lang="en-US" i="1" dirty="0" smtClean="0"/>
                  <a:t>k</a:t>
                </a:r>
                <a:r>
                  <a:rPr lang="en-US" dirty="0" smtClean="0"/>
                  <a:t> choose 2” ways to pick the 2 lineages that coalesce.</a:t>
                </a:r>
              </a:p>
              <a:p>
                <a:r>
                  <a:rPr lang="en-US" dirty="0" smtClean="0"/>
                  <a:t>We write this as </a:t>
                </a:r>
                <a14:m>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𝑘</m:t>
                              </m:r>
                            </m:e>
                          </m:mr>
                          <m:mr>
                            <m:e>
                              <m:r>
                                <a:rPr lang="en-US" b="0" i="1" smtClean="0">
                                  <a:latin typeface="Cambria Math" panose="02040503050406030204" pitchFamily="18" charset="0"/>
                                </a:rPr>
                                <m:t>2</m:t>
                              </m:r>
                            </m:e>
                          </m:mr>
                        </m:m>
                      </m:e>
                    </m:d>
                  </m:oMath>
                </a14:m>
                <a:r>
                  <a:rPr lang="en-US" dirty="0" smtClean="0"/>
                  <a:t>= </a:t>
                </a:r>
                <a:r>
                  <a:rPr lang="en-US" i="1" dirty="0" smtClean="0"/>
                  <a:t>k</a:t>
                </a:r>
                <a:r>
                  <a:rPr lang="en-US" dirty="0" smtClean="0"/>
                  <a:t>(</a:t>
                </a:r>
                <a:r>
                  <a:rPr lang="en-US" i="1" dirty="0" smtClean="0"/>
                  <a:t>k</a:t>
                </a:r>
                <a:r>
                  <a:rPr lang="en-US" dirty="0" smtClean="0"/>
                  <a:t>-1)/2.</a:t>
                </a:r>
              </a:p>
              <a:p>
                <a:r>
                  <a:rPr lang="en-US" dirty="0" smtClean="0"/>
                  <a:t>So the probability of one coalescence the next generation, given </a:t>
                </a:r>
                <a:r>
                  <a:rPr lang="en-US" i="1" dirty="0" smtClean="0"/>
                  <a:t>k</a:t>
                </a:r>
                <a:r>
                  <a:rPr lang="en-US" dirty="0" smtClean="0"/>
                  <a:t> lineages is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num>
                      <m:den>
                        <m:r>
                          <a:rPr lang="en-US" i="1">
                            <a:latin typeface="Cambria Math" panose="02040503050406030204" pitchFamily="18" charset="0"/>
                          </a:rPr>
                          <m:t>2</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𝑁</m:t>
                        </m:r>
                      </m:den>
                    </m:f>
                  </m:oMath>
                </a14:m>
                <a:r>
                  <a:rPr lang="en-US" dirty="0" smtClean="0"/>
                  <a:t>, and the distribution of time to the next coalescence is:</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𝑘</m:t>
                                    </m:r>
                                  </m:e>
                                </m:mr>
                                <m:mr>
                                  <m:e>
                                    <m:r>
                                      <a:rPr lang="en-US" b="0" i="1" smtClean="0">
                                        <a:latin typeface="Cambria Math" panose="02040503050406030204" pitchFamily="18" charset="0"/>
                                      </a:rPr>
                                      <m:t>2</m:t>
                                    </m:r>
                                  </m:e>
                                </m:mr>
                              </m:m>
                            </m:e>
                          </m:d>
                        </m:num>
                        <m:den>
                          <m:r>
                            <a:rPr lang="en-US" b="0" i="1" smtClean="0">
                              <a:latin typeface="Cambria Math" panose="02040503050406030204" pitchFamily="18" charset="0"/>
                            </a:rPr>
                            <m:t>2</m:t>
                          </m:r>
                          <m:r>
                            <a:rPr lang="en-US" b="0" i="1" smtClean="0">
                              <a:latin typeface="Cambria Math" panose="02040503050406030204" pitchFamily="18" charset="0"/>
                            </a:rPr>
                            <m:t>𝑁</m:t>
                          </m:r>
                        </m:den>
                      </m:f>
                      <m:sSup>
                        <m:sSupPr>
                          <m:ctrlPr>
                            <a:rPr lang="en-US" i="1" smtClean="0">
                              <a:latin typeface="Cambria Math" panose="02040503050406030204" pitchFamily="18" charset="0"/>
                            </a:rPr>
                          </m:ctrlPr>
                        </m:sSupPr>
                        <m:e>
                          <m:r>
                            <a:rPr lang="en-US" i="1" smtClean="0">
                              <a:latin typeface="Cambria Math" panose="02040503050406030204" pitchFamily="18" charset="0"/>
                            </a:rPr>
                            <m:t>𝑒</m:t>
                          </m:r>
                        </m:e>
                        <m:sup>
                          <m:r>
                            <a:rPr lang="en-US" i="1" smtClean="0">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𝑘</m:t>
                                        </m:r>
                                      </m:e>
                                    </m:mr>
                                    <m:mr>
                                      <m:e>
                                        <m:r>
                                          <a:rPr lang="en-US" i="1">
                                            <a:latin typeface="Cambria Math" panose="02040503050406030204" pitchFamily="18" charset="0"/>
                                          </a:rPr>
                                          <m:t>2</m:t>
                                        </m:r>
                                      </m:e>
                                    </m:mr>
                                  </m:m>
                                </m:e>
                              </m:d>
                            </m:num>
                            <m:den>
                              <m:r>
                                <a:rPr lang="en-US" i="1">
                                  <a:latin typeface="Cambria Math" panose="02040503050406030204" pitchFamily="18" charset="0"/>
                                </a:rPr>
                                <m:t>2</m:t>
                              </m:r>
                              <m:r>
                                <a:rPr lang="en-US" i="1">
                                  <a:latin typeface="Cambria Math" panose="02040503050406030204" pitchFamily="18" charset="0"/>
                                </a:rPr>
                                <m:t>𝑁</m:t>
                              </m:r>
                            </m:den>
                          </m:f>
                          <m:r>
                            <a:rPr lang="en-US" i="1" smtClean="0">
                              <a:latin typeface="Cambria Math" panose="02040503050406030204" pitchFamily="18" charset="0"/>
                            </a:rPr>
                            <m:t>𝑡</m:t>
                          </m:r>
                        </m:sup>
                      </m:sSup>
                    </m:oMath>
                  </m:oMathPara>
                </a14:m>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2695" r="-2667"/>
                </a:stretch>
              </a:blipFill>
            </p:spPr>
            <p:txBody>
              <a:bodyPr/>
              <a:lstStyle/>
              <a:p>
                <a:r>
                  <a:rPr lang="en-US">
                    <a:noFill/>
                  </a:rPr>
                  <a:t> </a:t>
                </a:r>
              </a:p>
            </p:txBody>
          </p:sp>
        </mc:Fallback>
      </mc:AlternateContent>
    </p:spTree>
    <p:extLst>
      <p:ext uri="{BB962C8B-B14F-4D97-AF65-F5344CB8AC3E}">
        <p14:creationId xmlns:p14="http://schemas.microsoft.com/office/powerpoint/2010/main" val="1213856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time to next coalescence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Because the mean of the exponential distribution with parameter </a:t>
                </a:r>
                <a:r>
                  <a:rPr lang="en-US" i="1" dirty="0" smtClean="0"/>
                  <a:t>x</a:t>
                </a:r>
                <a:r>
                  <a:rPr lang="en-US" dirty="0" smtClean="0"/>
                  <a:t> is 1/</a:t>
                </a:r>
                <a:r>
                  <a:rPr lang="en-US" i="1" dirty="0" smtClean="0"/>
                  <a:t>x</a:t>
                </a:r>
                <a:r>
                  <a:rPr lang="en-US" dirty="0" smtClean="0"/>
                  <a:t>, this means that the expected time to the next coalescence, given </a:t>
                </a:r>
                <a:r>
                  <a:rPr lang="en-US" i="1" dirty="0" smtClean="0"/>
                  <a:t>k</a:t>
                </a:r>
                <a:r>
                  <a:rPr lang="en-US" dirty="0" smtClean="0"/>
                  <a:t> lineages, is:</a:t>
                </a:r>
              </a:p>
              <a:p>
                <a:pPr marL="0" indent="0" algn="ctr">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𝑁</m:t>
                        </m:r>
                      </m:num>
                      <m:den>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𝑘</m:t>
                                  </m:r>
                                </m:e>
                              </m:mr>
                              <m:mr>
                                <m:e>
                                  <m:r>
                                    <a:rPr lang="en-US" b="0" i="1" smtClean="0">
                                      <a:latin typeface="Cambria Math" panose="02040503050406030204" pitchFamily="18" charset="0"/>
                                    </a:rPr>
                                    <m:t>2</m:t>
                                  </m:r>
                                </m:e>
                              </m:mr>
                            </m:m>
                          </m:e>
                        </m:d>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𝑁</m:t>
                        </m:r>
                      </m:num>
                      <m:den>
                        <m:d>
                          <m:dPr>
                            <m:ctrlPr>
                              <a:rPr lang="en-US" i="1">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num>
                              <m:den>
                                <m:r>
                                  <a:rPr lang="en-US" b="0" i="1" smtClean="0">
                                    <a:latin typeface="Cambria Math" panose="02040503050406030204" pitchFamily="18" charset="0"/>
                                  </a:rPr>
                                  <m:t>2</m:t>
                                </m:r>
                              </m:den>
                            </m:f>
                          </m:e>
                        </m:d>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𝑁</m:t>
                        </m:r>
                      </m:num>
                      <m:den>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sp>
        <p:nvSpPr>
          <p:cNvPr id="4" name="TextBox 3"/>
          <p:cNvSpPr txBox="1"/>
          <p:nvPr/>
        </p:nvSpPr>
        <p:spPr>
          <a:xfrm>
            <a:off x="914400" y="5042118"/>
            <a:ext cx="7772400" cy="1815882"/>
          </a:xfrm>
          <a:prstGeom prst="rect">
            <a:avLst/>
          </a:prstGeom>
          <a:noFill/>
        </p:spPr>
        <p:txBody>
          <a:bodyPr wrap="square" rtlCol="0">
            <a:spAutoFit/>
          </a:bodyPr>
          <a:lstStyle/>
          <a:p>
            <a:r>
              <a:rPr lang="en-US" sz="2800" dirty="0" smtClean="0"/>
              <a:t>This means that the time to the next coalescence is relatively short when there are many lineages, and  after successive coalescences, the time to the next coalescence gets longer and longer.</a:t>
            </a:r>
            <a:endParaRPr lang="en-US" sz="2800" dirty="0"/>
          </a:p>
        </p:txBody>
      </p:sp>
    </p:spTree>
    <p:extLst>
      <p:ext uri="{BB962C8B-B14F-4D97-AF65-F5344CB8AC3E}">
        <p14:creationId xmlns:p14="http://schemas.microsoft.com/office/powerpoint/2010/main" val="1841036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2:  The Poisson distribution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smtClean="0"/>
                  <a:t>If the probability of an event is low in a given length of time, then the distribution of counts of events after a long time is Poisson (assuming events are independent of each other).</a:t>
                </a:r>
              </a:p>
              <a:p>
                <a:r>
                  <a:rPr lang="en-US" dirty="0" smtClean="0"/>
                  <a:t>This is easy to remember if you think about the number of fish you catch in a day, where the probability of catching a fish each minute is small.</a:t>
                </a:r>
              </a:p>
              <a:p>
                <a:r>
                  <a:rPr lang="en-US" dirty="0" smtClean="0"/>
                  <a:t>For our purposes, each mutation has low probability, and each mutation is independent, so</a:t>
                </a:r>
              </a:p>
              <a:p>
                <a:pPr marL="0" indent="0" algn="ctr">
                  <a:buNone/>
                </a:pPr>
                <a:r>
                  <a:rPr lang="en-US" dirty="0" smtClean="0"/>
                  <a:t>Pr(</a:t>
                </a:r>
                <a:r>
                  <a:rPr lang="en-US" i="1" dirty="0" smtClean="0"/>
                  <a:t>m</a:t>
                </a:r>
                <a:r>
                  <a:rPr lang="en-US" dirty="0" smtClean="0"/>
                  <a:t> mutations given rate </a:t>
                </a:r>
                <a:r>
                  <a:rPr lang="el-GR" dirty="0" smtClean="0"/>
                  <a:t>μ</a:t>
                </a:r>
                <a:r>
                  <a:rPr lang="en-US" dirty="0" smtClean="0"/>
                  <a:t>) =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i="1" smtClean="0">
                                <a:latin typeface="Cambria Math" panose="02040503050406030204" pitchFamily="18" charset="0"/>
                              </a:rPr>
                              <m:t>𝑒</m:t>
                            </m:r>
                          </m:e>
                          <m:sup>
                            <m:r>
                              <a:rPr lang="en-US" i="1" smtClean="0">
                                <a:latin typeface="Cambria Math" panose="02040503050406030204" pitchFamily="18" charset="0"/>
                              </a:rPr>
                              <m:t>−</m:t>
                            </m:r>
                            <m:r>
                              <m:rPr>
                                <m:nor/>
                              </m:rPr>
                              <a:rPr lang="el-GR" dirty="0"/>
                              <m:t>μ</m:t>
                            </m:r>
                          </m:sup>
                        </m:sSup>
                        <m:sSup>
                          <m:sSupPr>
                            <m:ctrlPr>
                              <a:rPr lang="en-US" i="1" smtClean="0">
                                <a:latin typeface="Cambria Math" panose="02040503050406030204" pitchFamily="18" charset="0"/>
                              </a:rPr>
                            </m:ctrlPr>
                          </m:sSupPr>
                          <m:e>
                            <m:r>
                              <m:rPr>
                                <m:nor/>
                              </m:rPr>
                              <a:rPr lang="el-GR" dirty="0"/>
                              <m:t>μ</m:t>
                            </m:r>
                          </m:e>
                          <m:sup>
                            <m:r>
                              <a:rPr lang="en-US" b="0" i="1" smtClean="0">
                                <a:latin typeface="Cambria Math" panose="02040503050406030204" pitchFamily="18" charset="0"/>
                              </a:rPr>
                              <m:t>𝑚</m:t>
                            </m:r>
                          </m:sup>
                        </m:sSup>
                      </m:num>
                      <m:den>
                        <m:r>
                          <a:rPr lang="en-US" b="0" i="1" smtClean="0">
                            <a:latin typeface="Cambria Math" panose="02040503050406030204" pitchFamily="18" charset="0"/>
                          </a:rPr>
                          <m:t>𝑚</m:t>
                        </m:r>
                        <m:r>
                          <a:rPr lang="en-US" b="0" i="1" smtClean="0">
                            <a:latin typeface="Cambria Math" panose="02040503050406030204" pitchFamily="18" charset="0"/>
                          </a:rPr>
                          <m:t>!</m:t>
                        </m:r>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1407"/>
                </a:stretch>
              </a:blipFill>
            </p:spPr>
            <p:txBody>
              <a:bodyPr/>
              <a:lstStyle/>
              <a:p>
                <a:r>
                  <a:rPr lang="en-US">
                    <a:noFill/>
                  </a:rPr>
                  <a:t> </a:t>
                </a:r>
              </a:p>
            </p:txBody>
          </p:sp>
        </mc:Fallback>
      </mc:AlternateContent>
    </p:spTree>
    <p:extLst>
      <p:ext uri="{BB962C8B-B14F-4D97-AF65-F5344CB8AC3E}">
        <p14:creationId xmlns:p14="http://schemas.microsoft.com/office/powerpoint/2010/main" val="3613332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How many mutations (segregating sites) are expected between a pair of alleles?</a:t>
            </a:r>
            <a:endParaRPr lang="en-US" sz="3600" dirty="0"/>
          </a:p>
        </p:txBody>
      </p:sp>
      <p:sp>
        <p:nvSpPr>
          <p:cNvPr id="3" name="Content Placeholder 2"/>
          <p:cNvSpPr>
            <a:spLocks noGrp="1"/>
          </p:cNvSpPr>
          <p:nvPr>
            <p:ph idx="1"/>
          </p:nvPr>
        </p:nvSpPr>
        <p:spPr>
          <a:xfrm>
            <a:off x="457200" y="1600200"/>
            <a:ext cx="8534400" cy="4525963"/>
          </a:xfrm>
        </p:spPr>
        <p:txBody>
          <a:bodyPr/>
          <a:lstStyle/>
          <a:p>
            <a:r>
              <a:rPr lang="en-US" dirty="0" smtClean="0"/>
              <a:t>The tree for two alleles is simply an inverted V, where the branch length </a:t>
            </a:r>
            <a:r>
              <a:rPr lang="en-US" i="1" dirty="0" smtClean="0"/>
              <a:t>t</a:t>
            </a:r>
            <a:r>
              <a:rPr lang="en-US" dirty="0" smtClean="0"/>
              <a:t> is the expected time to coalescence:</a:t>
            </a:r>
          </a:p>
          <a:p>
            <a:pPr marL="0" indent="0" algn="ctr">
              <a:buNone/>
            </a:pPr>
            <a:r>
              <a:rPr lang="en-US" dirty="0" smtClean="0"/>
              <a:t>E(time to coalesce two alleles) = E(           ) = 2</a:t>
            </a:r>
            <a:r>
              <a:rPr lang="en-US" i="1" dirty="0" smtClean="0"/>
              <a:t>N</a:t>
            </a:r>
          </a:p>
          <a:p>
            <a:r>
              <a:rPr lang="en-US" dirty="0" smtClean="0"/>
              <a:t>Mutations are accumulating on each branch from a current allele back to the common ancestor, so the expected number of mutations is 2</a:t>
            </a:r>
            <a:r>
              <a:rPr lang="el-GR" dirty="0" smtClean="0"/>
              <a:t>μ</a:t>
            </a:r>
            <a:r>
              <a:rPr lang="en-US" dirty="0" smtClean="0"/>
              <a:t> </a:t>
            </a:r>
            <a:r>
              <a:rPr lang="en-US" dirty="0"/>
              <a:t>×</a:t>
            </a:r>
            <a:r>
              <a:rPr lang="en-US" dirty="0" smtClean="0"/>
              <a:t>(branch length) = 2</a:t>
            </a:r>
            <a:r>
              <a:rPr lang="el-GR" dirty="0" smtClean="0"/>
              <a:t>μ</a:t>
            </a:r>
            <a:r>
              <a:rPr lang="en-US" dirty="0" smtClean="0"/>
              <a:t> </a:t>
            </a:r>
            <a:r>
              <a:rPr lang="en-US" dirty="0"/>
              <a:t>× </a:t>
            </a:r>
            <a:r>
              <a:rPr lang="en-US" dirty="0" smtClean="0"/>
              <a:t>2</a:t>
            </a:r>
            <a:r>
              <a:rPr lang="en-US" i="1" dirty="0" smtClean="0"/>
              <a:t>N</a:t>
            </a:r>
            <a:r>
              <a:rPr lang="en-US" dirty="0" smtClean="0"/>
              <a:t> = 4</a:t>
            </a:r>
            <a:r>
              <a:rPr lang="en-US" i="1" dirty="0" smtClean="0"/>
              <a:t>N</a:t>
            </a:r>
            <a:r>
              <a:rPr lang="el-GR" dirty="0" smtClean="0"/>
              <a:t>μ</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6553200" y="3252245"/>
                <a:ext cx="1142364" cy="6109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𝑁</m:t>
                          </m:r>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𝑁</m:t>
                              </m:r>
                            </m:den>
                          </m:f>
                          <m:r>
                            <a:rPr lang="en-US" i="1">
                              <a:latin typeface="Cambria Math" panose="02040503050406030204" pitchFamily="18" charset="0"/>
                            </a:rPr>
                            <m:t>𝑡</m:t>
                          </m:r>
                        </m:sup>
                      </m:sSup>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6553200" y="3252245"/>
                <a:ext cx="1142364" cy="61093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21089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total length of the branches of the genealogy?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sum of branch lengths of the tree is the total time that mutations could have accumulated in our sample.</a:t>
                </a:r>
              </a:p>
              <a:p>
                <a:r>
                  <a:rPr lang="en-US" dirty="0" smtClean="0"/>
                  <a:t>Let </a:t>
                </a:r>
                <a:r>
                  <a:rPr lang="en-US" i="1" dirty="0" smtClean="0"/>
                  <a:t>T</a:t>
                </a:r>
                <a:r>
                  <a:rPr lang="en-US" i="1" baseline="-25000" dirty="0" smtClean="0"/>
                  <a:t>i</a:t>
                </a:r>
                <a:r>
                  <a:rPr lang="en-US" dirty="0" smtClean="0"/>
                  <a:t> be the time for coalescing from </a:t>
                </a:r>
                <a:r>
                  <a:rPr lang="en-US" i="1" dirty="0" smtClean="0"/>
                  <a:t>i</a:t>
                </a:r>
                <a:r>
                  <a:rPr lang="en-US" dirty="0" smtClean="0"/>
                  <a:t> to </a:t>
                </a:r>
                <a:r>
                  <a:rPr lang="en-US" i="1" dirty="0" smtClean="0"/>
                  <a:t>i</a:t>
                </a:r>
                <a:r>
                  <a:rPr lang="en-US" dirty="0" smtClean="0"/>
                  <a:t>-1 lineages.</a:t>
                </a:r>
              </a:p>
              <a:p>
                <a:r>
                  <a:rPr lang="en-US" dirty="0" smtClean="0"/>
                  <a:t>E(</a:t>
                </a:r>
                <a:r>
                  <a:rPr lang="en-US" i="1" dirty="0" smtClean="0"/>
                  <a:t>T</a:t>
                </a:r>
                <a:r>
                  <a:rPr lang="en-US" i="1" baseline="-25000" dirty="0" smtClean="0"/>
                  <a:t>total</a:t>
                </a:r>
                <a:r>
                  <a:rPr lang="en-US" dirty="0" smtClean="0"/>
                  <a: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=2</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=2</m:t>
                        </m:r>
                      </m:sub>
                      <m:sup>
                        <m:r>
                          <a:rPr lang="en-US" b="0" i="1" smtClean="0">
                            <a:latin typeface="Cambria Math" panose="02040503050406030204" pitchFamily="18" charset="0"/>
                          </a:rPr>
                          <m:t>𝑛</m:t>
                        </m:r>
                      </m:sup>
                      <m:e>
                        <m:r>
                          <a:rPr lang="en-US" b="0" i="1" smtClean="0">
                            <a:latin typeface="Cambria Math" panose="02040503050406030204" pitchFamily="18" charset="0"/>
                          </a:rPr>
                          <m:t>𝑖</m:t>
                        </m:r>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𝑁</m:t>
                            </m:r>
                          </m:num>
                          <m:den>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den>
                        </m:f>
                      </m:e>
                    </m:nary>
                  </m:oMath>
                </a14:m>
                <a:r>
                  <a:rPr lang="en-US" dirty="0" smtClean="0"/>
                  <a:t>=4</a:t>
                </a:r>
                <a:r>
                  <a:rPr lang="en-US" i="1" dirty="0" smtClean="0"/>
                  <a:t>N</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𝑖</m:t>
                            </m:r>
                          </m:den>
                        </m:f>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1065847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count of segregating sites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To go from the expected sum of the branch lengths to the expected total count of segregating sites (</a:t>
                </a:r>
                <a:r>
                  <a:rPr lang="en-US" i="1" dirty="0" smtClean="0"/>
                  <a:t>S</a:t>
                </a:r>
                <a:r>
                  <a:rPr lang="en-US" dirty="0" smtClean="0"/>
                  <a:t>), we simply multiply by </a:t>
                </a:r>
                <a:r>
                  <a:rPr lang="el-GR" dirty="0"/>
                  <a:t>μ </a:t>
                </a:r>
                <a:r>
                  <a:rPr lang="en-US" dirty="0" smtClean="0"/>
                  <a:t>:</a:t>
                </a:r>
              </a:p>
              <a:p>
                <a:pPr marL="0" indent="0" algn="ctr">
                  <a:buNone/>
                </a:pPr>
                <a:r>
                  <a:rPr lang="en-US" dirty="0" smtClean="0"/>
                  <a:t>E(</a:t>
                </a:r>
                <a:r>
                  <a:rPr lang="en-US" i="1" dirty="0" smtClean="0"/>
                  <a:t>S</a:t>
                </a:r>
                <a:r>
                  <a:rPr lang="en-US" dirty="0" smtClean="0"/>
                  <a:t>) = 4</a:t>
                </a:r>
                <a:r>
                  <a:rPr lang="en-US" i="1" dirty="0" smtClean="0"/>
                  <a:t>N</a:t>
                </a:r>
                <a:r>
                  <a:rPr lang="el-GR" dirty="0" smtClean="0"/>
                  <a:t>μ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r>
                          <a:rPr lang="en-US" i="1">
                            <a:latin typeface="Cambria Math" panose="02040503050406030204" pitchFamily="18" charset="0"/>
                          </a:rPr>
                          <m:t>−1</m:t>
                        </m:r>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𝑖</m:t>
                            </m:r>
                          </m:den>
                        </m:f>
                      </m:e>
                    </m:nary>
                  </m:oMath>
                </a14:m>
              </a:p>
              <a:p>
                <a:pPr marL="0" indent="0">
                  <a:buNone/>
                </a:pPr>
                <a:r>
                  <a:rPr lang="en-US" sz="2800" b="0" i="0" dirty="0" smtClean="0">
                    <a:latin typeface="Arial" panose="020B0604020202020204" pitchFamily="34" charset="0"/>
                    <a:cs typeface="Arial" panose="020B0604020202020204" pitchFamily="34" charset="0"/>
                  </a:rPr>
                  <a:t>So we have derived this well known formula from the infinite sites model, relating the expected count of segregating sites to the sample size (</a:t>
                </a:r>
                <a:r>
                  <a:rPr lang="en-US" sz="2800" b="0" i="1" dirty="0" smtClean="0">
                    <a:latin typeface="Arial" panose="020B0604020202020204" pitchFamily="34" charset="0"/>
                    <a:cs typeface="Arial" panose="020B0604020202020204" pitchFamily="34" charset="0"/>
                  </a:rPr>
                  <a:t>n</a:t>
                </a:r>
                <a:r>
                  <a:rPr lang="en-US" sz="2800" b="0" i="0" dirty="0" smtClean="0">
                    <a:latin typeface="Arial" panose="020B0604020202020204" pitchFamily="34" charset="0"/>
                    <a:cs typeface="Arial" panose="020B0604020202020204" pitchFamily="34" charset="0"/>
                  </a:rPr>
                  <a:t>) and </a:t>
                </a:r>
                <a:r>
                  <a:rPr lang="el-GR" sz="2800" b="0" i="0" dirty="0" smtClean="0">
                    <a:latin typeface="Arial" panose="020B0604020202020204" pitchFamily="34" charset="0"/>
                    <a:cs typeface="Arial" panose="020B0604020202020204" pitchFamily="34" charset="0"/>
                  </a:rPr>
                  <a:t>θ</a:t>
                </a:r>
                <a:r>
                  <a:rPr lang="en-US" sz="2800" b="0" i="0" dirty="0" smtClean="0">
                    <a:latin typeface="Arial" panose="020B0604020202020204" pitchFamily="34" charset="0"/>
                    <a:cs typeface="Arial" panose="020B0604020202020204" pitchFamily="34" charset="0"/>
                  </a:rPr>
                  <a:t> = </a:t>
                </a:r>
                <a:r>
                  <a:rPr lang="en-US" sz="2800" dirty="0">
                    <a:latin typeface="Arial" panose="020B0604020202020204" pitchFamily="34" charset="0"/>
                    <a:cs typeface="Arial" panose="020B0604020202020204" pitchFamily="34" charset="0"/>
                  </a:rPr>
                  <a:t>4</a:t>
                </a:r>
                <a:r>
                  <a:rPr lang="en-US" sz="2800" i="1" dirty="0">
                    <a:latin typeface="Arial" panose="020B0604020202020204" pitchFamily="34" charset="0"/>
                    <a:cs typeface="Arial" panose="020B0604020202020204" pitchFamily="34" charset="0"/>
                  </a:rPr>
                  <a:t>N</a:t>
                </a:r>
                <a:r>
                  <a:rPr lang="el-GR" sz="2800" dirty="0" smtClean="0">
                    <a:latin typeface="Arial" panose="020B0604020202020204" pitchFamily="34" charset="0"/>
                    <a:cs typeface="Arial" panose="020B0604020202020204" pitchFamily="34" charset="0"/>
                  </a:rPr>
                  <a:t>μ</a:t>
                </a:r>
                <a:r>
                  <a:rPr lang="en-US" sz="2800" dirty="0" smtClean="0">
                    <a:latin typeface="Arial" panose="020B0604020202020204" pitchFamily="34" charset="0"/>
                    <a:cs typeface="Arial" panose="020B0604020202020204" pitchFamily="34"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r="-2074"/>
                </a:stretch>
              </a:blipFill>
            </p:spPr>
            <p:txBody>
              <a:bodyPr/>
              <a:lstStyle/>
              <a:p>
                <a:r>
                  <a:rPr lang="en-US">
                    <a:noFill/>
                  </a:rPr>
                  <a:t> </a:t>
                </a:r>
              </a:p>
            </p:txBody>
          </p:sp>
        </mc:Fallback>
      </mc:AlternateContent>
    </p:spTree>
    <p:extLst>
      <p:ext uri="{BB962C8B-B14F-4D97-AF65-F5344CB8AC3E}">
        <p14:creationId xmlns:p14="http://schemas.microsoft.com/office/powerpoint/2010/main" val="335949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coalescent?</a:t>
            </a:r>
            <a:endParaRPr lang="en-US" dirty="0"/>
          </a:p>
        </p:txBody>
      </p:sp>
      <p:sp>
        <p:nvSpPr>
          <p:cNvPr id="3" name="Content Placeholder 2"/>
          <p:cNvSpPr>
            <a:spLocks noGrp="1"/>
          </p:cNvSpPr>
          <p:nvPr>
            <p:ph idx="1"/>
          </p:nvPr>
        </p:nvSpPr>
        <p:spPr/>
        <p:txBody>
          <a:bodyPr>
            <a:normAutofit/>
          </a:bodyPr>
          <a:lstStyle/>
          <a:p>
            <a:r>
              <a:rPr lang="en-US" dirty="0" smtClean="0"/>
              <a:t>A mathematical construct of the genealogical process describing a random sample of alleles from a population.</a:t>
            </a:r>
          </a:p>
          <a:p>
            <a:r>
              <a:rPr lang="en-US" dirty="0" smtClean="0"/>
              <a:t>A way to model drift and mutation.</a:t>
            </a:r>
          </a:p>
          <a:p>
            <a:r>
              <a:rPr lang="en-US" dirty="0" smtClean="0"/>
              <a:t>Only parameters are:</a:t>
            </a:r>
          </a:p>
          <a:p>
            <a:pPr lvl="1"/>
            <a:r>
              <a:rPr lang="en-US" dirty="0" smtClean="0"/>
              <a:t>Population size (</a:t>
            </a:r>
            <a:r>
              <a:rPr lang="en-US" i="1" dirty="0" smtClean="0"/>
              <a:t>N</a:t>
            </a:r>
            <a:r>
              <a:rPr lang="en-US" dirty="0" smtClean="0"/>
              <a:t>)</a:t>
            </a:r>
          </a:p>
          <a:p>
            <a:pPr lvl="1"/>
            <a:r>
              <a:rPr lang="en-US" dirty="0" smtClean="0"/>
              <a:t>Sample size (</a:t>
            </a:r>
            <a:r>
              <a:rPr lang="en-US" i="1" dirty="0" smtClean="0"/>
              <a:t>n</a:t>
            </a:r>
            <a:r>
              <a:rPr lang="en-US" dirty="0" smtClean="0"/>
              <a:t>)</a:t>
            </a:r>
          </a:p>
          <a:p>
            <a:pPr lvl="1"/>
            <a:r>
              <a:rPr lang="en-US" dirty="0" smtClean="0"/>
              <a:t>Mutation rate (</a:t>
            </a:r>
            <a:r>
              <a:rPr lang="el-GR" dirty="0" smtClean="0"/>
              <a:t>μ</a:t>
            </a:r>
            <a:r>
              <a:rPr lang="en-US" dirty="0" smtClean="0"/>
              <a:t>)</a:t>
            </a:r>
            <a:endParaRPr lang="en-US" dirty="0"/>
          </a:p>
        </p:txBody>
      </p:sp>
    </p:spTree>
    <p:extLst>
      <p:ext uri="{BB962C8B-B14F-4D97-AF65-F5344CB8AC3E}">
        <p14:creationId xmlns:p14="http://schemas.microsoft.com/office/powerpoint/2010/main" val="46161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good is the coalescent?</a:t>
            </a:r>
            <a:endParaRPr lang="en-US" dirty="0"/>
          </a:p>
        </p:txBody>
      </p:sp>
      <p:sp>
        <p:nvSpPr>
          <p:cNvPr id="3" name="Content Placeholder 2"/>
          <p:cNvSpPr>
            <a:spLocks noGrp="1"/>
          </p:cNvSpPr>
          <p:nvPr>
            <p:ph idx="1"/>
          </p:nvPr>
        </p:nvSpPr>
        <p:spPr>
          <a:xfrm>
            <a:off x="381000" y="1524000"/>
            <a:ext cx="8229600" cy="4525963"/>
          </a:xfrm>
        </p:spPr>
        <p:txBody>
          <a:bodyPr/>
          <a:lstStyle/>
          <a:p>
            <a:r>
              <a:rPr lang="en-US" dirty="0" smtClean="0"/>
              <a:t>Makes the mathematics to derive many aspects of population genetics much easier.</a:t>
            </a:r>
          </a:p>
          <a:p>
            <a:r>
              <a:rPr lang="en-US" dirty="0"/>
              <a:t>Super-fast to simulate.</a:t>
            </a:r>
          </a:p>
          <a:p>
            <a:endParaRPr lang="en-US" dirty="0"/>
          </a:p>
        </p:txBody>
      </p:sp>
    </p:spTree>
    <p:extLst>
      <p:ext uri="{BB962C8B-B14F-4D97-AF65-F5344CB8AC3E}">
        <p14:creationId xmlns:p14="http://schemas.microsoft.com/office/powerpoint/2010/main" val="10822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To thoroughly understand why the coalescent is useful.</a:t>
            </a:r>
          </a:p>
          <a:p>
            <a:r>
              <a:rPr lang="en-US" dirty="0" smtClean="0"/>
              <a:t>To be able to explain it to your grandmother.</a:t>
            </a:r>
          </a:p>
          <a:p>
            <a:r>
              <a:rPr lang="en-US" dirty="0" smtClean="0"/>
              <a:t>To be able to code up a simulations, even if trapped in an elevator on a cruise ship with no internet.</a:t>
            </a:r>
          </a:p>
          <a:p>
            <a:r>
              <a:rPr lang="en-US" dirty="0" smtClean="0"/>
              <a:t>To have FUN</a:t>
            </a:r>
            <a:endParaRPr lang="en-US" dirty="0"/>
          </a:p>
          <a:p>
            <a:endParaRPr lang="en-US" dirty="0"/>
          </a:p>
        </p:txBody>
      </p:sp>
    </p:spTree>
    <p:extLst>
      <p:ext uri="{BB962C8B-B14F-4D97-AF65-F5344CB8AC3E}">
        <p14:creationId xmlns:p14="http://schemas.microsoft.com/office/powerpoint/2010/main" val="241910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988" t="2733" r="30177" b="14334"/>
          <a:stretch/>
        </p:blipFill>
        <p:spPr bwMode="auto">
          <a:xfrm>
            <a:off x="2209800" y="352425"/>
            <a:ext cx="4763069" cy="6066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62288" y="240268"/>
            <a:ext cx="573106" cy="369332"/>
          </a:xfrm>
          <a:prstGeom prst="rect">
            <a:avLst/>
          </a:prstGeom>
          <a:noFill/>
        </p:spPr>
        <p:txBody>
          <a:bodyPr wrap="none" rtlCol="0">
            <a:spAutoFit/>
          </a:bodyPr>
          <a:lstStyle/>
          <a:p>
            <a:r>
              <a:rPr lang="en-US" dirty="0" smtClean="0"/>
              <a:t>Past</a:t>
            </a:r>
            <a:endParaRPr lang="en-US" dirty="0"/>
          </a:p>
        </p:txBody>
      </p:sp>
      <p:sp>
        <p:nvSpPr>
          <p:cNvPr id="5" name="Rectangle 4"/>
          <p:cNvSpPr/>
          <p:nvPr/>
        </p:nvSpPr>
        <p:spPr>
          <a:xfrm>
            <a:off x="1935394" y="500416"/>
            <a:ext cx="5456006" cy="601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5956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988" t="2733" r="30177" b="14334"/>
          <a:stretch/>
        </p:blipFill>
        <p:spPr bwMode="auto">
          <a:xfrm>
            <a:off x="2209800" y="352425"/>
            <a:ext cx="4763069" cy="6066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3316" y="2862491"/>
            <a:ext cx="931665" cy="523220"/>
          </a:xfrm>
          <a:prstGeom prst="rect">
            <a:avLst/>
          </a:prstGeom>
          <a:noFill/>
        </p:spPr>
        <p:txBody>
          <a:bodyPr wrap="none" rtlCol="0">
            <a:spAutoFit/>
          </a:bodyPr>
          <a:lstStyle/>
          <a:p>
            <a:r>
              <a:rPr lang="en-US" sz="2800" dirty="0" smtClean="0"/>
              <a:t>TIME</a:t>
            </a:r>
            <a:endParaRPr lang="en-US" sz="2800" dirty="0"/>
          </a:p>
        </p:txBody>
      </p:sp>
      <p:sp>
        <p:nvSpPr>
          <p:cNvPr id="4" name="TextBox 3"/>
          <p:cNvSpPr txBox="1"/>
          <p:nvPr/>
        </p:nvSpPr>
        <p:spPr>
          <a:xfrm>
            <a:off x="1362288" y="240268"/>
            <a:ext cx="573106" cy="369332"/>
          </a:xfrm>
          <a:prstGeom prst="rect">
            <a:avLst/>
          </a:prstGeom>
          <a:noFill/>
        </p:spPr>
        <p:txBody>
          <a:bodyPr wrap="none" rtlCol="0">
            <a:spAutoFit/>
          </a:bodyPr>
          <a:lstStyle/>
          <a:p>
            <a:r>
              <a:rPr lang="en-US" dirty="0" smtClean="0"/>
              <a:t>Past</a:t>
            </a:r>
            <a:endParaRPr lang="en-US" dirty="0"/>
          </a:p>
        </p:txBody>
      </p:sp>
      <p:sp>
        <p:nvSpPr>
          <p:cNvPr id="6" name="Rectangle 5"/>
          <p:cNvSpPr/>
          <p:nvPr/>
        </p:nvSpPr>
        <p:spPr>
          <a:xfrm>
            <a:off x="1935394" y="800672"/>
            <a:ext cx="5456006" cy="601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a:stCxn id="2" idx="2"/>
          </p:cNvCxnSpPr>
          <p:nvPr/>
        </p:nvCxnSpPr>
        <p:spPr>
          <a:xfrm flipH="1">
            <a:off x="899148" y="3385711"/>
            <a:ext cx="1" cy="805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142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988" t="2733" r="30177" b="14334"/>
          <a:stretch/>
        </p:blipFill>
        <p:spPr bwMode="auto">
          <a:xfrm>
            <a:off x="2209800" y="352425"/>
            <a:ext cx="4763069" cy="6066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3316" y="2862491"/>
            <a:ext cx="931665" cy="523220"/>
          </a:xfrm>
          <a:prstGeom prst="rect">
            <a:avLst/>
          </a:prstGeom>
          <a:noFill/>
        </p:spPr>
        <p:txBody>
          <a:bodyPr wrap="none" rtlCol="0">
            <a:spAutoFit/>
          </a:bodyPr>
          <a:lstStyle/>
          <a:p>
            <a:r>
              <a:rPr lang="en-US" sz="2800" dirty="0" smtClean="0"/>
              <a:t>TIME</a:t>
            </a:r>
            <a:endParaRPr lang="en-US" sz="2800" dirty="0"/>
          </a:p>
        </p:txBody>
      </p:sp>
      <p:sp>
        <p:nvSpPr>
          <p:cNvPr id="3" name="TextBox 2"/>
          <p:cNvSpPr txBox="1"/>
          <p:nvPr/>
        </p:nvSpPr>
        <p:spPr>
          <a:xfrm>
            <a:off x="990600" y="6081510"/>
            <a:ext cx="897682" cy="369332"/>
          </a:xfrm>
          <a:prstGeom prst="rect">
            <a:avLst/>
          </a:prstGeom>
          <a:noFill/>
        </p:spPr>
        <p:txBody>
          <a:bodyPr wrap="none" rtlCol="0">
            <a:spAutoFit/>
          </a:bodyPr>
          <a:lstStyle/>
          <a:p>
            <a:r>
              <a:rPr lang="en-US" dirty="0" smtClean="0"/>
              <a:t>Present</a:t>
            </a:r>
            <a:endParaRPr lang="en-US" dirty="0"/>
          </a:p>
        </p:txBody>
      </p:sp>
      <p:sp>
        <p:nvSpPr>
          <p:cNvPr id="4" name="TextBox 3"/>
          <p:cNvSpPr txBox="1"/>
          <p:nvPr/>
        </p:nvSpPr>
        <p:spPr>
          <a:xfrm>
            <a:off x="1362288" y="240268"/>
            <a:ext cx="573106" cy="369332"/>
          </a:xfrm>
          <a:prstGeom prst="rect">
            <a:avLst/>
          </a:prstGeom>
          <a:noFill/>
        </p:spPr>
        <p:txBody>
          <a:bodyPr wrap="none" rtlCol="0">
            <a:spAutoFit/>
          </a:bodyPr>
          <a:lstStyle/>
          <a:p>
            <a:r>
              <a:rPr lang="en-US" dirty="0" smtClean="0"/>
              <a:t>Past</a:t>
            </a:r>
            <a:endParaRPr lang="en-US" dirty="0"/>
          </a:p>
        </p:txBody>
      </p:sp>
      <p:cxnSp>
        <p:nvCxnSpPr>
          <p:cNvPr id="6" name="Straight Arrow Connector 5"/>
          <p:cNvCxnSpPr/>
          <p:nvPr/>
        </p:nvCxnSpPr>
        <p:spPr>
          <a:xfrm flipH="1">
            <a:off x="899148" y="3385711"/>
            <a:ext cx="1" cy="805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142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128" t="3172" r="30317" b="14179"/>
          <a:stretch/>
        </p:blipFill>
        <p:spPr bwMode="auto">
          <a:xfrm>
            <a:off x="2209800" y="381000"/>
            <a:ext cx="4735773" cy="6045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flipV="1">
            <a:off x="3733800" y="6426958"/>
            <a:ext cx="0" cy="278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4343400" y="6416722"/>
            <a:ext cx="0" cy="278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5334000" y="6440037"/>
            <a:ext cx="0" cy="278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486400" y="6426958"/>
            <a:ext cx="0" cy="278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52401" y="1219200"/>
            <a:ext cx="2057400" cy="2031325"/>
          </a:xfrm>
          <a:prstGeom prst="rect">
            <a:avLst/>
          </a:prstGeom>
          <a:noFill/>
        </p:spPr>
        <p:txBody>
          <a:bodyPr wrap="square" rtlCol="0">
            <a:spAutoFit/>
          </a:bodyPr>
          <a:lstStyle/>
          <a:p>
            <a:r>
              <a:rPr lang="en-US" dirty="0" smtClean="0"/>
              <a:t>The coalescent considers a collection of genes observed in the present, and asks about their past genealogy.</a:t>
            </a:r>
            <a:endParaRPr lang="en-US" dirty="0"/>
          </a:p>
        </p:txBody>
      </p:sp>
    </p:spTree>
    <p:extLst>
      <p:ext uri="{BB962C8B-B14F-4D97-AF65-F5344CB8AC3E}">
        <p14:creationId xmlns:p14="http://schemas.microsoft.com/office/powerpoint/2010/main" val="1022642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backwards in time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Start with the current sample of </a:t>
            </a:r>
            <a:r>
              <a:rPr lang="en-US" i="1" dirty="0" smtClean="0"/>
              <a:t>n</a:t>
            </a:r>
            <a:r>
              <a:rPr lang="en-US" dirty="0" smtClean="0"/>
              <a:t> haploid individuals.</a:t>
            </a:r>
          </a:p>
          <a:p>
            <a:r>
              <a:rPr lang="en-US" dirty="0" smtClean="0"/>
              <a:t>They represent </a:t>
            </a:r>
            <a:r>
              <a:rPr lang="en-US" i="1" dirty="0" smtClean="0"/>
              <a:t>n</a:t>
            </a:r>
            <a:r>
              <a:rPr lang="en-US" dirty="0" smtClean="0"/>
              <a:t> lineages.</a:t>
            </a:r>
          </a:p>
          <a:p>
            <a:r>
              <a:rPr lang="en-US" dirty="0" smtClean="0"/>
              <a:t>In the previous generation, these </a:t>
            </a:r>
            <a:r>
              <a:rPr lang="en-US" i="1" dirty="0" smtClean="0"/>
              <a:t>n</a:t>
            </a:r>
            <a:r>
              <a:rPr lang="en-US" dirty="0" smtClean="0"/>
              <a:t> lineages may have been independent, or there may have been </a:t>
            </a:r>
            <a:r>
              <a:rPr lang="en-US" i="1" dirty="0" smtClean="0"/>
              <a:t>n</a:t>
            </a:r>
            <a:r>
              <a:rPr lang="en-US" dirty="0" smtClean="0"/>
              <a:t>-1 lineages.</a:t>
            </a:r>
          </a:p>
          <a:p>
            <a:r>
              <a:rPr lang="en-US" dirty="0" smtClean="0"/>
              <a:t>We assume that the </a:t>
            </a:r>
            <a:r>
              <a:rPr lang="en-US" dirty="0" smtClean="0"/>
              <a:t>sample size much smaller than </a:t>
            </a:r>
            <a:r>
              <a:rPr lang="en-US" dirty="0" smtClean="0"/>
              <a:t>the population, or </a:t>
            </a:r>
            <a:r>
              <a:rPr lang="en-US" i="1" dirty="0" smtClean="0"/>
              <a:t>n</a:t>
            </a:r>
            <a:r>
              <a:rPr lang="en-US" dirty="0" smtClean="0"/>
              <a:t> &lt;&lt; </a:t>
            </a:r>
            <a:r>
              <a:rPr lang="en-US" i="1" dirty="0" smtClean="0"/>
              <a:t>N</a:t>
            </a:r>
            <a:r>
              <a:rPr lang="en-US" dirty="0" smtClean="0"/>
              <a:t>.</a:t>
            </a:r>
          </a:p>
          <a:p>
            <a:r>
              <a:rPr lang="en-US" dirty="0" smtClean="0"/>
              <a:t>This guarantees that </a:t>
            </a:r>
            <a:r>
              <a:rPr lang="en-US" i="1" dirty="0" smtClean="0"/>
              <a:t>n</a:t>
            </a:r>
            <a:r>
              <a:rPr lang="en-US" dirty="0" smtClean="0"/>
              <a:t> never steps to </a:t>
            </a:r>
            <a:r>
              <a:rPr lang="en-US" i="1" dirty="0" smtClean="0"/>
              <a:t>n</a:t>
            </a:r>
            <a:r>
              <a:rPr lang="en-US" dirty="0" smtClean="0"/>
              <a:t>-2 lineages.</a:t>
            </a:r>
          </a:p>
        </p:txBody>
      </p:sp>
    </p:spTree>
    <p:extLst>
      <p:ext uri="{BB962C8B-B14F-4D97-AF65-F5344CB8AC3E}">
        <p14:creationId xmlns:p14="http://schemas.microsoft.com/office/powerpoint/2010/main" val="845986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TotalTime>
  <Words>750</Words>
  <Application>Microsoft Office PowerPoint</Application>
  <PresentationFormat>On-screen Show (4:3)</PresentationFormat>
  <Paragraphs>78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Courier New</vt:lpstr>
      <vt:lpstr>Office Theme</vt:lpstr>
      <vt:lpstr>The coalescent  made fun and easy</vt:lpstr>
      <vt:lpstr>What is the coalescent?</vt:lpstr>
      <vt:lpstr>What good is the coalescent?</vt:lpstr>
      <vt:lpstr>Objectives</vt:lpstr>
      <vt:lpstr>PowerPoint Presentation</vt:lpstr>
      <vt:lpstr>PowerPoint Presentation</vt:lpstr>
      <vt:lpstr>PowerPoint Presentation</vt:lpstr>
      <vt:lpstr>PowerPoint Presentation</vt:lpstr>
      <vt:lpstr>Thinking backwards in time</vt:lpstr>
      <vt:lpstr>PowerPoint Presentation</vt:lpstr>
      <vt:lpstr>Sidebar 1:  the exponential distribution</vt:lpstr>
      <vt:lpstr>Branch lengths</vt:lpstr>
      <vt:lpstr>Coalescence among k lineages</vt:lpstr>
      <vt:lpstr>Expected time to next coalescence</vt:lpstr>
      <vt:lpstr>Sidebar 2:  The Poisson distribution</vt:lpstr>
      <vt:lpstr>How many mutations (segregating sites) are expected between a pair of alleles?</vt:lpstr>
      <vt:lpstr>What is the total length of the branches of the genealogy?</vt:lpstr>
      <vt:lpstr>Expected count of segregating sites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Andrew Clark</cp:lastModifiedBy>
  <cp:revision>24</cp:revision>
  <dcterms:created xsi:type="dcterms:W3CDTF">2006-08-16T00:00:00Z</dcterms:created>
  <dcterms:modified xsi:type="dcterms:W3CDTF">2018-04-23T14:22:52Z</dcterms:modified>
</cp:coreProperties>
</file>