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2" r:id="rId2"/>
    <p:sldId id="316" r:id="rId3"/>
    <p:sldId id="287" r:id="rId4"/>
    <p:sldId id="297" r:id="rId5"/>
    <p:sldId id="284" r:id="rId6"/>
    <p:sldId id="286" r:id="rId7"/>
    <p:sldId id="291" r:id="rId8"/>
    <p:sldId id="292" r:id="rId9"/>
    <p:sldId id="285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1" r:id="rId18"/>
    <p:sldId id="312" r:id="rId19"/>
    <p:sldId id="313" r:id="rId20"/>
    <p:sldId id="315" r:id="rId21"/>
    <p:sldId id="310" r:id="rId22"/>
    <p:sldId id="302" r:id="rId23"/>
    <p:sldId id="314" r:id="rId24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FF0000"/>
    <a:srgbClr val="66CCFF"/>
    <a:srgbClr val="66FF33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1" autoAdjust="0"/>
    <p:restoredTop sz="86424" autoAdjust="0"/>
  </p:normalViewPr>
  <p:slideViewPr>
    <p:cSldViewPr>
      <p:cViewPr varScale="1">
        <p:scale>
          <a:sx n="59" d="100"/>
          <a:sy n="59" d="100"/>
        </p:scale>
        <p:origin x="8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33700" cy="4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2" y="1"/>
            <a:ext cx="2932113" cy="4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3142"/>
            <a:ext cx="2933700" cy="4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2" y="9383142"/>
            <a:ext cx="2932113" cy="4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593997-EC1E-4AA0-B820-C04448C39EC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1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33700" cy="4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2" y="1"/>
            <a:ext cx="2932113" cy="4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1063" y="704850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2" y="4689993"/>
            <a:ext cx="4962525" cy="44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142"/>
            <a:ext cx="2933700" cy="4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2" y="9383142"/>
            <a:ext cx="2932113" cy="4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50153E-A192-4464-86D1-384A360C39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82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F4806-2D57-4036-B0D3-971C3D122879}" type="slidenum">
              <a:rPr lang="en-GB"/>
              <a:pPr/>
              <a:t>2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11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4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12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13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5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14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00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15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16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9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17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18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10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19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20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3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39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21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F4806-2D57-4036-B0D3-971C3D122879}" type="slidenum">
              <a:rPr lang="en-GB"/>
              <a:pPr/>
              <a:t>22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7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23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4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4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5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1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6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7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8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6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9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41A9C-71BD-40BA-958F-E8F9E03BD5E7}" type="slidenum">
              <a:rPr lang="en-GB"/>
              <a:pPr/>
              <a:t>10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A9E10-E063-403F-BF56-F8BAF6442A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88059-4D4C-447C-ABAD-DB8C3C3E935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22F6D-F57E-42AE-B6BB-771E4025D03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26A0B-3BA3-4465-B342-2DB57B3A21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A5023-CE9A-4977-AF79-E501B6A12E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BE12A-6DFD-493F-A85F-3B51F74AC3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B48EF-CB33-40D8-B0D5-8F1F0827FB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EB723-5F30-41A8-89BF-95E9633F1E7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A0253-ACD5-499E-AA67-13FC1938824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A6D1B-A3B9-4D78-8440-84F99002BE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7B51A-C7D3-4506-9F54-D17EA877EB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BAA5D6-5A2C-4CB0-A963-132A054E607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ChangeArrowheads="1"/>
          </p:cNvSpPr>
          <p:nvPr/>
        </p:nvSpPr>
        <p:spPr bwMode="auto">
          <a:xfrm>
            <a:off x="609600" y="533400"/>
            <a:ext cx="77628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rgbClr val="0000CC"/>
                </a:solidFill>
                <a:latin typeface="Arial" charset="0"/>
                <a:ea typeface="Fang Song" charset="-122"/>
              </a:rPr>
              <a:t>Selection: phenotypes and genotypes</a:t>
            </a:r>
            <a:endParaRPr lang="en-US" sz="3600" b="1" dirty="0">
              <a:solidFill>
                <a:srgbClr val="0000CC"/>
              </a:solidFill>
              <a:latin typeface="Arial" charset="0"/>
              <a:ea typeface="Fang Song" charset="-122"/>
            </a:endParaRPr>
          </a:p>
        </p:txBody>
      </p:sp>
      <p:sp>
        <p:nvSpPr>
          <p:cNvPr id="65539" name="Rectangle 1027"/>
          <p:cNvSpPr>
            <a:spLocks noChangeArrowheads="1"/>
          </p:cNvSpPr>
          <p:nvPr/>
        </p:nvSpPr>
        <p:spPr bwMode="auto">
          <a:xfrm>
            <a:off x="1447800" y="5181600"/>
            <a:ext cx="639286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800">
                <a:latin typeface="Arial" charset="0"/>
              </a:rPr>
              <a:t>Andrea Manica</a:t>
            </a:r>
          </a:p>
        </p:txBody>
      </p:sp>
      <p:sp>
        <p:nvSpPr>
          <p:cNvPr id="65540" name="Rectangle 1028"/>
          <p:cNvSpPr>
            <a:spLocks noChangeArrowheads="1"/>
          </p:cNvSpPr>
          <p:nvPr/>
        </p:nvSpPr>
        <p:spPr bwMode="auto">
          <a:xfrm>
            <a:off x="6372200" y="6019800"/>
            <a:ext cx="2552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charset="0"/>
                <a:ea typeface="ＭＳ Ｐゴシック" charset="-128"/>
              </a:rPr>
              <a:t>2017 EMBO lecture</a:t>
            </a:r>
          </a:p>
        </p:txBody>
      </p:sp>
      <p:sp>
        <p:nvSpPr>
          <p:cNvPr id="65541" name="Rectangle 102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65543" name="Picture 10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2678113" cy="582613"/>
          </a:xfrm>
          <a:prstGeom prst="rect">
            <a:avLst/>
          </a:prstGeom>
          <a:noFill/>
        </p:spPr>
      </p:pic>
      <p:pic>
        <p:nvPicPr>
          <p:cNvPr id="3074" name="Picture 2" descr="Image result for human gen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66" y="1700808"/>
            <a:ext cx="6209530" cy="349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0000CC"/>
                </a:solidFill>
                <a:latin typeface="Arial" charset="0"/>
              </a:rPr>
              <a:t>GWAS </a:t>
            </a:r>
            <a:r>
              <a:rPr lang="en-GB" sz="2800" dirty="0">
                <a:solidFill>
                  <a:srgbClr val="0000CC"/>
                </a:solidFill>
                <a:latin typeface="Arial" charset="0"/>
              </a:rPr>
              <a:t>– </a:t>
            </a:r>
            <a:r>
              <a:rPr lang="en-GB" sz="2800">
                <a:solidFill>
                  <a:srgbClr val="0000CC"/>
                </a:solidFill>
                <a:latin typeface="Arial" charset="0"/>
              </a:rPr>
              <a:t>the basics</a:t>
            </a:r>
            <a:endParaRPr lang="en-GB" sz="28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251520" y="908720"/>
            <a:ext cx="8712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Simple summary </a:t>
            </a:r>
            <a:r>
              <a:rPr lang="en-GB" dirty="0">
                <a:latin typeface="Arial" charset="0"/>
              </a:rPr>
              <a:t>for a binary phenotype</a:t>
            </a:r>
            <a:endParaRPr lang="en-GB" sz="2800" dirty="0">
              <a:latin typeface="Arial" charset="0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464659" y="3700189"/>
            <a:ext cx="74917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H</a:t>
            </a:r>
            <a:r>
              <a:rPr lang="en-GB" baseline="-25000" dirty="0">
                <a:latin typeface="Arial" charset="0"/>
              </a:rPr>
              <a:t>0</a:t>
            </a:r>
            <a:r>
              <a:rPr lang="en-GB" dirty="0">
                <a:latin typeface="Arial" charset="0"/>
              </a:rPr>
              <a:t>: Genotypes and phenotypes are independent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H</a:t>
            </a:r>
            <a:r>
              <a:rPr lang="en-GB" baseline="-25000" dirty="0">
                <a:latin typeface="Arial" charset="0"/>
              </a:rPr>
              <a:t>1</a:t>
            </a:r>
            <a:r>
              <a:rPr lang="en-GB" dirty="0">
                <a:latin typeface="Arial" charset="0"/>
              </a:rPr>
              <a:t>: Genotypes frequencies differ between cases and controls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14536"/>
              </p:ext>
            </p:extLst>
          </p:nvPr>
        </p:nvGraphicFramePr>
        <p:xfrm>
          <a:off x="1524000" y="1556792"/>
          <a:ext cx="6096000" cy="19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793479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46275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30016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2786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8078548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639"/>
                  </a:ext>
                </a:extLst>
              </a:tr>
              <a:tr h="485312">
                <a:tc>
                  <a:txBody>
                    <a:bodyPr/>
                    <a:lstStyle/>
                    <a:p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Cases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7374"/>
                  </a:ext>
                </a:extLst>
              </a:tr>
              <a:tr h="485312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4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24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4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24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4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24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83469"/>
                  </a:ext>
                </a:extLst>
              </a:tr>
              <a:tr h="48531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8944"/>
                  </a:ext>
                </a:extLst>
              </a:tr>
            </a:tbl>
          </a:graphicData>
        </a:graphic>
      </p:graphicFrame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491636" y="5135346"/>
            <a:ext cx="7491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Simple </a:t>
            </a:r>
            <a:r>
              <a:rPr lang="en-GB" b="1" dirty="0">
                <a:latin typeface="Arial" charset="0"/>
              </a:rPr>
              <a:t>contingency table</a:t>
            </a:r>
            <a:r>
              <a:rPr lang="en-GB" dirty="0">
                <a:latin typeface="Arial" charset="0"/>
              </a:rPr>
              <a:t>, </a:t>
            </a:r>
            <a:r>
              <a:rPr lang="el-GR" dirty="0">
                <a:latin typeface="Arial" charset="0"/>
              </a:rPr>
              <a:t>χ</a:t>
            </a:r>
            <a:r>
              <a:rPr lang="en-GB" baseline="30000" dirty="0">
                <a:latin typeface="Arial" charset="0"/>
              </a:rPr>
              <a:t>2</a:t>
            </a:r>
            <a:r>
              <a:rPr lang="en-GB" dirty="0">
                <a:latin typeface="Arial" charset="0"/>
              </a:rPr>
              <a:t> test</a:t>
            </a: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464658" y="5701204"/>
            <a:ext cx="7491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It assumes codominance</a:t>
            </a:r>
          </a:p>
        </p:txBody>
      </p:sp>
    </p:spTree>
    <p:extLst>
      <p:ext uri="{BB962C8B-B14F-4D97-AF65-F5344CB8AC3E}">
        <p14:creationId xmlns:p14="http://schemas.microsoft.com/office/powerpoint/2010/main" val="24318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0000CC"/>
                </a:solidFill>
                <a:latin typeface="Arial" charset="0"/>
              </a:rPr>
              <a:t>GWAS </a:t>
            </a:r>
            <a:r>
              <a:rPr lang="en-GB" sz="2800" dirty="0">
                <a:solidFill>
                  <a:srgbClr val="0000CC"/>
                </a:solidFill>
                <a:latin typeface="Arial" charset="0"/>
              </a:rPr>
              <a:t>– </a:t>
            </a:r>
            <a:r>
              <a:rPr lang="en-GB" sz="2800">
                <a:solidFill>
                  <a:srgbClr val="0000CC"/>
                </a:solidFill>
                <a:latin typeface="Arial" charset="0"/>
              </a:rPr>
              <a:t>the basics</a:t>
            </a:r>
            <a:endParaRPr lang="en-GB" sz="28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251520" y="908720"/>
            <a:ext cx="8712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Additive model – simple allele test</a:t>
            </a:r>
            <a:endParaRPr lang="en-GB" sz="28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556792"/>
          <a:ext cx="6096000" cy="19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793479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46275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30016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2786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8078548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639"/>
                  </a:ext>
                </a:extLst>
              </a:tr>
              <a:tr h="485312">
                <a:tc>
                  <a:txBody>
                    <a:bodyPr/>
                    <a:lstStyle/>
                    <a:p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Cases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7374"/>
                  </a:ext>
                </a:extLst>
              </a:tr>
              <a:tr h="485312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4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24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4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24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4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24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83469"/>
                  </a:ext>
                </a:extLst>
              </a:tr>
              <a:tr h="48531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894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95221"/>
              </p:ext>
            </p:extLst>
          </p:nvPr>
        </p:nvGraphicFramePr>
        <p:xfrm>
          <a:off x="4124538" y="3725141"/>
          <a:ext cx="4175493" cy="167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31">
                  <a:extLst>
                    <a:ext uri="{9D8B030D-6E8A-4147-A177-3AD203B41FA5}">
                      <a16:colId xmlns:a16="http://schemas.microsoft.com/office/drawing/2014/main" val="3479347969"/>
                    </a:ext>
                  </a:extLst>
                </a:gridCol>
                <a:gridCol w="1391831">
                  <a:extLst>
                    <a:ext uri="{9D8B030D-6E8A-4147-A177-3AD203B41FA5}">
                      <a16:colId xmlns:a16="http://schemas.microsoft.com/office/drawing/2014/main" val="746275529"/>
                    </a:ext>
                  </a:extLst>
                </a:gridCol>
                <a:gridCol w="1391831">
                  <a:extLst>
                    <a:ext uri="{9D8B030D-6E8A-4147-A177-3AD203B41FA5}">
                      <a16:colId xmlns:a16="http://schemas.microsoft.com/office/drawing/2014/main" val="843001675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639"/>
                  </a:ext>
                </a:extLst>
              </a:tr>
              <a:tr h="485312">
                <a:tc>
                  <a:txBody>
                    <a:bodyPr/>
                    <a:lstStyle/>
                    <a:p>
                      <a:r>
                        <a:rPr lang="en-GB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Cases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2*r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2*r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endParaRPr lang="en-GB" sz="24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7374"/>
                  </a:ext>
                </a:extLst>
              </a:tr>
              <a:tr h="485312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2*s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2*s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GB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GB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83469"/>
                  </a:ext>
                </a:extLst>
              </a:tr>
            </a:tbl>
          </a:graphicData>
        </a:graphic>
      </p:graphicFrame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378679" y="4560973"/>
            <a:ext cx="7491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Simple 2x2 table, </a:t>
            </a:r>
            <a:r>
              <a:rPr lang="el-GR" dirty="0">
                <a:latin typeface="Arial" charset="0"/>
              </a:rPr>
              <a:t>χ</a:t>
            </a:r>
            <a:r>
              <a:rPr lang="en-GB" baseline="30000" dirty="0">
                <a:latin typeface="Arial" charset="0"/>
              </a:rPr>
              <a:t>2</a:t>
            </a:r>
            <a:r>
              <a:rPr lang="en-GB" dirty="0">
                <a:latin typeface="Arial" charset="0"/>
              </a:rPr>
              <a:t> test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78678" y="5861045"/>
            <a:ext cx="7491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Fancier approaches, e.g. Cochran-Armitage test</a:t>
            </a:r>
          </a:p>
        </p:txBody>
      </p:sp>
    </p:spTree>
    <p:extLst>
      <p:ext uri="{BB962C8B-B14F-4D97-AF65-F5344CB8AC3E}">
        <p14:creationId xmlns:p14="http://schemas.microsoft.com/office/powerpoint/2010/main" val="11066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Continuous phenotypes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251520" y="908720"/>
            <a:ext cx="8712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C00000"/>
                </a:solidFill>
                <a:latin typeface="Arial" charset="0"/>
              </a:rPr>
              <a:t>Continuous phenotypes </a:t>
            </a:r>
            <a:r>
              <a:rPr lang="en-GB" dirty="0">
                <a:latin typeface="Arial" charset="0"/>
              </a:rPr>
              <a:t>– e.g. BMI, cholesterol, etc.</a:t>
            </a:r>
            <a:endParaRPr lang="en-GB" sz="2800" dirty="0">
              <a:latin typeface="Arial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251520" y="1615227"/>
            <a:ext cx="749171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We can model a </a:t>
            </a:r>
            <a:r>
              <a:rPr lang="en-GB" dirty="0" err="1">
                <a:latin typeface="Arial" charset="0"/>
              </a:rPr>
              <a:t>Guassian</a:t>
            </a:r>
            <a:r>
              <a:rPr lang="en-GB" dirty="0">
                <a:latin typeface="Arial" charset="0"/>
              </a:rPr>
              <a:t> response with a simple linear model (regression) framework: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Y = </a:t>
            </a:r>
            <a:r>
              <a:rPr lang="el-GR" dirty="0">
                <a:latin typeface="Arial" charset="0"/>
              </a:rPr>
              <a:t>α</a:t>
            </a:r>
            <a:r>
              <a:rPr lang="en-GB" dirty="0">
                <a:latin typeface="Arial" charset="0"/>
              </a:rPr>
              <a:t> + </a:t>
            </a:r>
            <a:r>
              <a:rPr lang="el-GR" dirty="0">
                <a:latin typeface="Arial" charset="0"/>
              </a:rPr>
              <a:t>β</a:t>
            </a:r>
            <a:r>
              <a:rPr lang="en-GB" i="1" dirty="0">
                <a:latin typeface="Arial" charset="0"/>
              </a:rPr>
              <a:t>X</a:t>
            </a:r>
            <a:r>
              <a:rPr lang="en-GB" dirty="0">
                <a:latin typeface="Arial" charset="0"/>
              </a:rPr>
              <a:t> + </a:t>
            </a:r>
            <a:r>
              <a:rPr lang="el-GR" dirty="0">
                <a:latin typeface="Arial" charset="0"/>
              </a:rPr>
              <a:t>ε</a:t>
            </a:r>
            <a:endParaRPr lang="en-GB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where X defines the genotype (# of A alleles in an individual), and </a:t>
            </a:r>
            <a:r>
              <a:rPr lang="el-GR" dirty="0">
                <a:latin typeface="Arial" charset="0"/>
              </a:rPr>
              <a:t>ε</a:t>
            </a:r>
            <a:r>
              <a:rPr lang="en-GB" dirty="0">
                <a:latin typeface="Arial" charset="0"/>
              </a:rPr>
              <a:t> is the error term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51520" y="4038163"/>
            <a:ext cx="87129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b="1" dirty="0">
                <a:latin typeface="Arial" charset="0"/>
              </a:rPr>
              <a:t>β </a:t>
            </a:r>
            <a:r>
              <a:rPr lang="en-GB" b="1" dirty="0">
                <a:latin typeface="Arial" charset="0"/>
              </a:rPr>
              <a:t>≠ 0 </a:t>
            </a:r>
            <a:r>
              <a:rPr lang="en-GB" dirty="0">
                <a:latin typeface="Arial" charset="0"/>
              </a:rPr>
              <a:t>means that the number of A alleles is a predictor of the phenotype</a:t>
            </a:r>
            <a:endParaRPr lang="en-GB" sz="2800" dirty="0">
              <a:latin typeface="Arial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56726" y="4971001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The advantage of the regression framework is that we could also include </a:t>
            </a:r>
            <a:r>
              <a:rPr lang="en-GB" b="1" dirty="0">
                <a:solidFill>
                  <a:srgbClr val="0000CC"/>
                </a:solidFill>
                <a:latin typeface="Arial" charset="0"/>
              </a:rPr>
              <a:t>additional covariates </a:t>
            </a:r>
            <a:r>
              <a:rPr lang="en-GB" dirty="0">
                <a:latin typeface="Arial" charset="0"/>
              </a:rPr>
              <a:t>(smoking, # hours of exercise, etc.) that might affect the phenotype.</a:t>
            </a:r>
            <a:endParaRPr lang="en-GB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Regression and binary phenotypes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251520" y="908720"/>
            <a:ext cx="87129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>
                <a:solidFill>
                  <a:srgbClr val="C00000"/>
                </a:solidFill>
                <a:latin typeface="Arial" charset="0"/>
              </a:rPr>
              <a:t>Binary responses </a:t>
            </a:r>
            <a:r>
              <a:rPr lang="en-GB" sz="2800" dirty="0">
                <a:latin typeface="Arial" charset="0"/>
              </a:rPr>
              <a:t>can be modelled in a General Linear Model framework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887018"/>
            <a:ext cx="842962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Consider binary response:</a:t>
            </a:r>
          </a:p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Develop Coronary Heart Disease (CHD) vs Did NOT develop CHD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82" y="3601518"/>
            <a:ext cx="90725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is the probability that an individual developed CHD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82" y="4530206"/>
            <a:ext cx="9072563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Phrase</a:t>
            </a: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in terms of odds (</a:t>
            </a: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to 1-</a:t>
            </a: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defRPr/>
            </a:pP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=0.2	=&gt;	1 to 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Regression and binary phenotypes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81000" y="1214438"/>
            <a:ext cx="8715375" cy="954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We can model 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of the odds ratio (called a </a:t>
            </a:r>
            <a:r>
              <a:rPr lang="en-GB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logit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) as a linear response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71938"/>
            <a:ext cx="38576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67250" y="4572000"/>
            <a:ext cx="47863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Logistic equation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6750" y="2263197"/>
                <a:ext cx="3571875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2263197"/>
                <a:ext cx="3571875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605789" y="3223880"/>
                <a:ext cx="6782925" cy="70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5789" y="3223880"/>
                <a:ext cx="6782925" cy="708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4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Regression and binary phenotypes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66750" y="1323925"/>
            <a:ext cx="842962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We could easily expand the model to include </a:t>
            </a:r>
            <a:r>
              <a:rPr lang="en-GB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covariates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besides the genotype information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512" y="4352925"/>
            <a:ext cx="842962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And by rephrasing </a:t>
            </a: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, we could model different types of </a:t>
            </a: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dominance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0472" y="3223880"/>
                <a:ext cx="6782925" cy="726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𝑠𝑚𝑜𝑘𝑒𝑟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𝐵𝑀𝐼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2" y="3223880"/>
                <a:ext cx="6782925" cy="726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84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Challenges – Multiple testing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57200" y="1024136"/>
            <a:ext cx="8229600" cy="49251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600" kern="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6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 error </a:t>
            </a:r>
            <a:r>
              <a:rPr lang="en-GB" sz="2600" kern="0" dirty="0">
                <a:latin typeface="Arial" panose="020B0604020202020204" pitchFamily="34" charset="0"/>
                <a:cs typeface="Arial" panose="020B0604020202020204" pitchFamily="34" charset="0"/>
              </a:rPr>
              <a:t>occurs when we reject the H</a:t>
            </a:r>
            <a:r>
              <a:rPr lang="en-GB" sz="2600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2600" kern="0" dirty="0">
                <a:latin typeface="Arial" panose="020B0604020202020204" pitchFamily="34" charset="0"/>
                <a:cs typeface="Arial" panose="020B0604020202020204" pitchFamily="34" charset="0"/>
              </a:rPr>
              <a:t> of no association, when in fact the null hypothesis is true.</a:t>
            </a:r>
          </a:p>
          <a:p>
            <a:r>
              <a:rPr lang="en-GB" sz="2600" kern="0" dirty="0">
                <a:latin typeface="Arial" panose="020B0604020202020204" pitchFamily="34" charset="0"/>
                <a:cs typeface="Arial" panose="020B0604020202020204" pitchFamily="34" charset="0"/>
              </a:rPr>
              <a:t>It is important to correct for </a:t>
            </a:r>
            <a:r>
              <a:rPr lang="en-GB" sz="26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testing </a:t>
            </a:r>
            <a:r>
              <a:rPr lang="en-GB" sz="2600" kern="0" dirty="0">
                <a:latin typeface="Arial" panose="020B0604020202020204" pitchFamily="34" charset="0"/>
                <a:cs typeface="Arial" panose="020B0604020202020204" pitchFamily="34" charset="0"/>
              </a:rPr>
              <a:t>to maintain the type I error rate for the experiment overall (i.e. all the SNPs tested in the association study).</a:t>
            </a:r>
          </a:p>
          <a:p>
            <a:r>
              <a:rPr lang="en-GB" sz="2600" kern="0" dirty="0">
                <a:latin typeface="Arial" panose="020B0604020202020204" pitchFamily="34" charset="0"/>
                <a:cs typeface="Arial" panose="020B0604020202020204" pitchFamily="34" charset="0"/>
              </a:rPr>
              <a:t>Several solutions:</a:t>
            </a:r>
          </a:p>
          <a:p>
            <a:pPr lvl="1"/>
            <a:r>
              <a:rPr lang="en-GB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Bonferroni correction </a:t>
            </a:r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(0.05/#SNPs)</a:t>
            </a:r>
          </a:p>
          <a:p>
            <a:pPr lvl="1"/>
            <a:r>
              <a:rPr lang="en-GB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False Discovery Rate</a:t>
            </a:r>
          </a:p>
          <a:p>
            <a:pPr lvl="1"/>
            <a:r>
              <a:rPr lang="en-GB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Randomisation tests</a:t>
            </a:r>
          </a:p>
          <a:p>
            <a:r>
              <a:rPr lang="en-GB" sz="26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r>
              <a:rPr lang="en-GB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necessary to confirm association.</a:t>
            </a:r>
          </a:p>
        </p:txBody>
      </p:sp>
    </p:spTree>
    <p:extLst>
      <p:ext uri="{BB962C8B-B14F-4D97-AF65-F5344CB8AC3E}">
        <p14:creationId xmlns:p14="http://schemas.microsoft.com/office/powerpoint/2010/main" val="221440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Challenges - Stratification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33387" y="1101500"/>
            <a:ext cx="842962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Stratification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(e.g. from population structure) can generate spurious results.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386" y="2258869"/>
            <a:ext cx="842962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For small levels of stratification, we can use the </a:t>
            </a: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genomic control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385" y="3485326"/>
            <a:ext cx="8429625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Under the assumption that most loci are neutral and the ones under selection have relatively small effects, we expect a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r>
              <a:rPr lang="en-GB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distribution with 1df for our test statistics.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1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Challenges - Stratification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33387" y="1101500"/>
            <a:ext cx="84296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Look at a Q-Q 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87" y="5283205"/>
            <a:ext cx="842962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l-G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is the median of the test scores divided by the median of the expected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r>
              <a:rPr lang="en-GB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6" y="6218148"/>
            <a:ext cx="8991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l-G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, if ≠1, as a </a:t>
            </a:r>
            <a:r>
              <a:rPr lang="en-GB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factor</a:t>
            </a:r>
            <a:endParaRPr lang="en-US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5"/>
          <a:stretch/>
        </p:blipFill>
        <p:spPr>
          <a:xfrm>
            <a:off x="1187624" y="1484784"/>
            <a:ext cx="3456384" cy="39403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0"/>
          <a:stretch/>
        </p:blipFill>
        <p:spPr>
          <a:xfrm>
            <a:off x="4644007" y="1483784"/>
            <a:ext cx="3724023" cy="39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6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Challenges - Stratification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3528" y="1101500"/>
            <a:ext cx="842962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Genomic control not appropriate for strong stratification.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97" y="1904686"/>
            <a:ext cx="4858309" cy="48737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1800" y="3127608"/>
            <a:ext cx="35667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clusters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then we could simply compute stats within each stratum and pool stats.</a:t>
            </a:r>
          </a:p>
        </p:txBody>
      </p:sp>
    </p:spTree>
    <p:extLst>
      <p:ext uri="{BB962C8B-B14F-4D97-AF65-F5344CB8AC3E}">
        <p14:creationId xmlns:p14="http://schemas.microsoft.com/office/powerpoint/2010/main" val="34962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447800" y="457200"/>
            <a:ext cx="62484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Outline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827" t="-464" r="14213" b="464"/>
          <a:stretch/>
        </p:blipFill>
        <p:spPr>
          <a:xfrm>
            <a:off x="5085176" y="982601"/>
            <a:ext cx="2142000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576" y="1872208"/>
            <a:ext cx="2204864" cy="2204864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3528" y="1772230"/>
            <a:ext cx="453433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>
              <a:spcBef>
                <a:spcPts val="2400"/>
              </a:spcBef>
              <a:buFontTx/>
              <a:buChar char="•"/>
              <a:tabLst>
                <a:tab pos="381000" algn="l"/>
              </a:tabLst>
            </a:pPr>
            <a:r>
              <a:rPr lang="en-GB" dirty="0">
                <a:latin typeface="Arial" charset="0"/>
              </a:rPr>
              <a:t>Some classic examples</a:t>
            </a:r>
            <a:endParaRPr lang="en-GB" b="1" dirty="0">
              <a:latin typeface="Arial" charset="0"/>
            </a:endParaRPr>
          </a:p>
          <a:p>
            <a:pPr marL="381000" indent="-381000">
              <a:spcBef>
                <a:spcPts val="2400"/>
              </a:spcBef>
              <a:buFontTx/>
              <a:buChar char="•"/>
              <a:tabLst>
                <a:tab pos="381000" algn="l"/>
              </a:tabLst>
            </a:pPr>
            <a:r>
              <a:rPr lang="en-GB" dirty="0">
                <a:latin typeface="Arial" charset="0"/>
              </a:rPr>
              <a:t>Selection scans vs GWAS</a:t>
            </a:r>
          </a:p>
          <a:p>
            <a:pPr marL="381000" indent="-381000">
              <a:spcBef>
                <a:spcPts val="2400"/>
              </a:spcBef>
              <a:buFontTx/>
              <a:buChar char="•"/>
              <a:tabLst>
                <a:tab pos="381000" algn="l"/>
              </a:tabLst>
            </a:pPr>
            <a:r>
              <a:rPr lang="en-GB" dirty="0">
                <a:latin typeface="Arial" charset="0"/>
              </a:rPr>
              <a:t>Challenges</a:t>
            </a:r>
          </a:p>
          <a:p>
            <a:pPr marL="381000" indent="-381000">
              <a:spcBef>
                <a:spcPts val="2400"/>
              </a:spcBef>
              <a:buFontTx/>
              <a:buChar char="•"/>
              <a:tabLst>
                <a:tab pos="381000" algn="l"/>
              </a:tabLst>
            </a:pPr>
            <a:r>
              <a:rPr lang="en-GB" dirty="0">
                <a:latin typeface="Arial" charset="0"/>
              </a:rPr>
              <a:t>Practical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86" y="2765743"/>
            <a:ext cx="2335514" cy="214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03" y="3984136"/>
            <a:ext cx="2823545" cy="21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00"/>
          <a:stretch/>
        </p:blipFill>
        <p:spPr>
          <a:xfrm>
            <a:off x="3741765" y="705769"/>
            <a:ext cx="5029806" cy="4149080"/>
          </a:xfrm>
          <a:prstGeom prst="rect">
            <a:avLst/>
          </a:prstGeom>
        </p:spPr>
      </p:pic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Challenges - Stratification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51520" y="5138028"/>
            <a:ext cx="84296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PCs as covariates to account for stratification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8" y="5870999"/>
                <a:ext cx="6782925" cy="726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70999"/>
                <a:ext cx="6782925" cy="7263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51520" y="1194921"/>
            <a:ext cx="30963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stratification not discrete, then we can use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provide information on the relationships between samples.</a:t>
            </a:r>
          </a:p>
        </p:txBody>
      </p:sp>
    </p:spTree>
    <p:extLst>
      <p:ext uri="{BB962C8B-B14F-4D97-AF65-F5344CB8AC3E}">
        <p14:creationId xmlns:p14="http://schemas.microsoft.com/office/powerpoint/2010/main" val="8542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The importance of Quality Control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33387" y="1101500"/>
            <a:ext cx="842962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Data QC is </a:t>
            </a: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ESSENTIAL!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Significances are meaningless if assumptions are broken.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333198"/>
            <a:ext cx="8429625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Olivier covered the key issues on the first day. You should always thoroughly clean your data before you do </a:t>
            </a:r>
            <a:r>
              <a:rPr lang="en-GB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analysis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(GWAS is particularly affected by QC, but other approaches too!)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420269"/>
            <a:ext cx="8429625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HWE is a key assumption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, and something easy to test. Deviations from HWE are a good indication that your </a:t>
            </a:r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data might be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problematic (but not always!).</a:t>
            </a:r>
          </a:p>
        </p:txBody>
      </p:sp>
    </p:spTree>
    <p:extLst>
      <p:ext uri="{BB962C8B-B14F-4D97-AF65-F5344CB8AC3E}">
        <p14:creationId xmlns:p14="http://schemas.microsoft.com/office/powerpoint/2010/main" val="390667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447800" y="457200"/>
            <a:ext cx="62484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0000CC"/>
                </a:solidFill>
                <a:latin typeface="Arial" charset="0"/>
              </a:rPr>
              <a:t>Summary</a:t>
            </a:r>
            <a:endParaRPr lang="en-GB" sz="28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827" t="-464" r="14213" b="464"/>
          <a:stretch/>
        </p:blipFill>
        <p:spPr>
          <a:xfrm>
            <a:off x="5085176" y="982601"/>
            <a:ext cx="2142000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576" y="1872208"/>
            <a:ext cx="2204864" cy="2204864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3528" y="1772230"/>
            <a:ext cx="453433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>
              <a:spcBef>
                <a:spcPts val="2400"/>
              </a:spcBef>
              <a:buFontTx/>
              <a:buChar char="•"/>
              <a:tabLst>
                <a:tab pos="381000" algn="l"/>
              </a:tabLst>
            </a:pPr>
            <a:r>
              <a:rPr lang="en-GB" dirty="0">
                <a:latin typeface="Arial" charset="0"/>
              </a:rPr>
              <a:t>Some classic examples</a:t>
            </a:r>
            <a:endParaRPr lang="en-GB" b="1" dirty="0">
              <a:latin typeface="Arial" charset="0"/>
            </a:endParaRPr>
          </a:p>
          <a:p>
            <a:pPr marL="381000" indent="-381000">
              <a:spcBef>
                <a:spcPts val="2400"/>
              </a:spcBef>
              <a:buFontTx/>
              <a:buChar char="•"/>
              <a:tabLst>
                <a:tab pos="381000" algn="l"/>
              </a:tabLst>
            </a:pPr>
            <a:r>
              <a:rPr lang="en-GB" dirty="0">
                <a:latin typeface="Arial" charset="0"/>
              </a:rPr>
              <a:t>Selection scans vs GWAS</a:t>
            </a:r>
          </a:p>
          <a:p>
            <a:pPr marL="381000" indent="-381000">
              <a:spcBef>
                <a:spcPts val="2400"/>
              </a:spcBef>
              <a:buFontTx/>
              <a:buChar char="•"/>
              <a:tabLst>
                <a:tab pos="381000" algn="l"/>
              </a:tabLst>
            </a:pPr>
            <a:r>
              <a:rPr lang="en-GB" dirty="0">
                <a:latin typeface="Arial" charset="0"/>
              </a:rPr>
              <a:t>Challenges</a:t>
            </a:r>
          </a:p>
          <a:p>
            <a:pPr marL="381000" indent="-381000">
              <a:spcBef>
                <a:spcPts val="2400"/>
              </a:spcBef>
              <a:buFontTx/>
              <a:buChar char="•"/>
              <a:tabLst>
                <a:tab pos="381000" algn="l"/>
              </a:tabLst>
            </a:pPr>
            <a:r>
              <a:rPr lang="en-GB" dirty="0">
                <a:latin typeface="Arial" charset="0"/>
              </a:rPr>
              <a:t>Practical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86" y="2765743"/>
            <a:ext cx="2335514" cy="214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03" y="3984136"/>
            <a:ext cx="2823545" cy="21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Practical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33387" y="1101500"/>
            <a:ext cx="8429625" cy="61247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Use the R package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GenABEL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for GWAS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Get an overview of your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Run a simple GWAS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Run basic QC on data and see how it affects your results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Correct for stratification in a few ways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0000CC"/>
                </a:solidFill>
                <a:latin typeface="Arial" charset="0"/>
              </a:rPr>
              <a:t>Some “classics”</a:t>
            </a:r>
            <a:endParaRPr lang="en-GB" sz="28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179512" y="1124744"/>
            <a:ext cx="87849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Sickle </a:t>
            </a:r>
            <a:r>
              <a:rPr lang="en-GB" dirty="0">
                <a:latin typeface="Arial" charset="0"/>
              </a:rPr>
              <a:t>cell anaemia – </a:t>
            </a:r>
            <a:r>
              <a:rPr lang="en-GB" b="1" dirty="0">
                <a:solidFill>
                  <a:srgbClr val="CC0000"/>
                </a:solidFill>
                <a:latin typeface="Arial" charset="0"/>
              </a:rPr>
              <a:t>heterozygote advantage </a:t>
            </a:r>
            <a:r>
              <a:rPr lang="en-GB" dirty="0">
                <a:latin typeface="Arial" charset="0"/>
              </a:rPr>
              <a:t>in </a:t>
            </a:r>
            <a:r>
              <a:rPr lang="en-GB">
                <a:latin typeface="Arial" charset="0"/>
              </a:rPr>
              <a:t>the presence </a:t>
            </a:r>
            <a:r>
              <a:rPr lang="en-GB" dirty="0">
                <a:latin typeface="Arial" charset="0"/>
              </a:rPr>
              <a:t>of malaria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5188768" y="6444044"/>
            <a:ext cx="4855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dirty="0" err="1">
                <a:latin typeface="Arial" charset="0"/>
              </a:rPr>
              <a:t>Piel</a:t>
            </a:r>
            <a:r>
              <a:rPr lang="en-GB" sz="1800" dirty="0">
                <a:latin typeface="Arial" charset="0"/>
              </a:rPr>
              <a:t> et al Nat </a:t>
            </a:r>
            <a:r>
              <a:rPr lang="en-GB" sz="1800" dirty="0" err="1">
                <a:latin typeface="Arial" charset="0"/>
              </a:rPr>
              <a:t>Comm</a:t>
            </a:r>
            <a:r>
              <a:rPr lang="en-GB" sz="1800" dirty="0">
                <a:latin typeface="Arial" charset="0"/>
              </a:rPr>
              <a:t> (2010)</a:t>
            </a:r>
            <a:endParaRPr lang="en-GB" sz="2000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260" y="2225462"/>
            <a:ext cx="4927228" cy="3795826"/>
          </a:xfrm>
          <a:prstGeom prst="rect">
            <a:avLst/>
          </a:prstGeom>
        </p:spPr>
      </p:pic>
      <p:pic>
        <p:nvPicPr>
          <p:cNvPr id="1026" name="Picture 2" descr="Image result for sickle cell anaem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8" y="2007294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282824" y="3651025"/>
            <a:ext cx="3569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But is this </a:t>
            </a:r>
            <a:r>
              <a:rPr lang="en-GB" dirty="0">
                <a:latin typeface="Arial" charset="0"/>
              </a:rPr>
              <a:t>the driver </a:t>
            </a:r>
            <a:r>
              <a:rPr lang="en-GB">
                <a:latin typeface="Arial" charset="0"/>
              </a:rPr>
              <a:t>of this </a:t>
            </a:r>
            <a:r>
              <a:rPr lang="en-GB" dirty="0">
                <a:latin typeface="Arial" charset="0"/>
              </a:rPr>
              <a:t>mutation? Beware of </a:t>
            </a:r>
            <a:r>
              <a:rPr lang="en-GB" b="1">
                <a:solidFill>
                  <a:srgbClr val="0000CC"/>
                </a:solidFill>
                <a:latin typeface="Arial" charset="0"/>
              </a:rPr>
              <a:t>“just so stories”</a:t>
            </a:r>
            <a:endParaRPr lang="en-GB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82824" y="4869160"/>
            <a:ext cx="35690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Recent test suggest significant association in terms </a:t>
            </a:r>
            <a:r>
              <a:rPr lang="en-GB" dirty="0">
                <a:latin typeface="Arial" charset="0"/>
              </a:rPr>
              <a:t>of </a:t>
            </a:r>
            <a:r>
              <a:rPr lang="en-GB">
                <a:latin typeface="Arial" charset="0"/>
              </a:rPr>
              <a:t>geographic spread </a:t>
            </a:r>
            <a:r>
              <a:rPr lang="en-GB" dirty="0">
                <a:latin typeface="Arial" charset="0"/>
              </a:rPr>
              <a:t>in Africa, but </a:t>
            </a:r>
            <a:r>
              <a:rPr lang="en-GB">
                <a:latin typeface="Arial" charset="0"/>
              </a:rPr>
              <a:t>not Asia or Americas</a:t>
            </a: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0000CC"/>
                </a:solidFill>
                <a:latin typeface="Arial" charset="0"/>
              </a:rPr>
              <a:t>Some “classics”</a:t>
            </a:r>
            <a:endParaRPr lang="en-GB" sz="28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179512" y="941819"/>
            <a:ext cx="3775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Lactose </a:t>
            </a:r>
            <a:r>
              <a:rPr lang="en-GB" dirty="0">
                <a:latin typeface="Arial" charset="0"/>
              </a:rPr>
              <a:t>tolerance – ability </a:t>
            </a:r>
            <a:r>
              <a:rPr lang="en-GB">
                <a:latin typeface="Arial" charset="0"/>
              </a:rPr>
              <a:t>to digest </a:t>
            </a:r>
            <a:r>
              <a:rPr lang="en-GB" dirty="0">
                <a:latin typeface="Arial" charset="0"/>
              </a:rPr>
              <a:t>milk in adulthood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39952" y="1095127"/>
            <a:ext cx="4824536" cy="2760018"/>
            <a:chOff x="4139952" y="1095127"/>
            <a:chExt cx="4824536" cy="2760018"/>
          </a:xfrm>
        </p:grpSpPr>
        <p:pic>
          <p:nvPicPr>
            <p:cNvPr id="2050" name="Picture 2" descr="http://1.bp.blogspot.com/-k4oPZEUaufc/T-PYttOk-HI/AAAAAAAAAZc/_q2crvb2LOk/s1600/Predicted+Old+World+LP+phenotype+frequencies+based+on+all+genotype+frequencies.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356324"/>
              <a:ext cx="4776465" cy="2498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4453880" y="1095127"/>
              <a:ext cx="45106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>
                  <a:latin typeface="Arial" charset="0"/>
                </a:rPr>
                <a:t>SNPs giving lactose </a:t>
              </a:r>
              <a:r>
                <a:rPr lang="en-GB" dirty="0">
                  <a:latin typeface="Arial" charset="0"/>
                </a:rPr>
                <a:t>tolerance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39952" y="3896691"/>
            <a:ext cx="4896544" cy="2772669"/>
            <a:chOff x="4139952" y="3896691"/>
            <a:chExt cx="4896544" cy="2772669"/>
          </a:xfrm>
        </p:grpSpPr>
        <p:pic>
          <p:nvPicPr>
            <p:cNvPr id="2052" name="Picture 4" descr="http://2.bp.blogspot.com/-snKmMS7WKpo/T-PZnbOkogI/AAAAAAAAAZk/741ftY2LOE0/s1600/Old+World+LP+phenotype+frequencies+based+on+all+phenotype+frequenci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4254439"/>
              <a:ext cx="4824536" cy="2414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4525888" y="3896691"/>
              <a:ext cx="45106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>
                  <a:latin typeface="Arial" charset="0"/>
                </a:rPr>
                <a:t>distribution </a:t>
              </a:r>
              <a:r>
                <a:rPr lang="en-GB" dirty="0">
                  <a:latin typeface="Arial" charset="0"/>
                </a:rPr>
                <a:t>of phenotype</a:t>
              </a:r>
            </a:p>
          </p:txBody>
        </p:sp>
      </p:grp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179512" y="3462099"/>
            <a:ext cx="3775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CC0000"/>
                </a:solidFill>
                <a:latin typeface="Arial" charset="0"/>
              </a:rPr>
              <a:t>Multiple mutations </a:t>
            </a:r>
            <a:r>
              <a:rPr lang="en-GB" dirty="0">
                <a:latin typeface="Arial" charset="0"/>
              </a:rPr>
              <a:t>giving </a:t>
            </a:r>
            <a:r>
              <a:rPr lang="en-GB">
                <a:latin typeface="Arial" charset="0"/>
              </a:rPr>
              <a:t>the same </a:t>
            </a:r>
            <a:r>
              <a:rPr lang="en-GB" dirty="0">
                <a:latin typeface="Arial" charset="0"/>
              </a:rPr>
              <a:t>phenotype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179512" y="4326195"/>
            <a:ext cx="37757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European version suggested </a:t>
            </a:r>
            <a:r>
              <a:rPr lang="en-GB" dirty="0">
                <a:latin typeface="Arial" charset="0"/>
              </a:rPr>
              <a:t>to arrive with </a:t>
            </a:r>
            <a:r>
              <a:rPr lang="en-GB">
                <a:latin typeface="Arial" charset="0"/>
              </a:rPr>
              <a:t>Neolithic farmers</a:t>
            </a:r>
            <a:endParaRPr lang="en-GB" dirty="0">
              <a:latin typeface="Arial" charset="0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79512" y="5541039"/>
            <a:ext cx="37757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But high frequency only following the Bronze age arrival </a:t>
            </a:r>
            <a:r>
              <a:rPr lang="en-GB">
                <a:latin typeface="Arial" charset="0"/>
              </a:rPr>
              <a:t>of Steppe ancestry</a:t>
            </a:r>
            <a:endParaRPr lang="en-GB" dirty="0">
              <a:latin typeface="Arial" charset="0"/>
            </a:endParaRPr>
          </a:p>
        </p:txBody>
      </p:sp>
      <p:pic>
        <p:nvPicPr>
          <p:cNvPr id="2054" name="Picture 6" descr="Image result for lactose intole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2592288" cy="164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167303"/>
            <a:ext cx="4631818" cy="5214025"/>
          </a:xfrm>
          <a:prstGeom prst="rect">
            <a:avLst/>
          </a:prstGeom>
        </p:spPr>
      </p:pic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0000CC"/>
                </a:solidFill>
                <a:latin typeface="Arial" charset="0"/>
              </a:rPr>
              <a:t>Selection in AMHs populations</a:t>
            </a:r>
            <a:endParaRPr lang="en-GB" sz="28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179512" y="1412776"/>
            <a:ext cx="432048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Many scans for regions under selection</a:t>
            </a:r>
            <a:endParaRPr lang="en-GB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Look for </a:t>
            </a:r>
            <a:r>
              <a:rPr lang="en-GB">
                <a:latin typeface="Arial" charset="0"/>
              </a:rPr>
              <a:t>genomic regions with </a:t>
            </a:r>
            <a:r>
              <a:rPr lang="en-GB" b="1">
                <a:solidFill>
                  <a:srgbClr val="CC0000"/>
                </a:solidFill>
                <a:latin typeface="Arial" charset="0"/>
              </a:rPr>
              <a:t>unusual characteristics </a:t>
            </a:r>
            <a:r>
              <a:rPr lang="en-GB" dirty="0">
                <a:latin typeface="Arial" charset="0"/>
              </a:rPr>
              <a:t>that are </a:t>
            </a:r>
            <a:r>
              <a:rPr lang="en-GB">
                <a:latin typeface="Arial" charset="0"/>
              </a:rPr>
              <a:t>likely signatures of selection</a:t>
            </a:r>
            <a:endParaRPr lang="en-GB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GB" b="1">
                <a:solidFill>
                  <a:srgbClr val="0000CC"/>
                </a:solidFill>
                <a:latin typeface="Arial" charset="0"/>
              </a:rPr>
              <a:t>Many selection statistics</a:t>
            </a:r>
            <a:r>
              <a:rPr lang="en-GB">
                <a:latin typeface="Arial" charset="0"/>
              </a:rPr>
              <a:t>, </a:t>
            </a:r>
            <a:r>
              <a:rPr lang="en-GB" dirty="0">
                <a:latin typeface="Arial" charset="0"/>
              </a:rPr>
              <a:t>with </a:t>
            </a:r>
            <a:r>
              <a:rPr lang="en-GB">
                <a:latin typeface="Arial" charset="0"/>
              </a:rPr>
              <a:t>different properties. Some focus </a:t>
            </a:r>
            <a:r>
              <a:rPr lang="en-GB" dirty="0">
                <a:latin typeface="Arial" charset="0"/>
              </a:rPr>
              <a:t>on individual loci</a:t>
            </a:r>
            <a:r>
              <a:rPr lang="en-GB">
                <a:latin typeface="Arial" charset="0"/>
              </a:rPr>
              <a:t>, others on haplotypes</a:t>
            </a:r>
            <a:endParaRPr lang="en-GB" dirty="0">
              <a:latin typeface="Arial" charset="0"/>
            </a:endParaRP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5188768" y="6453336"/>
            <a:ext cx="4855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>
                <a:latin typeface="Arial" charset="0"/>
              </a:rPr>
              <a:t>Grossman </a:t>
            </a:r>
            <a:r>
              <a:rPr lang="en-GB" sz="1800" dirty="0">
                <a:latin typeface="Arial" charset="0"/>
              </a:rPr>
              <a:t>et al Cell (2013)</a:t>
            </a:r>
            <a:endParaRPr lang="en-GB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Problem </a:t>
            </a:r>
            <a:r>
              <a:rPr lang="en-GB" sz="2800">
                <a:solidFill>
                  <a:srgbClr val="0000CC"/>
                </a:solidFill>
                <a:latin typeface="Arial" charset="0"/>
              </a:rPr>
              <a:t>with selection scans</a:t>
            </a:r>
            <a:endParaRPr lang="en-GB" sz="28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179512" y="908720"/>
            <a:ext cx="8784976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Different scans </a:t>
            </a:r>
            <a:r>
              <a:rPr lang="en-GB" dirty="0">
                <a:latin typeface="Arial" charset="0"/>
              </a:rPr>
              <a:t>give </a:t>
            </a:r>
            <a:r>
              <a:rPr lang="en-GB" b="1" dirty="0">
                <a:solidFill>
                  <a:srgbClr val="CC0000"/>
                </a:solidFill>
                <a:latin typeface="Arial" charset="0"/>
              </a:rPr>
              <a:t>very </a:t>
            </a:r>
            <a:r>
              <a:rPr lang="en-GB" b="1">
                <a:solidFill>
                  <a:srgbClr val="CC0000"/>
                </a:solidFill>
                <a:latin typeface="Arial" charset="0"/>
              </a:rPr>
              <a:t>different lists </a:t>
            </a:r>
            <a:r>
              <a:rPr lang="en-GB" dirty="0">
                <a:latin typeface="Arial" charset="0"/>
              </a:rPr>
              <a:t>of loci </a:t>
            </a:r>
            <a:r>
              <a:rPr lang="en-GB">
                <a:latin typeface="Arial" charset="0"/>
              </a:rPr>
              <a:t>under selection</a:t>
            </a:r>
            <a:r>
              <a:rPr lang="en-GB" dirty="0">
                <a:latin typeface="Arial" charset="0"/>
              </a:rPr>
              <a:t>: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>
                <a:latin typeface="Arial" charset="0"/>
              </a:rPr>
              <a:t>Different statistics </a:t>
            </a:r>
            <a:r>
              <a:rPr lang="en-GB" dirty="0">
                <a:latin typeface="Arial" charset="0"/>
              </a:rPr>
              <a:t>detecting </a:t>
            </a:r>
            <a:r>
              <a:rPr lang="en-GB">
                <a:latin typeface="Arial" charset="0"/>
              </a:rPr>
              <a:t>different types of selection events?</a:t>
            </a:r>
            <a:endParaRPr lang="en-GB" dirty="0">
              <a:latin typeface="Arial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Different </a:t>
            </a:r>
            <a:r>
              <a:rPr lang="en-GB">
                <a:latin typeface="Arial" charset="0"/>
              </a:rPr>
              <a:t>population panels?</a:t>
            </a:r>
            <a:endParaRPr lang="en-GB" dirty="0">
              <a:latin typeface="Arial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>
                <a:latin typeface="Arial" charset="0"/>
              </a:rPr>
              <a:t>Lots of false positives?</a:t>
            </a:r>
            <a:endParaRPr lang="en-GB" dirty="0">
              <a:latin typeface="Arial" charset="0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79512" y="3750131"/>
            <a:ext cx="511545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Ideally use </a:t>
            </a:r>
            <a:r>
              <a:rPr lang="en-GB" b="1">
                <a:solidFill>
                  <a:srgbClr val="0000CC"/>
                </a:solidFill>
                <a:latin typeface="Arial" charset="0"/>
              </a:rPr>
              <a:t>functional studies </a:t>
            </a:r>
            <a:r>
              <a:rPr lang="en-GB" dirty="0">
                <a:latin typeface="Arial" charset="0"/>
              </a:rPr>
              <a:t>to </a:t>
            </a:r>
            <a:r>
              <a:rPr lang="en-GB">
                <a:latin typeface="Arial" charset="0"/>
              </a:rPr>
              <a:t>confirm candidates </a:t>
            </a:r>
            <a:r>
              <a:rPr lang="en-GB" dirty="0">
                <a:latin typeface="Arial" charset="0"/>
              </a:rPr>
              <a:t>(e.g. Toll-Like Receptor </a:t>
            </a:r>
            <a:r>
              <a:rPr lang="en-GB">
                <a:latin typeface="Arial" charset="0"/>
              </a:rPr>
              <a:t>TLR5 response </a:t>
            </a:r>
            <a:r>
              <a:rPr lang="en-GB" dirty="0">
                <a:latin typeface="Arial" charset="0"/>
              </a:rPr>
              <a:t>to flagellin </a:t>
            </a:r>
            <a:r>
              <a:rPr lang="en-GB">
                <a:latin typeface="Arial" charset="0"/>
              </a:rPr>
              <a:t>in transgenic </a:t>
            </a:r>
            <a:r>
              <a:rPr lang="en-GB" dirty="0">
                <a:latin typeface="Arial" charset="0"/>
              </a:rPr>
              <a:t>mice)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-900608" y="6465815"/>
            <a:ext cx="4855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>
                <a:latin typeface="Arial" charset="0"/>
              </a:rPr>
              <a:t>Grossman </a:t>
            </a:r>
            <a:r>
              <a:rPr lang="en-GB" sz="1800" dirty="0">
                <a:latin typeface="Arial" charset="0"/>
              </a:rPr>
              <a:t>et al Cell (2013)</a:t>
            </a:r>
            <a:endParaRPr lang="en-GB" sz="2000" dirty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898523"/>
            <a:ext cx="3424958" cy="3715548"/>
          </a:xfrm>
          <a:prstGeom prst="rect">
            <a:avLst/>
          </a:prstGeom>
        </p:spPr>
      </p:pic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179512" y="5589240"/>
            <a:ext cx="5115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But </a:t>
            </a:r>
            <a:r>
              <a:rPr lang="en-GB" b="1">
                <a:solidFill>
                  <a:srgbClr val="0000CC"/>
                </a:solidFill>
                <a:latin typeface="Arial" charset="0"/>
              </a:rPr>
              <a:t>expensive</a:t>
            </a:r>
            <a:r>
              <a:rPr lang="en-GB">
                <a:latin typeface="Arial" charset="0"/>
              </a:rPr>
              <a:t> </a:t>
            </a:r>
            <a:r>
              <a:rPr lang="en-GB" dirty="0">
                <a:latin typeface="Arial" charset="0"/>
              </a:rPr>
              <a:t>and </a:t>
            </a:r>
            <a:r>
              <a:rPr lang="en-GB" b="1">
                <a:solidFill>
                  <a:srgbClr val="FF0000"/>
                </a:solidFill>
                <a:latin typeface="Arial" charset="0"/>
              </a:rPr>
              <a:t>time</a:t>
            </a:r>
            <a:r>
              <a:rPr lang="en-GB">
                <a:latin typeface="Arial" charset="0"/>
              </a:rPr>
              <a:t> consuming</a:t>
            </a: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6" grpId="0" uiExpand="1" build="p" bldLvl="2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Genome </a:t>
            </a:r>
            <a:r>
              <a:rPr lang="en-GB" sz="2800">
                <a:solidFill>
                  <a:srgbClr val="0000CC"/>
                </a:solidFill>
                <a:latin typeface="Arial" charset="0"/>
              </a:rPr>
              <a:t>Wide Association Studies</a:t>
            </a:r>
            <a:endParaRPr lang="en-GB" sz="28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251520" y="980728"/>
            <a:ext cx="87129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For </a:t>
            </a:r>
            <a:r>
              <a:rPr lang="en-GB" b="1">
                <a:solidFill>
                  <a:srgbClr val="CC0000"/>
                </a:solidFill>
                <a:latin typeface="Arial" charset="0"/>
              </a:rPr>
              <a:t>known phenotypes</a:t>
            </a:r>
            <a:r>
              <a:rPr lang="en-GB">
                <a:latin typeface="Arial" charset="0"/>
              </a:rPr>
              <a:t>, </a:t>
            </a:r>
            <a:r>
              <a:rPr lang="en-GB" dirty="0">
                <a:latin typeface="Arial" charset="0"/>
              </a:rPr>
              <a:t>we can look </a:t>
            </a:r>
            <a:r>
              <a:rPr lang="en-GB">
                <a:latin typeface="Arial" charset="0"/>
              </a:rPr>
              <a:t>for Single Nucleotide Polymorphisms (SNPs) associated </a:t>
            </a:r>
            <a:r>
              <a:rPr lang="en-GB" dirty="0">
                <a:latin typeface="Arial" charset="0"/>
              </a:rPr>
              <a:t>with them</a:t>
            </a:r>
            <a:endParaRPr lang="en-GB" sz="2800" dirty="0">
              <a:latin typeface="Arial" charset="0"/>
            </a:endParaRPr>
          </a:p>
        </p:txBody>
      </p:sp>
      <p:pic>
        <p:nvPicPr>
          <p:cNvPr id="1026" name="Picture 2" descr="https://www.genome.gov/images/content/gwas_infographi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6"/>
          <a:stretch/>
        </p:blipFill>
        <p:spPr bwMode="auto">
          <a:xfrm>
            <a:off x="4123694" y="2202905"/>
            <a:ext cx="4824536" cy="417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42459" y="1916832"/>
            <a:ext cx="37534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GWAS assume </a:t>
            </a:r>
            <a:r>
              <a:rPr lang="en-GB" dirty="0">
                <a:latin typeface="Arial" charset="0"/>
              </a:rPr>
              <a:t>that </a:t>
            </a:r>
            <a:r>
              <a:rPr lang="en-GB">
                <a:latin typeface="Arial" charset="0"/>
              </a:rPr>
              <a:t>common variants </a:t>
            </a:r>
            <a:r>
              <a:rPr lang="en-GB" dirty="0">
                <a:latin typeface="Arial" charset="0"/>
              </a:rPr>
              <a:t>have </a:t>
            </a:r>
            <a:r>
              <a:rPr lang="en-GB">
                <a:latin typeface="Arial" charset="0"/>
              </a:rPr>
              <a:t>important effects</a:t>
            </a:r>
            <a:endParaRPr lang="en-GB" sz="2800" dirty="0">
              <a:latin typeface="Arial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51520" y="3164775"/>
            <a:ext cx="37534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Big debate on whether they </a:t>
            </a:r>
            <a:r>
              <a:rPr lang="en-GB">
                <a:latin typeface="Arial" charset="0"/>
              </a:rPr>
              <a:t>delivered useful </a:t>
            </a:r>
            <a:r>
              <a:rPr lang="en-GB" dirty="0">
                <a:latin typeface="Arial" charset="0"/>
              </a:rPr>
              <a:t>information</a:t>
            </a:r>
            <a:endParaRPr lang="en-GB" sz="28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4365104"/>
            <a:ext cx="37526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[...] the bulk of heritability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in these conditions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cannot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be ascribed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loci that have emerged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from GWAS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[...] 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Sir Alec Jeffreys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163" y="836712"/>
            <a:ext cx="4193859" cy="5852063"/>
          </a:xfrm>
          <a:prstGeom prst="rect">
            <a:avLst/>
          </a:prstGeom>
        </p:spPr>
      </p:pic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>
                <a:solidFill>
                  <a:srgbClr val="0000CC"/>
                </a:solidFill>
                <a:latin typeface="Arial" charset="0"/>
              </a:rPr>
              <a:t>Genome </a:t>
            </a:r>
            <a:r>
              <a:rPr lang="en-GB" sz="2800">
                <a:solidFill>
                  <a:srgbClr val="0000CC"/>
                </a:solidFill>
                <a:latin typeface="Arial" charset="0"/>
              </a:rPr>
              <a:t>Wide Association Studies</a:t>
            </a:r>
            <a:endParaRPr lang="en-GB" sz="28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-859904" y="6465815"/>
            <a:ext cx="4855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>
                <a:latin typeface="Arial" charset="0"/>
              </a:rPr>
              <a:t>Visscher </a:t>
            </a:r>
            <a:r>
              <a:rPr lang="en-GB" sz="1800" dirty="0">
                <a:latin typeface="Arial" charset="0"/>
              </a:rPr>
              <a:t>et al AJHG (2012)</a:t>
            </a:r>
            <a:endParaRPr lang="en-GB" sz="2000" dirty="0">
              <a:latin typeface="Arial" charset="0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42459" y="5013176"/>
            <a:ext cx="3753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CC0000"/>
                </a:solidFill>
                <a:latin typeface="Arial" charset="0"/>
              </a:rPr>
              <a:t>Sample size </a:t>
            </a:r>
            <a:r>
              <a:rPr lang="en-GB">
                <a:latin typeface="Arial" charset="0"/>
              </a:rPr>
              <a:t>matters </a:t>
            </a:r>
            <a:r>
              <a:rPr lang="en-GB" dirty="0">
                <a:latin typeface="Arial" charset="0"/>
              </a:rPr>
              <a:t>a lot</a:t>
            </a:r>
            <a:endParaRPr lang="en-GB" sz="2800" dirty="0">
              <a:latin typeface="Arial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51520" y="4077072"/>
            <a:ext cx="40324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Arial" charset="0"/>
              </a:rPr>
              <a:t>New SNPs </a:t>
            </a:r>
            <a:r>
              <a:rPr lang="en-GB" dirty="0">
                <a:latin typeface="Arial" charset="0"/>
              </a:rPr>
              <a:t>being </a:t>
            </a:r>
            <a:r>
              <a:rPr lang="en-GB">
                <a:latin typeface="Arial" charset="0"/>
              </a:rPr>
              <a:t>added constantly</a:t>
            </a:r>
            <a:endParaRPr lang="en-GB" sz="2800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52785"/>
            <a:ext cx="4403250" cy="3137800"/>
          </a:xfrm>
          <a:prstGeom prst="rect">
            <a:avLst/>
          </a:prstGeom>
        </p:spPr>
      </p:pic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242459" y="5589240"/>
            <a:ext cx="37534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latin typeface="Arial" charset="0"/>
              </a:rPr>
              <a:t>Most SNPs </a:t>
            </a:r>
            <a:r>
              <a:rPr lang="en-GB" b="1" dirty="0">
                <a:latin typeface="Arial" charset="0"/>
              </a:rPr>
              <a:t>have </a:t>
            </a:r>
            <a:r>
              <a:rPr lang="en-GB" b="1">
                <a:latin typeface="Arial" charset="0"/>
              </a:rPr>
              <a:t>VERY small effects</a:t>
            </a:r>
            <a:endParaRPr lang="en-GB" sz="2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96752"/>
            <a:ext cx="4669080" cy="4530052"/>
          </a:xfrm>
          <a:prstGeom prst="rect">
            <a:avLst/>
          </a:prstGeom>
        </p:spPr>
      </p:pic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066800" y="457200"/>
            <a:ext cx="71628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0000CC"/>
                </a:solidFill>
                <a:latin typeface="Arial" charset="0"/>
              </a:rPr>
              <a:t>Selection in AMHs populations</a:t>
            </a:r>
            <a:endParaRPr lang="en-GB" sz="28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-1716088" y="7207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467544" y="1654278"/>
            <a:ext cx="352839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Compare results to GWAS: large hits from selection scans often associated with a SNP from GWAS (but smaller hits not as easily classified)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-859904" y="6465815"/>
            <a:ext cx="4855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>
                <a:latin typeface="Arial" charset="0"/>
              </a:rPr>
              <a:t>Grossman </a:t>
            </a:r>
            <a:r>
              <a:rPr lang="en-GB" sz="1800" dirty="0">
                <a:latin typeface="Arial" charset="0"/>
              </a:rPr>
              <a:t>et al Cell (2013)</a:t>
            </a:r>
            <a:endParaRPr lang="en-GB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14440</TotalTime>
  <Words>1172</Words>
  <Application>Microsoft Office PowerPoint</Application>
  <PresentationFormat>On-screen Show (4:3)</PresentationFormat>
  <Paragraphs>182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Cambria Math</vt:lpstr>
      <vt:lpstr>Fang Song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Dept. of Zoology - Cambridge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Andrea Manica</dc:creator>
  <cp:lastModifiedBy>Andrea Manica</cp:lastModifiedBy>
  <cp:revision>274</cp:revision>
  <cp:lastPrinted>1999-10-07T10:09:49Z</cp:lastPrinted>
  <dcterms:created xsi:type="dcterms:W3CDTF">1999-09-15T16:17:40Z</dcterms:created>
  <dcterms:modified xsi:type="dcterms:W3CDTF">2017-05-21T14:34:27Z</dcterms:modified>
</cp:coreProperties>
</file>