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71" r:id="rId5"/>
    <p:sldId id="272" r:id="rId6"/>
    <p:sldId id="273" r:id="rId7"/>
    <p:sldId id="259" r:id="rId8"/>
    <p:sldId id="279" r:id="rId9"/>
    <p:sldId id="268" r:id="rId10"/>
    <p:sldId id="261" r:id="rId11"/>
    <p:sldId id="293" r:id="rId12"/>
    <p:sldId id="294" r:id="rId13"/>
    <p:sldId id="264" r:id="rId14"/>
    <p:sldId id="281" r:id="rId15"/>
    <p:sldId id="282" r:id="rId16"/>
    <p:sldId id="285" r:id="rId17"/>
    <p:sldId id="286" r:id="rId18"/>
    <p:sldId id="265" r:id="rId19"/>
    <p:sldId id="267" r:id="rId20"/>
    <p:sldId id="269" r:id="rId21"/>
    <p:sldId id="289" r:id="rId22"/>
    <p:sldId id="292" r:id="rId23"/>
    <p:sldId id="276" r:id="rId24"/>
    <p:sldId id="290" r:id="rId25"/>
    <p:sldId id="300" r:id="rId26"/>
    <p:sldId id="297" r:id="rId27"/>
    <p:sldId id="298" r:id="rId28"/>
    <p:sldId id="299" r:id="rId29"/>
    <p:sldId id="274" r:id="rId30"/>
    <p:sldId id="295" r:id="rId31"/>
    <p:sldId id="296" r:id="rId32"/>
    <p:sldId id="291" r:id="rId33"/>
    <p:sldId id="275"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2" d="100"/>
          <a:sy n="62" d="100"/>
        </p:scale>
        <p:origin x="-178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FAAAD0-FBD3-B44F-AA47-099BCFAB4781}" type="datetimeFigureOut">
              <a:rPr lang="en-US" smtClean="0"/>
              <a:t>15/06/2016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29908C-58E4-574D-8730-ECBA9484FF6E}" type="slidenum">
              <a:rPr lang="en-US" smtClean="0"/>
              <a:t>‹#›</a:t>
            </a:fld>
            <a:endParaRPr lang="en-US"/>
          </a:p>
        </p:txBody>
      </p:sp>
    </p:spTree>
    <p:extLst>
      <p:ext uri="{BB962C8B-B14F-4D97-AF65-F5344CB8AC3E}">
        <p14:creationId xmlns:p14="http://schemas.microsoft.com/office/powerpoint/2010/main" val="14101431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9908C-58E4-574D-8730-ECBA9484FF6E}" type="slidenum">
              <a:rPr lang="en-US" smtClean="0"/>
              <a:t>13</a:t>
            </a:fld>
            <a:endParaRPr lang="en-US"/>
          </a:p>
        </p:txBody>
      </p:sp>
    </p:spTree>
    <p:extLst>
      <p:ext uri="{BB962C8B-B14F-4D97-AF65-F5344CB8AC3E}">
        <p14:creationId xmlns:p14="http://schemas.microsoft.com/office/powerpoint/2010/main" val="75631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AA6012-CFFB-474E-BDCE-FFAE37446B75}" type="datetimeFigureOut">
              <a:rPr lang="en-US" smtClean="0"/>
              <a:t>15/06/2016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5F470-EC7D-4348-ABE1-3AD908769722}" type="slidenum">
              <a:rPr lang="en-US" smtClean="0"/>
              <a:t>‹#›</a:t>
            </a:fld>
            <a:endParaRPr lang="en-US"/>
          </a:p>
        </p:txBody>
      </p:sp>
    </p:spTree>
    <p:extLst>
      <p:ext uri="{BB962C8B-B14F-4D97-AF65-F5344CB8AC3E}">
        <p14:creationId xmlns:p14="http://schemas.microsoft.com/office/powerpoint/2010/main" val="2628527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A6012-CFFB-474E-BDCE-FFAE37446B75}" type="datetimeFigureOut">
              <a:rPr lang="en-US" smtClean="0"/>
              <a:t>15/06/2016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5F470-EC7D-4348-ABE1-3AD908769722}" type="slidenum">
              <a:rPr lang="en-US" smtClean="0"/>
              <a:t>‹#›</a:t>
            </a:fld>
            <a:endParaRPr lang="en-US"/>
          </a:p>
        </p:txBody>
      </p:sp>
    </p:spTree>
    <p:extLst>
      <p:ext uri="{BB962C8B-B14F-4D97-AF65-F5344CB8AC3E}">
        <p14:creationId xmlns:p14="http://schemas.microsoft.com/office/powerpoint/2010/main" val="193561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A6012-CFFB-474E-BDCE-FFAE37446B75}" type="datetimeFigureOut">
              <a:rPr lang="en-US" smtClean="0"/>
              <a:t>15/06/2016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5F470-EC7D-4348-ABE1-3AD908769722}" type="slidenum">
              <a:rPr lang="en-US" smtClean="0"/>
              <a:t>‹#›</a:t>
            </a:fld>
            <a:endParaRPr lang="en-US"/>
          </a:p>
        </p:txBody>
      </p:sp>
    </p:spTree>
    <p:extLst>
      <p:ext uri="{BB962C8B-B14F-4D97-AF65-F5344CB8AC3E}">
        <p14:creationId xmlns:p14="http://schemas.microsoft.com/office/powerpoint/2010/main" val="317648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A6012-CFFB-474E-BDCE-FFAE37446B75}" type="datetimeFigureOut">
              <a:rPr lang="en-US" smtClean="0"/>
              <a:t>15/06/2016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5F470-EC7D-4348-ABE1-3AD908769722}" type="slidenum">
              <a:rPr lang="en-US" smtClean="0"/>
              <a:t>‹#›</a:t>
            </a:fld>
            <a:endParaRPr lang="en-US"/>
          </a:p>
        </p:txBody>
      </p:sp>
    </p:spTree>
    <p:extLst>
      <p:ext uri="{BB962C8B-B14F-4D97-AF65-F5344CB8AC3E}">
        <p14:creationId xmlns:p14="http://schemas.microsoft.com/office/powerpoint/2010/main" val="230505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A6012-CFFB-474E-BDCE-FFAE37446B75}" type="datetimeFigureOut">
              <a:rPr lang="en-US" smtClean="0"/>
              <a:t>15/06/2016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5F470-EC7D-4348-ABE1-3AD908769722}" type="slidenum">
              <a:rPr lang="en-US" smtClean="0"/>
              <a:t>‹#›</a:t>
            </a:fld>
            <a:endParaRPr lang="en-US"/>
          </a:p>
        </p:txBody>
      </p:sp>
    </p:spTree>
    <p:extLst>
      <p:ext uri="{BB962C8B-B14F-4D97-AF65-F5344CB8AC3E}">
        <p14:creationId xmlns:p14="http://schemas.microsoft.com/office/powerpoint/2010/main" val="54389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AA6012-CFFB-474E-BDCE-FFAE37446B75}" type="datetimeFigureOut">
              <a:rPr lang="en-US" smtClean="0"/>
              <a:t>15/06/2016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5F470-EC7D-4348-ABE1-3AD908769722}" type="slidenum">
              <a:rPr lang="en-US" smtClean="0"/>
              <a:t>‹#›</a:t>
            </a:fld>
            <a:endParaRPr lang="en-US"/>
          </a:p>
        </p:txBody>
      </p:sp>
    </p:spTree>
    <p:extLst>
      <p:ext uri="{BB962C8B-B14F-4D97-AF65-F5344CB8AC3E}">
        <p14:creationId xmlns:p14="http://schemas.microsoft.com/office/powerpoint/2010/main" val="103461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AA6012-CFFB-474E-BDCE-FFAE37446B75}" type="datetimeFigureOut">
              <a:rPr lang="en-US" smtClean="0"/>
              <a:t>15/06/2016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5F470-EC7D-4348-ABE1-3AD908769722}" type="slidenum">
              <a:rPr lang="en-US" smtClean="0"/>
              <a:t>‹#›</a:t>
            </a:fld>
            <a:endParaRPr lang="en-US"/>
          </a:p>
        </p:txBody>
      </p:sp>
    </p:spTree>
    <p:extLst>
      <p:ext uri="{BB962C8B-B14F-4D97-AF65-F5344CB8AC3E}">
        <p14:creationId xmlns:p14="http://schemas.microsoft.com/office/powerpoint/2010/main" val="80862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AA6012-CFFB-474E-BDCE-FFAE37446B75}" type="datetimeFigureOut">
              <a:rPr lang="en-US" smtClean="0"/>
              <a:t>15/06/2016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5F470-EC7D-4348-ABE1-3AD908769722}" type="slidenum">
              <a:rPr lang="en-US" smtClean="0"/>
              <a:t>‹#›</a:t>
            </a:fld>
            <a:endParaRPr lang="en-US"/>
          </a:p>
        </p:txBody>
      </p:sp>
    </p:spTree>
    <p:extLst>
      <p:ext uri="{BB962C8B-B14F-4D97-AF65-F5344CB8AC3E}">
        <p14:creationId xmlns:p14="http://schemas.microsoft.com/office/powerpoint/2010/main" val="187923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A6012-CFFB-474E-BDCE-FFAE37446B75}" type="datetimeFigureOut">
              <a:rPr lang="en-US" smtClean="0"/>
              <a:t>15/06/2016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5F470-EC7D-4348-ABE1-3AD908769722}" type="slidenum">
              <a:rPr lang="en-US" smtClean="0"/>
              <a:t>‹#›</a:t>
            </a:fld>
            <a:endParaRPr lang="en-US"/>
          </a:p>
        </p:txBody>
      </p:sp>
    </p:spTree>
    <p:extLst>
      <p:ext uri="{BB962C8B-B14F-4D97-AF65-F5344CB8AC3E}">
        <p14:creationId xmlns:p14="http://schemas.microsoft.com/office/powerpoint/2010/main" val="42055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A6012-CFFB-474E-BDCE-FFAE37446B75}" type="datetimeFigureOut">
              <a:rPr lang="en-US" smtClean="0"/>
              <a:t>15/06/2016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5F470-EC7D-4348-ABE1-3AD908769722}" type="slidenum">
              <a:rPr lang="en-US" smtClean="0"/>
              <a:t>‹#›</a:t>
            </a:fld>
            <a:endParaRPr lang="en-US"/>
          </a:p>
        </p:txBody>
      </p:sp>
    </p:spTree>
    <p:extLst>
      <p:ext uri="{BB962C8B-B14F-4D97-AF65-F5344CB8AC3E}">
        <p14:creationId xmlns:p14="http://schemas.microsoft.com/office/powerpoint/2010/main" val="3259386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A6012-CFFB-474E-BDCE-FFAE37446B75}" type="datetimeFigureOut">
              <a:rPr lang="en-US" smtClean="0"/>
              <a:t>15/06/2016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5F470-EC7D-4348-ABE1-3AD908769722}" type="slidenum">
              <a:rPr lang="en-US" smtClean="0"/>
              <a:t>‹#›</a:t>
            </a:fld>
            <a:endParaRPr lang="en-US"/>
          </a:p>
        </p:txBody>
      </p:sp>
    </p:spTree>
    <p:extLst>
      <p:ext uri="{BB962C8B-B14F-4D97-AF65-F5344CB8AC3E}">
        <p14:creationId xmlns:p14="http://schemas.microsoft.com/office/powerpoint/2010/main" val="24773160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A6012-CFFB-474E-BDCE-FFAE37446B75}" type="datetimeFigureOut">
              <a:rPr lang="en-US" smtClean="0"/>
              <a:t>15/06/2016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5F470-EC7D-4348-ABE1-3AD908769722}" type="slidenum">
              <a:rPr lang="en-US" smtClean="0"/>
              <a:t>‹#›</a:t>
            </a:fld>
            <a:endParaRPr lang="en-US"/>
          </a:p>
        </p:txBody>
      </p:sp>
    </p:spTree>
    <p:extLst>
      <p:ext uri="{BB962C8B-B14F-4D97-AF65-F5344CB8AC3E}">
        <p14:creationId xmlns:p14="http://schemas.microsoft.com/office/powerpoint/2010/main" val="1336791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lpnetwork.com/2015/03/10/shift-active-learning-technology-answ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532" y="2286980"/>
            <a:ext cx="8611234" cy="1470025"/>
          </a:xfrm>
        </p:spPr>
        <p:txBody>
          <a:bodyPr>
            <a:noAutofit/>
          </a:bodyPr>
          <a:lstStyle/>
          <a:p>
            <a:r>
              <a:rPr lang="en-US" sz="3600" b="1" dirty="0"/>
              <a:t>Lessons from cognitive research, academic teaching and training experiences</a:t>
            </a:r>
          </a:p>
        </p:txBody>
      </p:sp>
      <p:sp>
        <p:nvSpPr>
          <p:cNvPr id="3" name="Subtitle 2"/>
          <p:cNvSpPr>
            <a:spLocks noGrp="1"/>
          </p:cNvSpPr>
          <p:nvPr>
            <p:ph type="subTitle" idx="1"/>
          </p:nvPr>
        </p:nvSpPr>
        <p:spPr>
          <a:xfrm>
            <a:off x="1371600" y="3729645"/>
            <a:ext cx="6400800" cy="1752600"/>
          </a:xfrm>
        </p:spPr>
        <p:txBody>
          <a:bodyPr/>
          <a:lstStyle/>
          <a:p>
            <a:r>
              <a:rPr lang="en-US" dirty="0" smtClean="0"/>
              <a:t>Allegra Via</a:t>
            </a:r>
            <a:endParaRPr lang="en-US" dirty="0"/>
          </a:p>
        </p:txBody>
      </p:sp>
      <p:sp>
        <p:nvSpPr>
          <p:cNvPr id="5" name="TextBox 2"/>
          <p:cNvSpPr txBox="1">
            <a:spLocks noChangeArrowheads="1"/>
          </p:cNvSpPr>
          <p:nvPr/>
        </p:nvSpPr>
        <p:spPr bwMode="auto">
          <a:xfrm>
            <a:off x="798513" y="4358465"/>
            <a:ext cx="7772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i="1" dirty="0" smtClean="0">
                <a:latin typeface="Corbel" charset="0"/>
                <a:cs typeface="Corbel" charset="0"/>
              </a:rPr>
              <a:t>IBBE</a:t>
            </a:r>
            <a:r>
              <a:rPr lang="en-US" sz="2000" i="1" dirty="0">
                <a:latin typeface="Corbel" charset="0"/>
                <a:cs typeface="Corbel" charset="0"/>
              </a:rPr>
              <a:t>, CNR, </a:t>
            </a:r>
            <a:r>
              <a:rPr lang="en-US" sz="2000" i="1" dirty="0" smtClean="0">
                <a:latin typeface="Corbel" charset="0"/>
                <a:cs typeface="Corbel" charset="0"/>
              </a:rPr>
              <a:t>Italy</a:t>
            </a:r>
          </a:p>
          <a:p>
            <a:pPr algn="ctr" eaLnBrk="1" hangingPunct="1"/>
            <a:r>
              <a:rPr lang="en-US" sz="2000" i="1" dirty="0" smtClean="0">
                <a:latin typeface="Corbel" charset="0"/>
                <a:cs typeface="Corbel" charset="0"/>
              </a:rPr>
              <a:t>ELIXIR-ITA</a:t>
            </a:r>
            <a:endParaRPr lang="en-US" sz="2000" i="1" dirty="0">
              <a:latin typeface="Corbel" charset="0"/>
              <a:cs typeface="Corbel" charset="0"/>
            </a:endParaRPr>
          </a:p>
          <a:p>
            <a:pPr algn="ctr" eaLnBrk="1" hangingPunct="1"/>
            <a:r>
              <a:rPr lang="en-US" sz="2000" i="1" dirty="0" err="1">
                <a:latin typeface="Corbel" charset="0"/>
                <a:cs typeface="Corbel" charset="0"/>
              </a:rPr>
              <a:t>Sapienza</a:t>
            </a:r>
            <a:r>
              <a:rPr lang="en-US" sz="2000" i="1" dirty="0">
                <a:latin typeface="Corbel" charset="0"/>
                <a:cs typeface="Corbel" charset="0"/>
              </a:rPr>
              <a:t> </a:t>
            </a:r>
            <a:r>
              <a:rPr lang="en-US" sz="2000" i="1" dirty="0" err="1">
                <a:latin typeface="Corbel" charset="0"/>
                <a:cs typeface="Corbel" charset="0"/>
              </a:rPr>
              <a:t>Università</a:t>
            </a:r>
            <a:r>
              <a:rPr lang="en-US" sz="2000" i="1" dirty="0">
                <a:latin typeface="Corbel" charset="0"/>
                <a:cs typeface="Corbel" charset="0"/>
              </a:rPr>
              <a:t> di Roma, Italy</a:t>
            </a:r>
          </a:p>
        </p:txBody>
      </p:sp>
      <p:pic>
        <p:nvPicPr>
          <p:cNvPr id="6" name="Picture 7" descr="sapienza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3725" y="5710238"/>
            <a:ext cx="862013"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 y="6176963"/>
            <a:ext cx="210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507398" y="983303"/>
            <a:ext cx="4289280" cy="1508105"/>
          </a:xfrm>
          <a:prstGeom prst="rect">
            <a:avLst/>
          </a:prstGeom>
          <a:noFill/>
        </p:spPr>
        <p:txBody>
          <a:bodyPr wrap="none">
            <a:spAutoFit/>
          </a:bodyPr>
          <a:lstStyle/>
          <a:p>
            <a:pPr algn="ctr">
              <a:defRPr/>
            </a:pPr>
            <a:r>
              <a:rPr lang="en-US" sz="2800" b="1" dirty="0" smtClean="0">
                <a:solidFill>
                  <a:schemeClr val="accent6">
                    <a:lumMod val="75000"/>
                  </a:schemeClr>
                </a:solidFill>
              </a:rPr>
              <a:t>Workshop on </a:t>
            </a:r>
          </a:p>
          <a:p>
            <a:pPr algn="ctr">
              <a:defRPr/>
            </a:pPr>
            <a:r>
              <a:rPr lang="en-US" sz="2800" b="1" dirty="0" smtClean="0">
                <a:solidFill>
                  <a:schemeClr val="accent6">
                    <a:lumMod val="75000"/>
                  </a:schemeClr>
                </a:solidFill>
              </a:rPr>
              <a:t>Effective academic teaching</a:t>
            </a:r>
            <a:endParaRPr lang="en-US" sz="2800" b="1" dirty="0">
              <a:solidFill>
                <a:schemeClr val="accent1">
                  <a:lumMod val="10000"/>
                </a:schemeClr>
              </a:solidFill>
            </a:endParaRPr>
          </a:p>
          <a:p>
            <a:pPr algn="ctr">
              <a:defRPr/>
            </a:pPr>
            <a:r>
              <a:rPr lang="en-US" sz="1800" dirty="0" err="1">
                <a:solidFill>
                  <a:schemeClr val="accent1">
                    <a:lumMod val="10000"/>
                  </a:schemeClr>
                </a:solidFill>
              </a:rPr>
              <a:t>Università</a:t>
            </a:r>
            <a:r>
              <a:rPr lang="en-US" sz="1800" dirty="0">
                <a:solidFill>
                  <a:schemeClr val="accent1">
                    <a:lumMod val="10000"/>
                  </a:schemeClr>
                </a:solidFill>
              </a:rPr>
              <a:t> di </a:t>
            </a:r>
            <a:r>
              <a:rPr lang="en-US" sz="1800" dirty="0" smtClean="0">
                <a:solidFill>
                  <a:schemeClr val="accent1">
                    <a:lumMod val="10000"/>
                  </a:schemeClr>
                </a:solidFill>
              </a:rPr>
              <a:t>Salerno </a:t>
            </a:r>
          </a:p>
          <a:p>
            <a:pPr algn="ctr">
              <a:defRPr/>
            </a:pPr>
            <a:r>
              <a:rPr lang="en-US" sz="1800" dirty="0" smtClean="0">
                <a:solidFill>
                  <a:schemeClr val="accent1">
                    <a:lumMod val="10000"/>
                  </a:schemeClr>
                </a:solidFill>
              </a:rPr>
              <a:t>June 15th, </a:t>
            </a:r>
            <a:r>
              <a:rPr lang="en-US" sz="1800" dirty="0">
                <a:solidFill>
                  <a:schemeClr val="accent1">
                    <a:lumMod val="10000"/>
                  </a:schemeClr>
                </a:solidFill>
              </a:rPr>
              <a:t>2016</a:t>
            </a:r>
          </a:p>
        </p:txBody>
      </p:sp>
      <p:pic>
        <p:nvPicPr>
          <p:cNvPr id="9" name="Picture 8" descr="bits_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 y="172143"/>
            <a:ext cx="2042479" cy="856939"/>
          </a:xfrm>
          <a:prstGeom prst="rect">
            <a:avLst/>
          </a:prstGeom>
        </p:spPr>
      </p:pic>
      <p:pic>
        <p:nvPicPr>
          <p:cNvPr id="10" name="Picture 9"/>
          <p:cNvPicPr>
            <a:picLocks noChangeAspect="1"/>
          </p:cNvPicPr>
          <p:nvPr/>
        </p:nvPicPr>
        <p:blipFill>
          <a:blip r:embed="rId5"/>
          <a:stretch>
            <a:fillRect/>
          </a:stretch>
        </p:blipFill>
        <p:spPr>
          <a:xfrm>
            <a:off x="7380020" y="56078"/>
            <a:ext cx="1733120" cy="1089070"/>
          </a:xfrm>
          <a:prstGeom prst="rect">
            <a:avLst/>
          </a:prstGeom>
        </p:spPr>
      </p:pic>
      <p:pic>
        <p:nvPicPr>
          <p:cNvPr id="11" name="Picture 10" descr="elixir_ita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03178" y="5605421"/>
            <a:ext cx="1512716" cy="1244280"/>
          </a:xfrm>
          <a:prstGeom prst="rect">
            <a:avLst/>
          </a:prstGeom>
        </p:spPr>
      </p:pic>
    </p:spTree>
    <p:extLst>
      <p:ext uri="{BB962C8B-B14F-4D97-AF65-F5344CB8AC3E}">
        <p14:creationId xmlns:p14="http://schemas.microsoft.com/office/powerpoint/2010/main" val="42691013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elixir_i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sp>
        <p:nvSpPr>
          <p:cNvPr id="2" name="Title 1"/>
          <p:cNvSpPr>
            <a:spLocks noGrp="1"/>
          </p:cNvSpPr>
          <p:nvPr>
            <p:ph type="title"/>
          </p:nvPr>
        </p:nvSpPr>
        <p:spPr>
          <a:xfrm>
            <a:off x="186761" y="69224"/>
            <a:ext cx="8852194" cy="1143000"/>
          </a:xfrm>
        </p:spPr>
        <p:txBody>
          <a:bodyPr>
            <a:normAutofit fontScale="90000"/>
          </a:bodyPr>
          <a:lstStyle/>
          <a:p>
            <a:r>
              <a:rPr lang="en-US" dirty="0" smtClean="0">
                <a:solidFill>
                  <a:srgbClr val="FFFFFF"/>
                </a:solidFill>
              </a:rPr>
              <a:t>Why lecturing does not promote  learning? </a:t>
            </a:r>
            <a:endParaRPr lang="en-US" dirty="0">
              <a:solidFill>
                <a:srgbClr val="FFFFFF"/>
              </a:solidFill>
            </a:endParaRPr>
          </a:p>
        </p:txBody>
      </p:sp>
      <p:sp>
        <p:nvSpPr>
          <p:cNvPr id="3" name="Content Placeholder 2"/>
          <p:cNvSpPr>
            <a:spLocks noGrp="1"/>
          </p:cNvSpPr>
          <p:nvPr>
            <p:ph idx="1"/>
          </p:nvPr>
        </p:nvSpPr>
        <p:spPr>
          <a:xfrm>
            <a:off x="251763" y="1338764"/>
            <a:ext cx="8581755" cy="5327828"/>
          </a:xfrm>
        </p:spPr>
        <p:txBody>
          <a:bodyPr>
            <a:normAutofit/>
          </a:bodyPr>
          <a:lstStyle/>
          <a:p>
            <a:r>
              <a:rPr lang="en-US" dirty="0" smtClean="0"/>
              <a:t>Regardless their way of learning, each student receives exact the same information at the exact same pace</a:t>
            </a:r>
          </a:p>
          <a:p>
            <a:r>
              <a:rPr lang="en-US" dirty="0" smtClean="0"/>
              <a:t>Students respond differently to the same presented material (get it, bored, lost…)</a:t>
            </a:r>
          </a:p>
          <a:p>
            <a:r>
              <a:rPr lang="en-US" dirty="0"/>
              <a:t>Students have to listen and take notes </a:t>
            </a:r>
            <a:r>
              <a:rPr lang="en-US" dirty="0">
                <a:sym typeface="Wingdings"/>
              </a:rPr>
              <a:t> no way to think and make </a:t>
            </a:r>
            <a:r>
              <a:rPr lang="en-US" dirty="0" smtClean="0">
                <a:sym typeface="Wingdings"/>
              </a:rPr>
              <a:t>connections</a:t>
            </a:r>
          </a:p>
          <a:p>
            <a:r>
              <a:rPr lang="en-US" dirty="0" smtClean="0">
                <a:sym typeface="Wingdings"/>
              </a:rPr>
              <a:t>The teacher is busy in transferring content  no time to brainstorm, discuss challenging problems, make connections </a:t>
            </a:r>
            <a:endParaRPr lang="en-US" dirty="0" smtClean="0"/>
          </a:p>
        </p:txBody>
      </p:sp>
    </p:spTree>
    <p:extLst>
      <p:ext uri="{BB962C8B-B14F-4D97-AF65-F5344CB8AC3E}">
        <p14:creationId xmlns:p14="http://schemas.microsoft.com/office/powerpoint/2010/main" val="40808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7854" y="235859"/>
            <a:ext cx="6699805" cy="5877556"/>
          </a:xfrm>
          <a:prstGeom prst="rect">
            <a:avLst/>
          </a:prstGeom>
        </p:spPr>
      </p:pic>
      <p:sp>
        <p:nvSpPr>
          <p:cNvPr id="5" name="TextBox 4"/>
          <p:cNvSpPr txBox="1"/>
          <p:nvPr/>
        </p:nvSpPr>
        <p:spPr>
          <a:xfrm>
            <a:off x="108854" y="6150426"/>
            <a:ext cx="8599714" cy="646331"/>
          </a:xfrm>
          <a:prstGeom prst="rect">
            <a:avLst/>
          </a:prstGeom>
          <a:noFill/>
        </p:spPr>
        <p:txBody>
          <a:bodyPr wrap="square" rtlCol="0">
            <a:spAutoFit/>
          </a:bodyPr>
          <a:lstStyle/>
          <a:p>
            <a:r>
              <a:rPr lang="en-US" dirty="0" smtClean="0"/>
              <a:t>Freeman et al. PNAS (2014) </a:t>
            </a:r>
            <a:r>
              <a:rPr lang="en-US" dirty="0"/>
              <a:t>Active learning increases student performance in science, engineering, and </a:t>
            </a:r>
            <a:r>
              <a:rPr lang="en-US" dirty="0" smtClean="0"/>
              <a:t>mathematics.</a:t>
            </a:r>
            <a:endParaRPr lang="en-US" dirty="0"/>
          </a:p>
        </p:txBody>
      </p:sp>
    </p:spTree>
    <p:extLst>
      <p:ext uri="{BB962C8B-B14F-4D97-AF65-F5344CB8AC3E}">
        <p14:creationId xmlns:p14="http://schemas.microsoft.com/office/powerpoint/2010/main" val="311582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5143" y="121561"/>
            <a:ext cx="9144000" cy="3264373"/>
          </a:xfrm>
          <a:prstGeom prst="rect">
            <a:avLst/>
          </a:prstGeom>
        </p:spPr>
      </p:pic>
      <p:pic>
        <p:nvPicPr>
          <p:cNvPr id="5" name="Picture 4"/>
          <p:cNvPicPr>
            <a:picLocks noChangeAspect="1"/>
          </p:cNvPicPr>
          <p:nvPr/>
        </p:nvPicPr>
        <p:blipFill>
          <a:blip r:embed="rId3"/>
          <a:stretch>
            <a:fillRect/>
          </a:stretch>
        </p:blipFill>
        <p:spPr>
          <a:xfrm>
            <a:off x="0" y="3049823"/>
            <a:ext cx="9144000" cy="2960234"/>
          </a:xfrm>
          <a:prstGeom prst="rect">
            <a:avLst/>
          </a:prstGeom>
        </p:spPr>
      </p:pic>
      <p:sp>
        <p:nvSpPr>
          <p:cNvPr id="6" name="TextBox 5"/>
          <p:cNvSpPr txBox="1"/>
          <p:nvPr/>
        </p:nvSpPr>
        <p:spPr>
          <a:xfrm>
            <a:off x="3465285" y="6274191"/>
            <a:ext cx="1846704" cy="369332"/>
          </a:xfrm>
          <a:prstGeom prst="rect">
            <a:avLst/>
          </a:prstGeom>
          <a:noFill/>
        </p:spPr>
        <p:txBody>
          <a:bodyPr wrap="none" rtlCol="0">
            <a:spAutoFit/>
          </a:bodyPr>
          <a:lstStyle/>
          <a:p>
            <a:r>
              <a:rPr lang="en-US" dirty="0" smtClean="0"/>
              <a:t>Learning by doing</a:t>
            </a:r>
            <a:endParaRPr lang="en-US" dirty="0"/>
          </a:p>
        </p:txBody>
      </p:sp>
    </p:spTree>
    <p:extLst>
      <p:ext uri="{BB962C8B-B14F-4D97-AF65-F5344CB8AC3E}">
        <p14:creationId xmlns:p14="http://schemas.microsoft.com/office/powerpoint/2010/main" val="183287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69224"/>
            <a:ext cx="8229600" cy="1143000"/>
          </a:xfrm>
        </p:spPr>
        <p:txBody>
          <a:bodyPr/>
          <a:lstStyle/>
          <a:p>
            <a:r>
              <a:rPr lang="en-US" dirty="0" smtClean="0">
                <a:solidFill>
                  <a:srgbClr val="FFFFFF"/>
                </a:solidFill>
              </a:rPr>
              <a:t>Three approaches to start with</a:t>
            </a:r>
            <a:endParaRPr lang="en-US" dirty="0">
              <a:solidFill>
                <a:srgbClr val="FFFFFF"/>
              </a:solidFill>
            </a:endParaRPr>
          </a:p>
        </p:txBody>
      </p:sp>
      <p:sp>
        <p:nvSpPr>
          <p:cNvPr id="3" name="Content Placeholder 2"/>
          <p:cNvSpPr>
            <a:spLocks noGrp="1"/>
          </p:cNvSpPr>
          <p:nvPr>
            <p:ph idx="1"/>
          </p:nvPr>
        </p:nvSpPr>
        <p:spPr>
          <a:xfrm>
            <a:off x="1222643" y="2278608"/>
            <a:ext cx="5492380" cy="1983181"/>
          </a:xfrm>
        </p:spPr>
        <p:txBody>
          <a:bodyPr>
            <a:normAutofit/>
          </a:bodyPr>
          <a:lstStyle/>
          <a:p>
            <a:r>
              <a:rPr lang="en-US" dirty="0"/>
              <a:t>Flipped </a:t>
            </a:r>
            <a:r>
              <a:rPr lang="en-US" dirty="0" smtClean="0"/>
              <a:t>classes</a:t>
            </a:r>
          </a:p>
          <a:p>
            <a:r>
              <a:rPr lang="en-US" dirty="0" smtClean="0"/>
              <a:t>Peer instruction</a:t>
            </a:r>
          </a:p>
          <a:p>
            <a:r>
              <a:rPr lang="en-US" dirty="0" smtClean="0"/>
              <a:t>Diagnostic questionnaires</a:t>
            </a:r>
          </a:p>
          <a:p>
            <a:endParaRPr lang="en-US" dirty="0"/>
          </a:p>
        </p:txBody>
      </p:sp>
      <p:pic>
        <p:nvPicPr>
          <p:cNvPr id="4" name="Picture 3" descr="elixir_ita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spTree>
    <p:extLst>
      <p:ext uri="{BB962C8B-B14F-4D97-AF65-F5344CB8AC3E}">
        <p14:creationId xmlns:p14="http://schemas.microsoft.com/office/powerpoint/2010/main" val="250399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Flipped classes</a:t>
            </a:r>
            <a:endParaRPr lang="en-US" dirty="0"/>
          </a:p>
        </p:txBody>
      </p:sp>
      <p:pic>
        <p:nvPicPr>
          <p:cNvPr id="4" name="Picture 3" descr="elixir_i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pic>
        <p:nvPicPr>
          <p:cNvPr id="6" name="Picture 5"/>
          <p:cNvPicPr>
            <a:picLocks noChangeAspect="1"/>
          </p:cNvPicPr>
          <p:nvPr/>
        </p:nvPicPr>
        <p:blipFill>
          <a:blip r:embed="rId3"/>
          <a:stretch>
            <a:fillRect/>
          </a:stretch>
        </p:blipFill>
        <p:spPr>
          <a:xfrm>
            <a:off x="0" y="2336800"/>
            <a:ext cx="9144000" cy="2160984"/>
          </a:xfrm>
          <a:prstGeom prst="rect">
            <a:avLst/>
          </a:prstGeom>
        </p:spPr>
      </p:pic>
    </p:spTree>
    <p:extLst>
      <p:ext uri="{BB962C8B-B14F-4D97-AF65-F5344CB8AC3E}">
        <p14:creationId xmlns:p14="http://schemas.microsoft.com/office/powerpoint/2010/main" val="13957687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5065"/>
            <a:ext cx="8229600" cy="1143000"/>
          </a:xfrm>
        </p:spPr>
        <p:txBody>
          <a:bodyPr>
            <a:normAutofit fontScale="90000"/>
          </a:bodyPr>
          <a:lstStyle/>
          <a:p>
            <a:r>
              <a:rPr lang="en-US" dirty="0">
                <a:solidFill>
                  <a:schemeClr val="bg1"/>
                </a:solidFill>
              </a:rPr>
              <a:t>Let the coach take the place of the star</a:t>
            </a:r>
          </a:p>
        </p:txBody>
      </p:sp>
      <p:pic>
        <p:nvPicPr>
          <p:cNvPr id="4" name="Picture 3"/>
          <p:cNvPicPr>
            <a:picLocks noChangeAspect="1"/>
          </p:cNvPicPr>
          <p:nvPr/>
        </p:nvPicPr>
        <p:blipFill>
          <a:blip r:embed="rId2"/>
          <a:stretch>
            <a:fillRect/>
          </a:stretch>
        </p:blipFill>
        <p:spPr>
          <a:xfrm>
            <a:off x="0" y="1803400"/>
            <a:ext cx="9144000" cy="3246120"/>
          </a:xfrm>
          <a:prstGeom prst="rect">
            <a:avLst/>
          </a:prstGeom>
        </p:spPr>
      </p:pic>
    </p:spTree>
    <p:extLst>
      <p:ext uri="{BB962C8B-B14F-4D97-AF65-F5344CB8AC3E}">
        <p14:creationId xmlns:p14="http://schemas.microsoft.com/office/powerpoint/2010/main" val="19918158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lnSpcReduction="10000"/>
          </a:bodyPr>
          <a:lstStyle/>
          <a:p>
            <a:r>
              <a:rPr lang="en-US" dirty="0"/>
              <a:t>T</a:t>
            </a:r>
            <a:r>
              <a:rPr lang="en-US" dirty="0" smtClean="0"/>
              <a:t>he </a:t>
            </a:r>
            <a:r>
              <a:rPr lang="en-US" dirty="0"/>
              <a:t>teacher </a:t>
            </a:r>
            <a:r>
              <a:rPr lang="en-US" dirty="0" smtClean="0"/>
              <a:t>creates </a:t>
            </a:r>
            <a:r>
              <a:rPr lang="en-US" dirty="0"/>
              <a:t>his own video or find an appropriate one online to assign students as </a:t>
            </a:r>
            <a:r>
              <a:rPr lang="en-US" dirty="0" smtClean="0"/>
              <a:t>homework (but also books/papers/links/</a:t>
            </a:r>
            <a:r>
              <a:rPr lang="en-US" dirty="0" err="1" smtClean="0"/>
              <a:t>etc</a:t>
            </a:r>
            <a:r>
              <a:rPr lang="en-US" dirty="0" smtClean="0"/>
              <a:t>)</a:t>
            </a:r>
          </a:p>
          <a:p>
            <a:r>
              <a:rPr lang="en-US" dirty="0"/>
              <a:t>The students watch the lecture at home as </a:t>
            </a:r>
            <a:r>
              <a:rPr lang="en-US" dirty="0" smtClean="0"/>
              <a:t>homework (or study a textbook, </a:t>
            </a:r>
            <a:r>
              <a:rPr lang="en-US" dirty="0" err="1" smtClean="0"/>
              <a:t>etc</a:t>
            </a:r>
            <a:r>
              <a:rPr lang="en-US" dirty="0" smtClean="0"/>
              <a:t>)</a:t>
            </a:r>
          </a:p>
          <a:p>
            <a:r>
              <a:rPr lang="en-US" dirty="0"/>
              <a:t>Students are given a </a:t>
            </a:r>
            <a:r>
              <a:rPr lang="en-US" dirty="0" smtClean="0"/>
              <a:t>questionnaire </a:t>
            </a:r>
            <a:r>
              <a:rPr lang="en-US" dirty="0"/>
              <a:t>at the beginning of class that lets the teacher know if the video </a:t>
            </a:r>
            <a:r>
              <a:rPr lang="en-US" dirty="0" smtClean="0"/>
              <a:t>The </a:t>
            </a:r>
            <a:r>
              <a:rPr lang="en-US" dirty="0"/>
              <a:t>points </a:t>
            </a:r>
            <a:r>
              <a:rPr lang="en-US" dirty="0" smtClean="0"/>
              <a:t>can be included </a:t>
            </a:r>
            <a:r>
              <a:rPr lang="en-US" dirty="0"/>
              <a:t>in the students’ overall </a:t>
            </a:r>
            <a:r>
              <a:rPr lang="en-US" dirty="0" smtClean="0"/>
              <a:t>grade</a:t>
            </a:r>
          </a:p>
        </p:txBody>
      </p:sp>
      <p:sp>
        <p:nvSpPr>
          <p:cNvPr id="4" name="Title 1"/>
          <p:cNvSpPr>
            <a:spLocks noGrp="1"/>
          </p:cNvSpPr>
          <p:nvPr>
            <p:ph type="title"/>
          </p:nvPr>
        </p:nvSpPr>
        <p:spPr>
          <a:xfrm>
            <a:off x="457200" y="111351"/>
            <a:ext cx="8229600" cy="1143000"/>
          </a:xfrm>
        </p:spPr>
        <p:txBody>
          <a:bodyPr/>
          <a:lstStyle/>
          <a:p>
            <a:r>
              <a:rPr lang="en-US" dirty="0" smtClean="0">
                <a:solidFill>
                  <a:srgbClr val="FFFFFF"/>
                </a:solidFill>
              </a:rPr>
              <a:t>Flipped classes</a:t>
            </a:r>
            <a:endParaRPr lang="en-US" dirty="0">
              <a:solidFill>
                <a:srgbClr val="FFFFFF"/>
              </a:solidFill>
            </a:endParaRPr>
          </a:p>
        </p:txBody>
      </p:sp>
    </p:spTree>
    <p:extLst>
      <p:ext uri="{BB962C8B-B14F-4D97-AF65-F5344CB8AC3E}">
        <p14:creationId xmlns:p14="http://schemas.microsoft.com/office/powerpoint/2010/main" val="3162172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r>
              <a:rPr lang="en-US" dirty="0"/>
              <a:t>Students spend class time working on projects or problem-solving based on the information from the videos.  </a:t>
            </a:r>
            <a:endParaRPr lang="en-US" dirty="0" smtClean="0"/>
          </a:p>
          <a:p>
            <a:r>
              <a:rPr lang="en-US" dirty="0" smtClean="0"/>
              <a:t>Teachers </a:t>
            </a:r>
            <a:r>
              <a:rPr lang="en-US" dirty="0"/>
              <a:t>are seen as a guide and coach to help students with problem-solving strategies and differentiate learning during this applied instruction time</a:t>
            </a:r>
          </a:p>
          <a:p>
            <a:pPr marL="0" indent="0">
              <a:buNone/>
            </a:pPr>
            <a:endParaRPr lang="en-US" dirty="0"/>
          </a:p>
        </p:txBody>
      </p:sp>
      <p:sp>
        <p:nvSpPr>
          <p:cNvPr id="4" name="Title 1"/>
          <p:cNvSpPr>
            <a:spLocks noGrp="1"/>
          </p:cNvSpPr>
          <p:nvPr>
            <p:ph type="title"/>
          </p:nvPr>
        </p:nvSpPr>
        <p:spPr>
          <a:xfrm>
            <a:off x="457200" y="38779"/>
            <a:ext cx="8229600" cy="1143000"/>
          </a:xfrm>
        </p:spPr>
        <p:txBody>
          <a:bodyPr/>
          <a:lstStyle/>
          <a:p>
            <a:r>
              <a:rPr lang="en-US" dirty="0" smtClean="0">
                <a:solidFill>
                  <a:srgbClr val="FFFFFF"/>
                </a:solidFill>
              </a:rPr>
              <a:t>Flipped classes</a:t>
            </a:r>
            <a:endParaRPr lang="en-US" dirty="0">
              <a:solidFill>
                <a:srgbClr val="FFFFFF"/>
              </a:solidFill>
            </a:endParaRPr>
          </a:p>
        </p:txBody>
      </p:sp>
    </p:spTree>
    <p:extLst>
      <p:ext uri="{BB962C8B-B14F-4D97-AF65-F5344CB8AC3E}">
        <p14:creationId xmlns:p14="http://schemas.microsoft.com/office/powerpoint/2010/main" val="3591012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56922"/>
            <a:ext cx="8229600" cy="1143000"/>
          </a:xfrm>
        </p:spPr>
        <p:txBody>
          <a:bodyPr/>
          <a:lstStyle/>
          <a:p>
            <a:r>
              <a:rPr lang="en-US" dirty="0" smtClean="0">
                <a:solidFill>
                  <a:srgbClr val="FFFFFF"/>
                </a:solidFill>
              </a:rPr>
              <a:t>Peer instruction</a:t>
            </a:r>
            <a:endParaRPr lang="en-US" dirty="0">
              <a:solidFill>
                <a:srgbClr val="FFFFFF"/>
              </a:solidFill>
            </a:endParaRPr>
          </a:p>
        </p:txBody>
      </p:sp>
      <p:sp>
        <p:nvSpPr>
          <p:cNvPr id="3" name="Content Placeholder 2"/>
          <p:cNvSpPr>
            <a:spLocks noGrp="1"/>
          </p:cNvSpPr>
          <p:nvPr>
            <p:ph idx="1"/>
          </p:nvPr>
        </p:nvSpPr>
        <p:spPr>
          <a:xfrm>
            <a:off x="280133" y="1600200"/>
            <a:ext cx="8684115" cy="4525963"/>
          </a:xfrm>
        </p:spPr>
        <p:txBody>
          <a:bodyPr>
            <a:normAutofit fontScale="85000" lnSpcReduction="20000"/>
          </a:bodyPr>
          <a:lstStyle/>
          <a:p>
            <a:pPr marL="514350" indent="-514350">
              <a:buFont typeface="+mj-lt"/>
              <a:buAutoNum type="arabicPeriod"/>
            </a:pPr>
            <a:r>
              <a:rPr lang="en-US" dirty="0"/>
              <a:t>Instructor poses question based on students' responses to their pre-class reading</a:t>
            </a:r>
          </a:p>
          <a:p>
            <a:pPr marL="514350" indent="-514350">
              <a:buFont typeface="+mj-lt"/>
              <a:buAutoNum type="arabicPeriod"/>
            </a:pPr>
            <a:r>
              <a:rPr lang="en-US" dirty="0"/>
              <a:t>Students reflect on the question</a:t>
            </a:r>
          </a:p>
          <a:p>
            <a:pPr marL="514350" indent="-514350">
              <a:buFont typeface="+mj-lt"/>
              <a:buAutoNum type="arabicPeriod"/>
            </a:pPr>
            <a:r>
              <a:rPr lang="en-US" dirty="0"/>
              <a:t>Students commit to an individual answer</a:t>
            </a:r>
          </a:p>
          <a:p>
            <a:pPr marL="514350" indent="-514350">
              <a:buFont typeface="+mj-lt"/>
              <a:buAutoNum type="arabicPeriod"/>
            </a:pPr>
            <a:r>
              <a:rPr lang="en-US" dirty="0"/>
              <a:t>Instructor reviews student responses</a:t>
            </a:r>
          </a:p>
          <a:p>
            <a:pPr marL="514350" indent="-514350">
              <a:buFont typeface="+mj-lt"/>
              <a:buAutoNum type="arabicPeriod"/>
            </a:pPr>
            <a:r>
              <a:rPr lang="en-US" dirty="0"/>
              <a:t>Students discuss their thinking and answers with their peers</a:t>
            </a:r>
          </a:p>
          <a:p>
            <a:pPr marL="514350" indent="-514350">
              <a:buFont typeface="+mj-lt"/>
              <a:buAutoNum type="arabicPeriod"/>
            </a:pPr>
            <a:r>
              <a:rPr lang="en-US" dirty="0"/>
              <a:t>Students then commit again to an individual answer</a:t>
            </a:r>
          </a:p>
          <a:p>
            <a:pPr marL="514350" indent="-514350">
              <a:buFont typeface="+mj-lt"/>
              <a:buAutoNum type="arabicPeriod"/>
            </a:pPr>
            <a:r>
              <a:rPr lang="en-US" dirty="0"/>
              <a:t>The instructor again reviews responses and decides whether more explanation is needed before moving on to the next concept</a:t>
            </a:r>
          </a:p>
        </p:txBody>
      </p:sp>
      <p:pic>
        <p:nvPicPr>
          <p:cNvPr id="4" name="Picture 3" descr="elixir_i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spTree>
    <p:extLst>
      <p:ext uri="{BB962C8B-B14F-4D97-AF65-F5344CB8AC3E}">
        <p14:creationId xmlns:p14="http://schemas.microsoft.com/office/powerpoint/2010/main" val="161137680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5065"/>
            <a:ext cx="8229600" cy="1143000"/>
          </a:xfrm>
        </p:spPr>
        <p:txBody>
          <a:bodyPr>
            <a:normAutofit/>
          </a:bodyPr>
          <a:lstStyle/>
          <a:p>
            <a:r>
              <a:rPr lang="en-US" dirty="0" smtClean="0">
                <a:solidFill>
                  <a:srgbClr val="FFFFFF"/>
                </a:solidFill>
              </a:rPr>
              <a:t>Diagnostic questionnaires</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Pre-course (collect info about students' factual knowledge)</a:t>
            </a:r>
          </a:p>
          <a:p>
            <a:r>
              <a:rPr lang="en-US" dirty="0" smtClean="0"/>
              <a:t>Pre-session (check what they already know, use them to stimulate discussion, brainstorming and peer instruction)</a:t>
            </a:r>
          </a:p>
          <a:p>
            <a:r>
              <a:rPr lang="en-US" dirty="0" smtClean="0"/>
              <a:t>In session (MCQs with distractors to </a:t>
            </a:r>
            <a:r>
              <a:rPr lang="en-US" dirty="0"/>
              <a:t>tests for conceptual misunderstanding </a:t>
            </a:r>
            <a:r>
              <a:rPr lang="en-US" dirty="0" smtClean="0"/>
              <a:t>and check whether learning is occurring)</a:t>
            </a:r>
            <a:endParaRPr lang="en-US" dirty="0"/>
          </a:p>
        </p:txBody>
      </p:sp>
      <p:pic>
        <p:nvPicPr>
          <p:cNvPr id="4" name="Picture 3" descr="elixir_i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spTree>
    <p:extLst>
      <p:ext uri="{BB962C8B-B14F-4D97-AF65-F5344CB8AC3E}">
        <p14:creationId xmlns:p14="http://schemas.microsoft.com/office/powerpoint/2010/main" val="219017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00688"/>
            <a:ext cx="8229600" cy="1143000"/>
          </a:xfrm>
        </p:spPr>
        <p:txBody>
          <a:bodyPr/>
          <a:lstStyle/>
          <a:p>
            <a:r>
              <a:rPr lang="en-US" dirty="0" smtClean="0">
                <a:solidFill>
                  <a:srgbClr val="FFFFFF"/>
                </a:solidFill>
              </a:rPr>
              <a:t>Allegra Via</a:t>
            </a:r>
            <a:endParaRPr lang="en-US" dirty="0">
              <a:solidFill>
                <a:srgbClr val="FFFFFF"/>
              </a:solidFill>
            </a:endParaRPr>
          </a:p>
        </p:txBody>
      </p:sp>
      <p:sp>
        <p:nvSpPr>
          <p:cNvPr id="3" name="Content Placeholder 2"/>
          <p:cNvSpPr>
            <a:spLocks noGrp="1"/>
          </p:cNvSpPr>
          <p:nvPr>
            <p:ph idx="1"/>
          </p:nvPr>
        </p:nvSpPr>
        <p:spPr>
          <a:xfrm>
            <a:off x="243544" y="1583962"/>
            <a:ext cx="8686800" cy="4930882"/>
          </a:xfrm>
        </p:spPr>
        <p:txBody>
          <a:bodyPr>
            <a:normAutofit fontScale="55000" lnSpcReduction="20000"/>
          </a:bodyPr>
          <a:lstStyle/>
          <a:p>
            <a:r>
              <a:rPr lang="en-US" b="1" dirty="0" smtClean="0"/>
              <a:t>At the University of Bologna I teach</a:t>
            </a:r>
            <a:r>
              <a:rPr lang="en-US" dirty="0" smtClean="0"/>
              <a:t> </a:t>
            </a:r>
          </a:p>
          <a:p>
            <a:pPr lvl="1"/>
            <a:r>
              <a:rPr lang="en-US" dirty="0" smtClean="0"/>
              <a:t>A module on Protein interactions</a:t>
            </a:r>
            <a:r>
              <a:rPr lang="en-GB" dirty="0" smtClean="0"/>
              <a:t> </a:t>
            </a:r>
            <a:r>
              <a:rPr lang="en-US" dirty="0" smtClean="0"/>
              <a:t>tools </a:t>
            </a:r>
            <a:r>
              <a:rPr lang="en-US" dirty="0"/>
              <a:t>and </a:t>
            </a:r>
            <a:r>
              <a:rPr lang="en-US" dirty="0" smtClean="0"/>
              <a:t>resources</a:t>
            </a:r>
            <a:endParaRPr lang="en-GB" dirty="0" smtClean="0">
              <a:effectLst/>
            </a:endParaRPr>
          </a:p>
          <a:p>
            <a:r>
              <a:rPr lang="en-US" b="1" dirty="0" smtClean="0"/>
              <a:t>My teaching experience</a:t>
            </a:r>
          </a:p>
          <a:p>
            <a:pPr lvl="1"/>
            <a:r>
              <a:rPr lang="en-US" dirty="0"/>
              <a:t>Programming and web programming to biologists and </a:t>
            </a:r>
            <a:r>
              <a:rPr lang="en-US" dirty="0" err="1"/>
              <a:t>bioinformaticians</a:t>
            </a:r>
            <a:endParaRPr lang="en-GB" dirty="0"/>
          </a:p>
          <a:p>
            <a:pPr lvl="1"/>
            <a:r>
              <a:rPr lang="en-US" dirty="0"/>
              <a:t>Macromolecular structures to </a:t>
            </a:r>
            <a:r>
              <a:rPr lang="en-US" dirty="0" smtClean="0"/>
              <a:t>Engineers</a:t>
            </a:r>
          </a:p>
          <a:p>
            <a:pPr lvl="1"/>
            <a:r>
              <a:rPr lang="en-US" dirty="0" smtClean="0"/>
              <a:t>Biochemistry to Physicists</a:t>
            </a:r>
          </a:p>
          <a:p>
            <a:r>
              <a:rPr lang="en-GB" b="1" dirty="0" smtClean="0"/>
              <a:t>Lesson preparation</a:t>
            </a:r>
          </a:p>
          <a:p>
            <a:pPr lvl="1"/>
            <a:r>
              <a:rPr lang="en-US" dirty="0" smtClean="0"/>
              <a:t>Write down learning objectives</a:t>
            </a:r>
            <a:endParaRPr lang="en-GB" dirty="0" smtClean="0">
              <a:effectLst/>
            </a:endParaRPr>
          </a:p>
          <a:p>
            <a:pPr lvl="1"/>
            <a:r>
              <a:rPr lang="en-US" dirty="0" smtClean="0"/>
              <a:t>Design the session (time allocated for each activity)</a:t>
            </a:r>
          </a:p>
          <a:p>
            <a:pPr lvl="1"/>
            <a:r>
              <a:rPr lang="en-US" dirty="0" smtClean="0">
                <a:effectLst/>
              </a:rPr>
              <a:t>Prepare questionnaires, slides, </a:t>
            </a:r>
            <a:r>
              <a:rPr lang="en-US" dirty="0" err="1" smtClean="0">
                <a:effectLst/>
              </a:rPr>
              <a:t>practicals</a:t>
            </a:r>
            <a:r>
              <a:rPr lang="en-US" dirty="0" smtClean="0">
                <a:effectLst/>
              </a:rPr>
              <a:t>, challenges, </a:t>
            </a:r>
            <a:r>
              <a:rPr lang="en-US" dirty="0" err="1" smtClean="0">
                <a:effectLst/>
              </a:rPr>
              <a:t>etc</a:t>
            </a:r>
            <a:endParaRPr lang="en-GB" dirty="0" smtClean="0">
              <a:effectLst/>
            </a:endParaRPr>
          </a:p>
          <a:p>
            <a:r>
              <a:rPr lang="en-US" b="1" dirty="0" smtClean="0"/>
              <a:t>Course preparation</a:t>
            </a:r>
          </a:p>
          <a:p>
            <a:pPr lvl="1"/>
            <a:r>
              <a:rPr lang="en-US" dirty="0"/>
              <a:t>Compile a </a:t>
            </a:r>
            <a:r>
              <a:rPr lang="en-US" dirty="0" err="1" smtClean="0"/>
              <a:t>programme</a:t>
            </a:r>
            <a:r>
              <a:rPr lang="en-US" dirty="0" smtClean="0"/>
              <a:t>, define topics in detail and structure them in sessions, identify competences required for each session</a:t>
            </a:r>
          </a:p>
          <a:p>
            <a:r>
              <a:rPr lang="en-US" b="1" dirty="0" smtClean="0"/>
              <a:t>Lesson delivery</a:t>
            </a:r>
          </a:p>
          <a:p>
            <a:pPr lvl="1"/>
            <a:r>
              <a:rPr lang="en-US" dirty="0" smtClean="0"/>
              <a:t>Students briefly introduce the lesson topic</a:t>
            </a:r>
          </a:p>
          <a:p>
            <a:pPr lvl="1"/>
            <a:r>
              <a:rPr lang="en-US" dirty="0" smtClean="0"/>
              <a:t>Diagnostic questionnaire, group discussion, content delivery</a:t>
            </a:r>
          </a:p>
          <a:p>
            <a:pPr lvl="1"/>
            <a:r>
              <a:rPr lang="en-US" dirty="0" smtClean="0"/>
              <a:t>I </a:t>
            </a:r>
            <a:r>
              <a:rPr lang="en-US" dirty="0"/>
              <a:t>a</a:t>
            </a:r>
            <a:r>
              <a:rPr lang="en-US" dirty="0" smtClean="0"/>
              <a:t>ssign tasks, students carry them out and present the outcome </a:t>
            </a:r>
          </a:p>
          <a:p>
            <a:r>
              <a:rPr lang="en-US" b="1" dirty="0" smtClean="0"/>
              <a:t>Course materials</a:t>
            </a:r>
          </a:p>
          <a:p>
            <a:pPr lvl="1"/>
            <a:r>
              <a:rPr lang="en-US" dirty="0" smtClean="0"/>
              <a:t>Google forms, slides</a:t>
            </a:r>
            <a:r>
              <a:rPr lang="en-US" dirty="0"/>
              <a:t>, </a:t>
            </a:r>
            <a:r>
              <a:rPr lang="en-US" dirty="0" smtClean="0"/>
              <a:t>links, </a:t>
            </a:r>
            <a:r>
              <a:rPr lang="en-US" dirty="0"/>
              <a:t>literature references, </a:t>
            </a:r>
            <a:r>
              <a:rPr lang="en-US" dirty="0" smtClean="0"/>
              <a:t>videos</a:t>
            </a:r>
          </a:p>
          <a:p>
            <a:pPr marL="457200" lvl="1" indent="0">
              <a:buNone/>
            </a:pPr>
            <a:endParaRPr lang="en-GB" dirty="0" smtClean="0">
              <a:effectLst/>
            </a:endParaRPr>
          </a:p>
          <a:p>
            <a:pPr marL="457200" lvl="1" indent="0">
              <a:buNone/>
            </a:pPr>
            <a:endParaRPr lang="en-US" dirty="0" smtClean="0"/>
          </a:p>
          <a:p>
            <a:pPr marL="457200" lvl="1" indent="0">
              <a:buNone/>
            </a:pPr>
            <a:endParaRPr lang="en-US" dirty="0"/>
          </a:p>
        </p:txBody>
      </p:sp>
      <p:pic>
        <p:nvPicPr>
          <p:cNvPr id="5" name="Picture 4" descr="elixir_ita_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827" y="5647068"/>
            <a:ext cx="1472173" cy="1210932"/>
          </a:xfrm>
          <a:prstGeom prst="rect">
            <a:avLst/>
          </a:prstGeom>
        </p:spPr>
      </p:pic>
    </p:spTree>
    <p:extLst>
      <p:ext uri="{BB962C8B-B14F-4D97-AF65-F5344CB8AC3E}">
        <p14:creationId xmlns:p14="http://schemas.microsoft.com/office/powerpoint/2010/main" val="13839948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87898"/>
            <a:ext cx="8229600" cy="1143000"/>
          </a:xfrm>
        </p:spPr>
        <p:txBody>
          <a:bodyPr>
            <a:normAutofit/>
          </a:bodyPr>
          <a:lstStyle/>
          <a:p>
            <a:r>
              <a:rPr lang="en-US" dirty="0" smtClean="0">
                <a:solidFill>
                  <a:srgbClr val="FFFFFF"/>
                </a:solidFill>
              </a:rPr>
              <a:t>What you have to be aware of</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Course/lesson design and plan</a:t>
            </a:r>
          </a:p>
          <a:p>
            <a:r>
              <a:rPr lang="en-US" dirty="0" smtClean="0"/>
              <a:t>Materials preparation</a:t>
            </a:r>
          </a:p>
          <a:p>
            <a:r>
              <a:rPr lang="en-US" dirty="0" smtClean="0"/>
              <a:t>These approaches require a lot of work (and motivation)</a:t>
            </a:r>
          </a:p>
          <a:p>
            <a:r>
              <a:rPr lang="en-US" dirty="0" smtClean="0"/>
              <a:t>Difficulties (technological, high number of students, infrastructure, time subtracted to research)</a:t>
            </a:r>
            <a:endParaRPr lang="en-US" dirty="0"/>
          </a:p>
        </p:txBody>
      </p:sp>
      <p:pic>
        <p:nvPicPr>
          <p:cNvPr id="4" name="Picture 3" descr="elixir_i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spTree>
    <p:extLst>
      <p:ext uri="{BB962C8B-B14F-4D97-AF65-F5344CB8AC3E}">
        <p14:creationId xmlns:p14="http://schemas.microsoft.com/office/powerpoint/2010/main" val="1256041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695371"/>
          </a:xfrm>
        </p:spPr>
        <p:txBody>
          <a:bodyPr>
            <a:normAutofit fontScale="77500" lnSpcReduction="20000"/>
          </a:bodyPr>
          <a:lstStyle/>
          <a:p>
            <a:pPr marL="514350" indent="-514350">
              <a:buFont typeface="+mj-lt"/>
              <a:buAutoNum type="arabicPeriod"/>
            </a:pPr>
            <a:r>
              <a:rPr lang="en-US" b="1" dirty="0" smtClean="0"/>
              <a:t>It </a:t>
            </a:r>
            <a:r>
              <a:rPr lang="en-US" b="1" dirty="0"/>
              <a:t>takes more time than you think </a:t>
            </a:r>
            <a:r>
              <a:rPr lang="en-US" dirty="0"/>
              <a:t>– How hard can it be to pre-record a lecture you've given a hundred times? Very hard.</a:t>
            </a:r>
            <a:endParaRPr lang="en-GB" dirty="0"/>
          </a:p>
          <a:p>
            <a:pPr marL="514350" indent="-514350">
              <a:buFont typeface="+mj-lt"/>
              <a:buAutoNum type="arabicPeriod"/>
            </a:pPr>
            <a:r>
              <a:rPr lang="en-US" b="1" dirty="0" smtClean="0"/>
              <a:t>Use </a:t>
            </a:r>
            <a:r>
              <a:rPr lang="en-US" b="1" dirty="0"/>
              <a:t>other people's stuff!</a:t>
            </a:r>
            <a:r>
              <a:rPr lang="en-US" dirty="0"/>
              <a:t> There is lots of high-quality material available for educators to use and repurpose. Do it.</a:t>
            </a:r>
            <a:endParaRPr lang="en-GB" dirty="0"/>
          </a:p>
          <a:p>
            <a:pPr marL="514350" indent="-514350">
              <a:buFont typeface="+mj-lt"/>
              <a:buAutoNum type="arabicPeriod"/>
            </a:pPr>
            <a:r>
              <a:rPr lang="en-US" b="1" dirty="0" smtClean="0"/>
              <a:t>Expect </a:t>
            </a:r>
            <a:r>
              <a:rPr lang="en-US" b="1" dirty="0"/>
              <a:t>push-back from students </a:t>
            </a:r>
            <a:r>
              <a:rPr lang="en-US" dirty="0"/>
              <a:t>– Sitting through a lecture is easy. Learning is hard. </a:t>
            </a:r>
          </a:p>
          <a:p>
            <a:pPr marL="514350" indent="-514350">
              <a:buFont typeface="+mj-lt"/>
              <a:buAutoNum type="arabicPeriod"/>
            </a:pPr>
            <a:r>
              <a:rPr lang="en-US" b="1" dirty="0" smtClean="0"/>
              <a:t>Keep </a:t>
            </a:r>
            <a:r>
              <a:rPr lang="en-US" b="1" dirty="0"/>
              <a:t>your options open! </a:t>
            </a:r>
            <a:r>
              <a:rPr lang="en-US" dirty="0"/>
              <a:t>You don't have to flip every lesson. Pick a few lessons each year. Keep it simple.</a:t>
            </a:r>
            <a:endParaRPr lang="en-GB" dirty="0"/>
          </a:p>
          <a:p>
            <a:pPr marL="514350" indent="-514350">
              <a:buFont typeface="+mj-lt"/>
              <a:buAutoNum type="arabicPeriod"/>
            </a:pPr>
            <a:r>
              <a:rPr lang="en-US" b="1" dirty="0" smtClean="0"/>
              <a:t>Have </a:t>
            </a:r>
            <a:r>
              <a:rPr lang="en-US" b="1" dirty="0"/>
              <a:t>a plan for your extra class time! </a:t>
            </a:r>
            <a:r>
              <a:rPr lang="en-US" dirty="0"/>
              <a:t>Make sure you plan out how you will use your class time. That's the whole point, after all.</a:t>
            </a:r>
            <a:endParaRPr lang="en-GB" dirty="0"/>
          </a:p>
          <a:p>
            <a:pPr marL="514350" indent="-514350">
              <a:buFont typeface="+mj-lt"/>
              <a:buAutoNum type="arabicPeriod"/>
            </a:pPr>
            <a:endParaRPr lang="en-US" dirty="0"/>
          </a:p>
        </p:txBody>
      </p:sp>
      <p:sp>
        <p:nvSpPr>
          <p:cNvPr id="4" name="Rectangle 3"/>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457200" y="87898"/>
            <a:ext cx="8229600" cy="1143000"/>
          </a:xfrm>
        </p:spPr>
        <p:txBody>
          <a:bodyPr>
            <a:normAutofit/>
          </a:bodyPr>
          <a:lstStyle/>
          <a:p>
            <a:r>
              <a:rPr lang="en-US" dirty="0" smtClean="0">
                <a:solidFill>
                  <a:srgbClr val="FFFFFF"/>
                </a:solidFill>
              </a:rPr>
              <a:t>What you have to be aware of</a:t>
            </a:r>
            <a:endParaRPr lang="en-US" dirty="0">
              <a:solidFill>
                <a:srgbClr val="FFFFFF"/>
              </a:solidFill>
            </a:endParaRPr>
          </a:p>
        </p:txBody>
      </p:sp>
    </p:spTree>
    <p:extLst>
      <p:ext uri="{BB962C8B-B14F-4D97-AF65-F5344CB8AC3E}">
        <p14:creationId xmlns:p14="http://schemas.microsoft.com/office/powerpoint/2010/main" val="1479403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9933" y="344714"/>
            <a:ext cx="8634083" cy="6259286"/>
          </a:xfrm>
          <a:prstGeom prst="rect">
            <a:avLst/>
          </a:prstGeom>
        </p:spPr>
      </p:pic>
    </p:spTree>
    <p:extLst>
      <p:ext uri="{BB962C8B-B14F-4D97-AF65-F5344CB8AC3E}">
        <p14:creationId xmlns:p14="http://schemas.microsoft.com/office/powerpoint/2010/main" val="1298961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9500" y="1168400"/>
            <a:ext cx="6985000" cy="4521200"/>
          </a:xfrm>
          <a:prstGeom prst="rect">
            <a:avLst/>
          </a:prstGeom>
        </p:spPr>
      </p:pic>
    </p:spTree>
    <p:extLst>
      <p:ext uri="{BB962C8B-B14F-4D97-AF65-F5344CB8AC3E}">
        <p14:creationId xmlns:p14="http://schemas.microsoft.com/office/powerpoint/2010/main" val="374418177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00688"/>
            <a:ext cx="8229600" cy="1143000"/>
          </a:xfrm>
        </p:spPr>
        <p:txBody>
          <a:bodyPr/>
          <a:lstStyle/>
          <a:p>
            <a:r>
              <a:rPr lang="en-US" dirty="0" smtClean="0">
                <a:solidFill>
                  <a:srgbClr val="FFFFFF"/>
                </a:solidFill>
              </a:rPr>
              <a:t>Allegra Via</a:t>
            </a:r>
            <a:endParaRPr lang="en-US" dirty="0">
              <a:solidFill>
                <a:srgbClr val="FFFFFF"/>
              </a:solidFill>
            </a:endParaRPr>
          </a:p>
        </p:txBody>
      </p:sp>
      <p:sp>
        <p:nvSpPr>
          <p:cNvPr id="3" name="Content Placeholder 2"/>
          <p:cNvSpPr>
            <a:spLocks noGrp="1"/>
          </p:cNvSpPr>
          <p:nvPr>
            <p:ph idx="1"/>
          </p:nvPr>
        </p:nvSpPr>
        <p:spPr>
          <a:xfrm>
            <a:off x="243544" y="1461040"/>
            <a:ext cx="8686800" cy="5257800"/>
          </a:xfrm>
        </p:spPr>
        <p:txBody>
          <a:bodyPr>
            <a:normAutofit fontScale="55000" lnSpcReduction="20000"/>
          </a:bodyPr>
          <a:lstStyle/>
          <a:p>
            <a:r>
              <a:rPr lang="en-US" b="1" dirty="0" smtClean="0"/>
              <a:t>At the University of Bologna I teach</a:t>
            </a:r>
            <a:r>
              <a:rPr lang="en-US" dirty="0" smtClean="0"/>
              <a:t> </a:t>
            </a:r>
          </a:p>
          <a:p>
            <a:pPr lvl="1"/>
            <a:r>
              <a:rPr lang="en-US" dirty="0" smtClean="0"/>
              <a:t>A module on Protein interactions</a:t>
            </a:r>
            <a:r>
              <a:rPr lang="en-GB" dirty="0" smtClean="0"/>
              <a:t> </a:t>
            </a:r>
            <a:r>
              <a:rPr lang="en-US" dirty="0" smtClean="0"/>
              <a:t>tools </a:t>
            </a:r>
            <a:r>
              <a:rPr lang="en-US" dirty="0"/>
              <a:t>and </a:t>
            </a:r>
            <a:r>
              <a:rPr lang="en-US" dirty="0" smtClean="0"/>
              <a:t>resources</a:t>
            </a:r>
            <a:endParaRPr lang="en-GB" dirty="0" smtClean="0">
              <a:effectLst/>
            </a:endParaRPr>
          </a:p>
          <a:p>
            <a:r>
              <a:rPr lang="en-US" b="1" dirty="0" smtClean="0"/>
              <a:t>My teaching experience</a:t>
            </a:r>
          </a:p>
          <a:p>
            <a:pPr lvl="1"/>
            <a:r>
              <a:rPr lang="en-US" dirty="0"/>
              <a:t>Programming and web programming to biologists and </a:t>
            </a:r>
            <a:r>
              <a:rPr lang="en-US" dirty="0" err="1"/>
              <a:t>bioinformaticians</a:t>
            </a:r>
            <a:endParaRPr lang="en-GB" dirty="0"/>
          </a:p>
          <a:p>
            <a:pPr lvl="1"/>
            <a:r>
              <a:rPr lang="en-US" dirty="0"/>
              <a:t>Macromolecular structures to </a:t>
            </a:r>
            <a:r>
              <a:rPr lang="en-US" dirty="0" smtClean="0"/>
              <a:t>Engineers</a:t>
            </a:r>
          </a:p>
          <a:p>
            <a:pPr lvl="1"/>
            <a:r>
              <a:rPr lang="en-US" dirty="0" smtClean="0"/>
              <a:t>Biochemistry to Physicists</a:t>
            </a:r>
          </a:p>
          <a:p>
            <a:r>
              <a:rPr lang="en-GB" b="1" dirty="0" smtClean="0"/>
              <a:t>Lesson preparation</a:t>
            </a:r>
          </a:p>
          <a:p>
            <a:pPr lvl="1"/>
            <a:r>
              <a:rPr lang="en-US" dirty="0" smtClean="0"/>
              <a:t>Write down learning objectives</a:t>
            </a:r>
            <a:endParaRPr lang="en-GB" dirty="0" smtClean="0">
              <a:effectLst/>
            </a:endParaRPr>
          </a:p>
          <a:p>
            <a:pPr lvl="1"/>
            <a:r>
              <a:rPr lang="en-US" dirty="0" smtClean="0"/>
              <a:t>Design the session (time allocated for each activity)</a:t>
            </a:r>
          </a:p>
          <a:p>
            <a:pPr lvl="1"/>
            <a:r>
              <a:rPr lang="en-US" dirty="0" smtClean="0">
                <a:effectLst/>
              </a:rPr>
              <a:t>Prepare questionnaires, slides, </a:t>
            </a:r>
            <a:r>
              <a:rPr lang="en-US" dirty="0" err="1" smtClean="0">
                <a:effectLst/>
              </a:rPr>
              <a:t>practicals</a:t>
            </a:r>
            <a:r>
              <a:rPr lang="en-US" dirty="0" smtClean="0">
                <a:effectLst/>
              </a:rPr>
              <a:t>, challenges, </a:t>
            </a:r>
            <a:r>
              <a:rPr lang="en-US" dirty="0" err="1" smtClean="0">
                <a:effectLst/>
              </a:rPr>
              <a:t>etc</a:t>
            </a:r>
            <a:endParaRPr lang="en-GB" dirty="0" smtClean="0">
              <a:effectLst/>
            </a:endParaRPr>
          </a:p>
          <a:p>
            <a:r>
              <a:rPr lang="en-US" b="1" dirty="0" smtClean="0"/>
              <a:t>Course preparation</a:t>
            </a:r>
          </a:p>
          <a:p>
            <a:pPr lvl="1"/>
            <a:r>
              <a:rPr lang="en-US" dirty="0"/>
              <a:t>Compile a </a:t>
            </a:r>
            <a:r>
              <a:rPr lang="en-US" dirty="0" err="1" smtClean="0"/>
              <a:t>programme</a:t>
            </a:r>
            <a:r>
              <a:rPr lang="en-US" dirty="0" smtClean="0"/>
              <a:t>, define topics in detail and structure them in sessions, identify competences required for each session</a:t>
            </a:r>
          </a:p>
          <a:p>
            <a:r>
              <a:rPr lang="en-US" b="1" dirty="0" smtClean="0"/>
              <a:t>Lesson delivery</a:t>
            </a:r>
          </a:p>
          <a:p>
            <a:pPr lvl="1"/>
            <a:r>
              <a:rPr lang="en-US" dirty="0" smtClean="0"/>
              <a:t>Students briefly introduce the lesson topic</a:t>
            </a:r>
          </a:p>
          <a:p>
            <a:pPr lvl="1"/>
            <a:r>
              <a:rPr lang="en-US" dirty="0" smtClean="0"/>
              <a:t>Diagnostic questionnaire, group discussion, content delivery</a:t>
            </a:r>
          </a:p>
          <a:p>
            <a:pPr lvl="1"/>
            <a:r>
              <a:rPr lang="en-US" dirty="0" smtClean="0"/>
              <a:t>I </a:t>
            </a:r>
            <a:r>
              <a:rPr lang="en-US" dirty="0"/>
              <a:t>a</a:t>
            </a:r>
            <a:r>
              <a:rPr lang="en-US" dirty="0" smtClean="0"/>
              <a:t>ssign tasks, students carry them out and present the outcome </a:t>
            </a:r>
          </a:p>
          <a:p>
            <a:r>
              <a:rPr lang="en-US" b="1" dirty="0" smtClean="0"/>
              <a:t>Course materials</a:t>
            </a:r>
          </a:p>
          <a:p>
            <a:pPr lvl="1"/>
            <a:r>
              <a:rPr lang="en-US" dirty="0" smtClean="0"/>
              <a:t>Google forms, slides</a:t>
            </a:r>
            <a:r>
              <a:rPr lang="en-US" dirty="0"/>
              <a:t>, </a:t>
            </a:r>
            <a:r>
              <a:rPr lang="en-US" dirty="0" smtClean="0"/>
              <a:t>links, </a:t>
            </a:r>
            <a:r>
              <a:rPr lang="en-US" dirty="0"/>
              <a:t>literature references, </a:t>
            </a:r>
            <a:r>
              <a:rPr lang="en-US" dirty="0" smtClean="0"/>
              <a:t>videos</a:t>
            </a:r>
          </a:p>
          <a:p>
            <a:pPr marL="457200" lvl="1" indent="0">
              <a:buNone/>
            </a:pPr>
            <a:endParaRPr lang="en-GB" dirty="0" smtClean="0">
              <a:effectLst/>
            </a:endParaRPr>
          </a:p>
          <a:p>
            <a:pPr marL="457200" lvl="1" indent="0">
              <a:buNone/>
            </a:pPr>
            <a:endParaRPr lang="en-US" dirty="0" smtClean="0"/>
          </a:p>
          <a:p>
            <a:pPr marL="457200" lvl="1" indent="0">
              <a:buNone/>
            </a:pPr>
            <a:endParaRPr lang="en-US" dirty="0"/>
          </a:p>
        </p:txBody>
      </p:sp>
      <p:pic>
        <p:nvPicPr>
          <p:cNvPr id="5" name="Picture 4" descr="elixir_ita_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827" y="5647068"/>
            <a:ext cx="1472173" cy="1210932"/>
          </a:xfrm>
          <a:prstGeom prst="rect">
            <a:avLst/>
          </a:prstGeom>
        </p:spPr>
      </p:pic>
    </p:spTree>
    <p:extLst>
      <p:ext uri="{BB962C8B-B14F-4D97-AF65-F5344CB8AC3E}">
        <p14:creationId xmlns:p14="http://schemas.microsoft.com/office/powerpoint/2010/main" val="1657391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2"/>
          <p:cNvSpPr>
            <a:spLocks noGrp="1"/>
          </p:cNvSpPr>
          <p:nvPr>
            <p:ph idx="1"/>
          </p:nvPr>
        </p:nvSpPr>
        <p:spPr>
          <a:xfrm>
            <a:off x="533400" y="1424614"/>
            <a:ext cx="8153400" cy="4351338"/>
          </a:xfrm>
        </p:spPr>
        <p:txBody>
          <a:bodyPr>
            <a:normAutofit fontScale="92500" lnSpcReduction="10000"/>
          </a:bodyPr>
          <a:lstStyle/>
          <a:p>
            <a:r>
              <a:rPr lang="en-US" dirty="0" smtClean="0"/>
              <a:t>Honey and Mumford, 1986</a:t>
            </a:r>
            <a:endParaRPr lang="en-US" dirty="0"/>
          </a:p>
          <a:p>
            <a:r>
              <a:rPr lang="en-US" dirty="0" smtClean="0"/>
              <a:t>Four main categories of learning style</a:t>
            </a:r>
          </a:p>
          <a:p>
            <a:pPr lvl="1"/>
            <a:r>
              <a:rPr lang="en-US" dirty="0" smtClean="0"/>
              <a:t>Activist – challenges, new experiences and problems, excitement and freedom</a:t>
            </a:r>
          </a:p>
          <a:p>
            <a:pPr lvl="1"/>
            <a:r>
              <a:rPr lang="en-US" dirty="0" smtClean="0"/>
              <a:t>Pragmatist – Practically based, immediately relevant learning activities, scope for practice and using theory</a:t>
            </a:r>
          </a:p>
          <a:p>
            <a:pPr lvl="1"/>
            <a:r>
              <a:rPr lang="en-US" dirty="0" smtClean="0"/>
              <a:t>Reflector – structured learning activities with time to observe, reflect and think</a:t>
            </a:r>
          </a:p>
          <a:p>
            <a:pPr lvl="1"/>
            <a:r>
              <a:rPr lang="en-US" dirty="0" smtClean="0"/>
              <a:t>Theorist – logical, rational structure and clear aims – time for methodical exploration </a:t>
            </a:r>
            <a:endParaRPr lang="en-US" dirty="0"/>
          </a:p>
        </p:txBody>
      </p:sp>
      <p:sp>
        <p:nvSpPr>
          <p:cNvPr id="6" name="Title 1"/>
          <p:cNvSpPr>
            <a:spLocks noGrp="1"/>
          </p:cNvSpPr>
          <p:nvPr>
            <p:ph type="title"/>
          </p:nvPr>
        </p:nvSpPr>
        <p:spPr>
          <a:xfrm>
            <a:off x="477372" y="230104"/>
            <a:ext cx="8153400" cy="762000"/>
          </a:xfrm>
        </p:spPr>
        <p:txBody>
          <a:bodyPr/>
          <a:lstStyle/>
          <a:p>
            <a:r>
              <a:rPr lang="en-US" dirty="0" smtClean="0">
                <a:solidFill>
                  <a:srgbClr val="FFFFFF"/>
                </a:solidFill>
              </a:rPr>
              <a:t>Learning styles relating to Kolb</a:t>
            </a:r>
            <a:endParaRPr lang="en-US" dirty="0">
              <a:solidFill>
                <a:srgbClr val="FFFFFF"/>
              </a:solidFill>
            </a:endParaRPr>
          </a:p>
        </p:txBody>
      </p:sp>
    </p:spTree>
    <p:extLst>
      <p:ext uri="{BB962C8B-B14F-4D97-AF65-F5344CB8AC3E}">
        <p14:creationId xmlns:p14="http://schemas.microsoft.com/office/powerpoint/2010/main" val="919602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1108"/>
            <a:ext cx="8229600" cy="1143000"/>
          </a:xfrm>
        </p:spPr>
        <p:txBody>
          <a:bodyPr>
            <a:normAutofit/>
          </a:bodyPr>
          <a:lstStyle/>
          <a:p>
            <a:r>
              <a:rPr lang="en-US" sz="3200" dirty="0" smtClean="0">
                <a:solidFill>
                  <a:srgbClr val="FFFFFF"/>
                </a:solidFill>
              </a:rPr>
              <a:t>Seven instructional principles </a:t>
            </a:r>
            <a:r>
              <a:rPr lang="en-US" sz="3200" dirty="0">
                <a:solidFill>
                  <a:srgbClr val="FFFFFF"/>
                </a:solidFill>
              </a:rPr>
              <a:t>coming from cognitive research </a:t>
            </a:r>
          </a:p>
        </p:txBody>
      </p:sp>
      <p:sp>
        <p:nvSpPr>
          <p:cNvPr id="3" name="Content Placeholder 2"/>
          <p:cNvSpPr>
            <a:spLocks noGrp="1"/>
          </p:cNvSpPr>
          <p:nvPr>
            <p:ph idx="1"/>
          </p:nvPr>
        </p:nvSpPr>
        <p:spPr>
          <a:xfrm>
            <a:off x="226148" y="1697263"/>
            <a:ext cx="8686800" cy="4115729"/>
          </a:xfrm>
        </p:spPr>
        <p:txBody>
          <a:bodyPr>
            <a:normAutofit fontScale="92500" lnSpcReduction="20000"/>
          </a:bodyPr>
          <a:lstStyle/>
          <a:p>
            <a:r>
              <a:rPr lang="en-US" b="1" dirty="0"/>
              <a:t>Principle P1</a:t>
            </a:r>
            <a:r>
              <a:rPr lang="en-US" dirty="0"/>
              <a:t>: Students’ prior knowledge can help or hinder learning</a:t>
            </a:r>
            <a:endParaRPr lang="en-GB" dirty="0"/>
          </a:p>
          <a:p>
            <a:r>
              <a:rPr lang="en-US" b="1" dirty="0"/>
              <a:t>Principle P2</a:t>
            </a:r>
            <a:r>
              <a:rPr lang="en-US" dirty="0"/>
              <a:t>: How students organize knowledge influences how they learn and apply what they know.</a:t>
            </a:r>
            <a:endParaRPr lang="en-GB" dirty="0"/>
          </a:p>
          <a:p>
            <a:r>
              <a:rPr lang="en-US" b="1" dirty="0"/>
              <a:t>Principle P3</a:t>
            </a:r>
            <a:r>
              <a:rPr lang="en-US" dirty="0"/>
              <a:t>: Students’ motivation determines, directs, and sustains what they do to learn</a:t>
            </a:r>
            <a:r>
              <a:rPr lang="en-US" dirty="0" smtClean="0"/>
              <a:t>.</a:t>
            </a:r>
          </a:p>
          <a:p>
            <a:r>
              <a:rPr lang="en-US" b="1" dirty="0"/>
              <a:t>Principle P4</a:t>
            </a:r>
            <a:r>
              <a:rPr lang="en-US" dirty="0"/>
              <a:t>: To develop mastery, students must acquire component skills, practice integrating them, and know when to apply what they have learned.</a:t>
            </a:r>
            <a:endParaRPr lang="en-GB" dirty="0"/>
          </a:p>
          <a:p>
            <a:endParaRPr lang="en-GB" dirty="0"/>
          </a:p>
        </p:txBody>
      </p:sp>
      <p:pic>
        <p:nvPicPr>
          <p:cNvPr id="4" name="Picture 3" descr="elixir_i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sp>
        <p:nvSpPr>
          <p:cNvPr id="5" name="Rectangle 4"/>
          <p:cNvSpPr/>
          <p:nvPr/>
        </p:nvSpPr>
        <p:spPr>
          <a:xfrm>
            <a:off x="215823" y="6118867"/>
            <a:ext cx="7665245" cy="646331"/>
          </a:xfrm>
          <a:prstGeom prst="rect">
            <a:avLst/>
          </a:prstGeom>
        </p:spPr>
        <p:txBody>
          <a:bodyPr wrap="square">
            <a:spAutoFit/>
          </a:bodyPr>
          <a:lstStyle/>
          <a:p>
            <a:r>
              <a:rPr lang="en-US" dirty="0"/>
              <a:t>Ambrose, S.A., Bridges, M.W., </a:t>
            </a:r>
            <a:r>
              <a:rPr lang="en-US" dirty="0" err="1"/>
              <a:t>DiPietro</a:t>
            </a:r>
            <a:r>
              <a:rPr lang="en-US" dirty="0"/>
              <a:t>, M., Lovett, M.C., &amp; Norman, M.K. (2010). How learning works: Seven research-based principles for smart teaching.</a:t>
            </a:r>
            <a:endParaRPr lang="en-GB" dirty="0"/>
          </a:p>
        </p:txBody>
      </p:sp>
    </p:spTree>
    <p:extLst>
      <p:ext uri="{BB962C8B-B14F-4D97-AF65-F5344CB8AC3E}">
        <p14:creationId xmlns:p14="http://schemas.microsoft.com/office/powerpoint/2010/main" val="3989706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148" y="1243688"/>
            <a:ext cx="8686800" cy="5262062"/>
          </a:xfrm>
        </p:spPr>
        <p:txBody>
          <a:bodyPr>
            <a:normAutofit fontScale="92500" lnSpcReduction="10000"/>
          </a:bodyPr>
          <a:lstStyle/>
          <a:p>
            <a:r>
              <a:rPr lang="en-US" b="1" dirty="0" smtClean="0"/>
              <a:t>Principle </a:t>
            </a:r>
            <a:r>
              <a:rPr lang="en-US" b="1" dirty="0"/>
              <a:t>P5</a:t>
            </a:r>
            <a:r>
              <a:rPr lang="en-US" dirty="0"/>
              <a:t>: Goal-directed practice coupled with targeted feedback enhances the quality of students’ learning.</a:t>
            </a:r>
            <a:endParaRPr lang="en-GB" dirty="0"/>
          </a:p>
          <a:p>
            <a:r>
              <a:rPr lang="en-US" b="1" dirty="0"/>
              <a:t>Principle P6</a:t>
            </a:r>
            <a:r>
              <a:rPr lang="en-US" dirty="0"/>
              <a:t>: Students’ current level of development interacts with the social, emotional, and intellectual climate of the course to impact learning.</a:t>
            </a:r>
            <a:endParaRPr lang="en-GB" dirty="0"/>
          </a:p>
          <a:p>
            <a:r>
              <a:rPr lang="en-US" b="1" dirty="0"/>
              <a:t>Principle P7</a:t>
            </a:r>
            <a:r>
              <a:rPr lang="en-US" dirty="0"/>
              <a:t>: To become self-directed learners, students must learn to assess the demands of the task, evaluate their own knowledge and skills, plan their approach, monitor their progress, and adjust their strategies as needed.</a:t>
            </a:r>
            <a:endParaRPr lang="en-GB" dirty="0"/>
          </a:p>
          <a:p>
            <a:endParaRPr lang="en-GB" dirty="0"/>
          </a:p>
        </p:txBody>
      </p:sp>
      <p:pic>
        <p:nvPicPr>
          <p:cNvPr id="4" name="Picture 3" descr="elixir_i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sp>
        <p:nvSpPr>
          <p:cNvPr id="9" name="Rectangle 8"/>
          <p:cNvSpPr/>
          <p:nvPr/>
        </p:nvSpPr>
        <p:spPr>
          <a:xfrm>
            <a:off x="215823" y="6118867"/>
            <a:ext cx="7665245" cy="646331"/>
          </a:xfrm>
          <a:prstGeom prst="rect">
            <a:avLst/>
          </a:prstGeom>
        </p:spPr>
        <p:txBody>
          <a:bodyPr wrap="square">
            <a:spAutoFit/>
          </a:bodyPr>
          <a:lstStyle/>
          <a:p>
            <a:r>
              <a:rPr lang="en-US" dirty="0"/>
              <a:t>Ambrose, S.A., Bridges, M.W., </a:t>
            </a:r>
            <a:r>
              <a:rPr lang="en-US" dirty="0" err="1"/>
              <a:t>DiPietro</a:t>
            </a:r>
            <a:r>
              <a:rPr lang="en-US" dirty="0"/>
              <a:t>, M., Lovett, M.C., &amp; Norman, M.K. (2010). How learning works: Seven research-based principles for smart teaching.</a:t>
            </a:r>
            <a:endParaRPr lang="en-GB" dirty="0"/>
          </a:p>
        </p:txBody>
      </p:sp>
      <p:sp>
        <p:nvSpPr>
          <p:cNvPr id="7" name="Rectangle 6"/>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1"/>
          <p:cNvSpPr>
            <a:spLocks noGrp="1"/>
          </p:cNvSpPr>
          <p:nvPr>
            <p:ph type="title"/>
          </p:nvPr>
        </p:nvSpPr>
        <p:spPr>
          <a:xfrm>
            <a:off x="457200" y="31108"/>
            <a:ext cx="8229600" cy="1143000"/>
          </a:xfrm>
        </p:spPr>
        <p:txBody>
          <a:bodyPr>
            <a:normAutofit/>
          </a:bodyPr>
          <a:lstStyle/>
          <a:p>
            <a:r>
              <a:rPr lang="en-US" sz="3200" dirty="0" smtClean="0">
                <a:solidFill>
                  <a:srgbClr val="FFFFFF"/>
                </a:solidFill>
              </a:rPr>
              <a:t>Seven instructional principles </a:t>
            </a:r>
            <a:r>
              <a:rPr lang="en-US" sz="3200" dirty="0">
                <a:solidFill>
                  <a:srgbClr val="FFFFFF"/>
                </a:solidFill>
              </a:rPr>
              <a:t>coming from cognitive research </a:t>
            </a:r>
          </a:p>
        </p:txBody>
      </p:sp>
    </p:spTree>
    <p:extLst>
      <p:ext uri="{BB962C8B-B14F-4D97-AF65-F5344CB8AC3E}">
        <p14:creationId xmlns:p14="http://schemas.microsoft.com/office/powerpoint/2010/main" val="1919519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elixir_i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sp>
        <p:nvSpPr>
          <p:cNvPr id="3" name="Content Placeholder 2"/>
          <p:cNvSpPr>
            <a:spLocks noGrp="1"/>
          </p:cNvSpPr>
          <p:nvPr>
            <p:ph idx="1"/>
          </p:nvPr>
        </p:nvSpPr>
        <p:spPr>
          <a:xfrm>
            <a:off x="251764" y="1577689"/>
            <a:ext cx="8518720" cy="4525963"/>
          </a:xfrm>
        </p:spPr>
        <p:txBody>
          <a:bodyPr>
            <a:normAutofit/>
          </a:bodyPr>
          <a:lstStyle/>
          <a:p>
            <a:r>
              <a:rPr lang="en-US" b="1" dirty="0" smtClean="0"/>
              <a:t>Strategy S1: </a:t>
            </a:r>
            <a:r>
              <a:rPr lang="en-US" dirty="0" smtClean="0"/>
              <a:t>Collect data about students and use it to design instruction</a:t>
            </a:r>
          </a:p>
          <a:p>
            <a:r>
              <a:rPr lang="en-GB" b="1" dirty="0" smtClean="0"/>
              <a:t>Strategy S2</a:t>
            </a:r>
            <a:r>
              <a:rPr lang="en-GB" dirty="0" smtClean="0"/>
              <a:t>: Be explicit about your learning goals, learning objectives, and expectations</a:t>
            </a:r>
          </a:p>
          <a:p>
            <a:r>
              <a:rPr lang="en-GB" b="1" dirty="0" smtClean="0"/>
              <a:t>Strategy S3</a:t>
            </a:r>
            <a:r>
              <a:rPr lang="en-GB" dirty="0" smtClean="0"/>
              <a:t>: Scaffold complex tasks</a:t>
            </a:r>
          </a:p>
          <a:p>
            <a:r>
              <a:rPr lang="en-GB" b="1" dirty="0" smtClean="0"/>
              <a:t>Strategy S4</a:t>
            </a:r>
            <a:r>
              <a:rPr lang="en-GB" dirty="0" smtClean="0"/>
              <a:t>: Help students learn to function like experts</a:t>
            </a:r>
          </a:p>
          <a:p>
            <a:r>
              <a:rPr lang="en-GB" b="1" dirty="0" smtClean="0"/>
              <a:t>Strategy S5</a:t>
            </a:r>
            <a:r>
              <a:rPr lang="en-GB" dirty="0" smtClean="0"/>
              <a:t>: Establish a supportive class climate</a:t>
            </a:r>
          </a:p>
        </p:txBody>
      </p:sp>
      <p:sp>
        <p:nvSpPr>
          <p:cNvPr id="2" name="Title 1"/>
          <p:cNvSpPr>
            <a:spLocks noGrp="1"/>
          </p:cNvSpPr>
          <p:nvPr>
            <p:ph type="title"/>
          </p:nvPr>
        </p:nvSpPr>
        <p:spPr>
          <a:xfrm>
            <a:off x="457200" y="56922"/>
            <a:ext cx="8229600" cy="1143000"/>
          </a:xfrm>
        </p:spPr>
        <p:txBody>
          <a:bodyPr>
            <a:noAutofit/>
          </a:bodyPr>
          <a:lstStyle/>
          <a:p>
            <a:r>
              <a:rPr lang="en-US" sz="3200" dirty="0" smtClean="0">
                <a:solidFill>
                  <a:srgbClr val="FFFFFF"/>
                </a:solidFill>
              </a:rPr>
              <a:t>Translate the principles into teaching strategies</a:t>
            </a:r>
            <a:endParaRPr lang="en-US" sz="3200" dirty="0">
              <a:solidFill>
                <a:srgbClr val="FFFFFF"/>
              </a:solidFill>
            </a:endParaRPr>
          </a:p>
        </p:txBody>
      </p:sp>
    </p:spTree>
    <p:extLst>
      <p:ext uri="{BB962C8B-B14F-4D97-AF65-F5344CB8AC3E}">
        <p14:creationId xmlns:p14="http://schemas.microsoft.com/office/powerpoint/2010/main" val="176054237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Sarah Morgan</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Sarah Morgan is the Training </a:t>
            </a:r>
            <a:r>
              <a:rPr lang="en-US" dirty="0" err="1"/>
              <a:t>programme</a:t>
            </a:r>
            <a:r>
              <a:rPr lang="en-US" dirty="0"/>
              <a:t> manager at EMBL-EBI, responsible for the daily management of the external user training </a:t>
            </a:r>
            <a:r>
              <a:rPr lang="en-US" dirty="0" err="1"/>
              <a:t>programme</a:t>
            </a:r>
            <a:r>
              <a:rPr lang="en-US" dirty="0"/>
              <a:t> which includes training on-site at </a:t>
            </a:r>
            <a:r>
              <a:rPr lang="en-US" dirty="0" err="1"/>
              <a:t>Hinxton</a:t>
            </a:r>
            <a:r>
              <a:rPr lang="en-US" dirty="0"/>
              <a:t>, off-site at host </a:t>
            </a:r>
            <a:r>
              <a:rPr lang="en-US" dirty="0" err="1"/>
              <a:t>organisations</a:t>
            </a:r>
            <a:r>
              <a:rPr lang="en-US" dirty="0"/>
              <a:t> and online.  Prior to joining EMBL-EBI Sarah was a lecturer in Molecular Medicine at </a:t>
            </a:r>
            <a:r>
              <a:rPr lang="en-US" dirty="0" err="1"/>
              <a:t>Cranfield</a:t>
            </a:r>
            <a:r>
              <a:rPr lang="en-US" dirty="0"/>
              <a:t> University, running an MSc </a:t>
            </a:r>
            <a:r>
              <a:rPr lang="en-US" dirty="0" err="1"/>
              <a:t>Programme</a:t>
            </a:r>
            <a:r>
              <a:rPr lang="en-US" dirty="0"/>
              <a:t> in Advanced Biosciences and researching cell-surface interactions and </a:t>
            </a:r>
            <a:r>
              <a:rPr lang="en-US" dirty="0" err="1"/>
              <a:t>tumour</a:t>
            </a:r>
            <a:r>
              <a:rPr lang="en-US" dirty="0"/>
              <a:t> diagnostics.</a:t>
            </a:r>
          </a:p>
        </p:txBody>
      </p:sp>
    </p:spTree>
    <p:extLst>
      <p:ext uri="{BB962C8B-B14F-4D97-AF65-F5344CB8AC3E}">
        <p14:creationId xmlns:p14="http://schemas.microsoft.com/office/powerpoint/2010/main" val="76587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2203"/>
            <a:ext cx="8229600" cy="1143000"/>
          </a:xfrm>
        </p:spPr>
        <p:txBody>
          <a:bodyPr>
            <a:normAutofit fontScale="90000"/>
          </a:bodyPr>
          <a:lstStyle/>
          <a:p>
            <a:r>
              <a:rPr lang="en-US" dirty="0" smtClean="0"/>
              <a:t>What changed my teaching philosophy</a:t>
            </a:r>
            <a:endParaRPr lang="en-US" dirty="0"/>
          </a:p>
        </p:txBody>
      </p:sp>
      <p:pic>
        <p:nvPicPr>
          <p:cNvPr id="4" name="Picture 3"/>
          <p:cNvPicPr>
            <a:picLocks noChangeAspect="1"/>
          </p:cNvPicPr>
          <p:nvPr/>
        </p:nvPicPr>
        <p:blipFill>
          <a:blip r:embed="rId2"/>
          <a:stretch>
            <a:fillRect/>
          </a:stretch>
        </p:blipFill>
        <p:spPr>
          <a:xfrm>
            <a:off x="0" y="1356764"/>
            <a:ext cx="9144000" cy="2997200"/>
          </a:xfrm>
          <a:prstGeom prst="rect">
            <a:avLst/>
          </a:prstGeom>
        </p:spPr>
      </p:pic>
      <p:pic>
        <p:nvPicPr>
          <p:cNvPr id="5" name="Picture 4" descr="elixir_ita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pic>
        <p:nvPicPr>
          <p:cNvPr id="3" name="Picture 2"/>
          <p:cNvPicPr>
            <a:picLocks noChangeAspect="1"/>
          </p:cNvPicPr>
          <p:nvPr/>
        </p:nvPicPr>
        <p:blipFill>
          <a:blip r:embed="rId4"/>
          <a:stretch>
            <a:fillRect/>
          </a:stretch>
        </p:blipFill>
        <p:spPr>
          <a:xfrm>
            <a:off x="122910" y="4497440"/>
            <a:ext cx="2288988" cy="2288988"/>
          </a:xfrm>
          <a:prstGeom prst="rect">
            <a:avLst/>
          </a:prstGeom>
        </p:spPr>
      </p:pic>
      <p:sp>
        <p:nvSpPr>
          <p:cNvPr id="6" name="Rectangle 5"/>
          <p:cNvSpPr/>
          <p:nvPr/>
        </p:nvSpPr>
        <p:spPr>
          <a:xfrm>
            <a:off x="2508556" y="6092016"/>
            <a:ext cx="2529058" cy="646331"/>
          </a:xfrm>
          <a:prstGeom prst="rect">
            <a:avLst/>
          </a:prstGeom>
        </p:spPr>
        <p:txBody>
          <a:bodyPr wrap="none">
            <a:spAutoFit/>
          </a:bodyPr>
          <a:lstStyle/>
          <a:p>
            <a:r>
              <a:rPr lang="en-US" dirty="0" err="1" smtClean="0"/>
              <a:t>Kristian</a:t>
            </a:r>
            <a:r>
              <a:rPr lang="en-US" dirty="0" smtClean="0"/>
              <a:t> </a:t>
            </a:r>
            <a:r>
              <a:rPr lang="en-US" dirty="0" err="1" smtClean="0"/>
              <a:t>Rother</a:t>
            </a:r>
            <a:endParaRPr lang="en-US" dirty="0" smtClean="0"/>
          </a:p>
          <a:p>
            <a:r>
              <a:rPr lang="en-US" dirty="0" smtClean="0"/>
              <a:t>http</a:t>
            </a:r>
            <a:r>
              <a:rPr lang="en-US" dirty="0"/>
              <a:t>://</a:t>
            </a:r>
            <a:r>
              <a:rPr lang="en-US" dirty="0" err="1"/>
              <a:t>www.academis.eu</a:t>
            </a:r>
            <a:endParaRPr lang="en-US" dirty="0"/>
          </a:p>
        </p:txBody>
      </p:sp>
    </p:spTree>
    <p:extLst>
      <p:ext uri="{BB962C8B-B14F-4D97-AF65-F5344CB8AC3E}">
        <p14:creationId xmlns:p14="http://schemas.microsoft.com/office/powerpoint/2010/main" val="182454663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2400" y="0"/>
            <a:ext cx="6281615" cy="6858000"/>
          </a:xfrm>
          <a:prstGeom prst="rect">
            <a:avLst/>
          </a:prstGeom>
        </p:spPr>
      </p:pic>
    </p:spTree>
    <p:extLst>
      <p:ext uri="{BB962C8B-B14F-4D97-AF65-F5344CB8AC3E}">
        <p14:creationId xmlns:p14="http://schemas.microsoft.com/office/powerpoint/2010/main" val="257812627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82" y="548680"/>
            <a:ext cx="9167470" cy="5733262"/>
          </a:xfrm>
          <a:prstGeom prst="rect">
            <a:avLst/>
          </a:prstGeom>
        </p:spPr>
      </p:pic>
    </p:spTree>
    <p:extLst>
      <p:ext uri="{BB962C8B-B14F-4D97-AF65-F5344CB8AC3E}">
        <p14:creationId xmlns:p14="http://schemas.microsoft.com/office/powerpoint/2010/main" val="593275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Gabriella </a:t>
            </a:r>
            <a:r>
              <a:rPr lang="en-US" b="1" dirty="0" err="1" smtClean="0"/>
              <a:t>Rustici</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Gabriella leads the Bioinformatics Training </a:t>
            </a:r>
            <a:r>
              <a:rPr lang="en-US" dirty="0" smtClean="0"/>
              <a:t>Facility @ the University of Cambridge. </a:t>
            </a:r>
            <a:r>
              <a:rPr lang="en-US" dirty="0"/>
              <a:t>She earned her PhD in Genetics from the University of Cambridge in 2004, working on transcription profiling of the fission yeast cell cycle, and has worked for several years at the European Bioinformatics Institute (EMBL-EBI) focusing on training and educating the life science community to use bioinformatics resources for the analysis and interpretation of high-throughput data.</a:t>
            </a:r>
          </a:p>
        </p:txBody>
      </p:sp>
    </p:spTree>
    <p:extLst>
      <p:ext uri="{BB962C8B-B14F-4D97-AF65-F5344CB8AC3E}">
        <p14:creationId xmlns:p14="http://schemas.microsoft.com/office/powerpoint/2010/main" val="253139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979719"/>
            <a:ext cx="8998857" cy="5569857"/>
          </a:xfrm>
        </p:spPr>
        <p:txBody>
          <a:bodyPr>
            <a:normAutofit fontScale="70000" lnSpcReduction="20000"/>
          </a:bodyPr>
          <a:lstStyle/>
          <a:p>
            <a:r>
              <a:rPr lang="en-US" dirty="0"/>
              <a:t>We need to share a common, collaborative vision of what it is we want in our schools and classrooms.</a:t>
            </a:r>
          </a:p>
          <a:p>
            <a:r>
              <a:rPr lang="en-US" dirty="0"/>
              <a:t>We need to speak the same language, a language we create together as we build collective intelligence.</a:t>
            </a:r>
          </a:p>
          <a:p>
            <a:r>
              <a:rPr lang="en-US" dirty="0"/>
              <a:t>Which means we need to make time to talk to each other, to do action research together, to share what we are learning with learner artifacts and deep reflection about what is working and what isn’t working.</a:t>
            </a:r>
          </a:p>
          <a:p>
            <a:r>
              <a:rPr lang="en-US" dirty="0"/>
              <a:t>We need to fail together and then overcome together.</a:t>
            </a:r>
          </a:p>
          <a:p>
            <a:r>
              <a:rPr lang="en-US" dirty="0"/>
              <a:t>We need to have conversations and form schema around learning in a digital age both within our school learning community and outside in networks and communities worldwide.</a:t>
            </a:r>
          </a:p>
          <a:p>
            <a:r>
              <a:rPr lang="en-US" dirty="0"/>
              <a:t>We need to build leadership density in our teachers and our students.</a:t>
            </a:r>
          </a:p>
          <a:p>
            <a:r>
              <a:rPr lang="en-US" dirty="0"/>
              <a:t>We need to own what we believe and then incorporate the transformation we seek into every area of school culture.</a:t>
            </a:r>
          </a:p>
          <a:p>
            <a:r>
              <a:rPr lang="en-US" dirty="0"/>
              <a:t>We need to be chanting: </a:t>
            </a:r>
            <a:r>
              <a:rPr lang="en-US" i="1" dirty="0"/>
              <a:t>empowerment, collaboration, equity, agency, self actualization</a:t>
            </a:r>
            <a:r>
              <a:rPr lang="en-US" dirty="0"/>
              <a:t>, and </a:t>
            </a:r>
            <a:r>
              <a:rPr lang="en-US" i="1" dirty="0"/>
              <a:t>transcendence</a:t>
            </a:r>
            <a:r>
              <a:rPr lang="en-US" dirty="0"/>
              <a:t> for kids and for us all within a system that serves as the birth place for every other profession. We need to be chanting these things instead of </a:t>
            </a:r>
            <a:r>
              <a:rPr lang="en-US" i="1" dirty="0"/>
              <a:t>technology, technology, technology</a:t>
            </a:r>
            <a:r>
              <a:rPr lang="en-US" dirty="0"/>
              <a:t>.</a:t>
            </a:r>
          </a:p>
        </p:txBody>
      </p:sp>
      <p:sp>
        <p:nvSpPr>
          <p:cNvPr id="6" name="TextBox 5"/>
          <p:cNvSpPr txBox="1"/>
          <p:nvPr/>
        </p:nvSpPr>
        <p:spPr>
          <a:xfrm>
            <a:off x="2848429" y="239263"/>
            <a:ext cx="3790521" cy="646331"/>
          </a:xfrm>
          <a:prstGeom prst="rect">
            <a:avLst/>
          </a:prstGeom>
          <a:noFill/>
        </p:spPr>
        <p:txBody>
          <a:bodyPr wrap="none" rtlCol="0">
            <a:spAutoFit/>
          </a:bodyPr>
          <a:lstStyle/>
          <a:p>
            <a:r>
              <a:rPr lang="en-US" sz="3600" b="1" dirty="0" smtClean="0"/>
              <a:t>What do we need?</a:t>
            </a:r>
            <a:endParaRPr lang="en-US" sz="3600" b="1" dirty="0"/>
          </a:p>
        </p:txBody>
      </p:sp>
      <p:sp>
        <p:nvSpPr>
          <p:cNvPr id="7" name="Rectangle 6"/>
          <p:cNvSpPr/>
          <p:nvPr/>
        </p:nvSpPr>
        <p:spPr>
          <a:xfrm>
            <a:off x="0" y="6516864"/>
            <a:ext cx="8558753" cy="338554"/>
          </a:xfrm>
          <a:prstGeom prst="rect">
            <a:avLst/>
          </a:prstGeom>
        </p:spPr>
        <p:txBody>
          <a:bodyPr wrap="none">
            <a:spAutoFit/>
          </a:bodyPr>
          <a:lstStyle/>
          <a:p>
            <a:r>
              <a:rPr lang="en-US" sz="1600" dirty="0" smtClean="0"/>
              <a:t>S. </a:t>
            </a:r>
            <a:r>
              <a:rPr lang="en-US" sz="1600" dirty="0"/>
              <a:t>Nussbaum-</a:t>
            </a:r>
            <a:r>
              <a:rPr lang="en-US" sz="1600" dirty="0" smtClean="0"/>
              <a:t>Beach @ </a:t>
            </a:r>
            <a:r>
              <a:rPr lang="en-US" sz="1600" dirty="0">
                <a:hlinkClick r:id="rId2"/>
              </a:rPr>
              <a:t>http://plpnetwork.com/2015/03/10/shift-active-learning-technology-answer</a:t>
            </a:r>
            <a:r>
              <a:rPr lang="en-US" sz="1600" dirty="0" smtClean="0">
                <a:hlinkClick r:id="rId2"/>
              </a:rPr>
              <a:t>/</a:t>
            </a:r>
            <a:endParaRPr lang="en-US" sz="1600" dirty="0"/>
          </a:p>
        </p:txBody>
      </p:sp>
    </p:spTree>
    <p:extLst>
      <p:ext uri="{BB962C8B-B14F-4D97-AF65-F5344CB8AC3E}">
        <p14:creationId xmlns:p14="http://schemas.microsoft.com/office/powerpoint/2010/main" val="356594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908631"/>
            <a:ext cx="8229600" cy="4525963"/>
          </a:xfrm>
        </p:spPr>
        <p:txBody>
          <a:bodyPr>
            <a:normAutofit/>
          </a:bodyPr>
          <a:lstStyle/>
          <a:p>
            <a:r>
              <a:rPr lang="en-US" dirty="0" smtClean="0"/>
              <a:t>Teaching == content delivery/knowledge transfer</a:t>
            </a:r>
          </a:p>
          <a:p>
            <a:r>
              <a:rPr lang="en-US" dirty="0" smtClean="0"/>
              <a:t>Knowledge of </a:t>
            </a:r>
            <a:r>
              <a:rPr lang="en-US" dirty="0"/>
              <a:t>the </a:t>
            </a:r>
            <a:r>
              <a:rPr lang="en-US" dirty="0" smtClean="0"/>
              <a:t>topic + </a:t>
            </a:r>
            <a:r>
              <a:rPr lang="en-US" dirty="0"/>
              <a:t>good performance </a:t>
            </a:r>
            <a:r>
              <a:rPr lang="en-US" dirty="0" smtClean="0"/>
              <a:t> =</a:t>
            </a:r>
            <a:r>
              <a:rPr lang="en-US" dirty="0"/>
              <a:t>= </a:t>
            </a:r>
            <a:r>
              <a:rPr lang="en-US" dirty="0" smtClean="0"/>
              <a:t>good teaching</a:t>
            </a:r>
          </a:p>
          <a:p>
            <a:r>
              <a:rPr lang="en-US" dirty="0" smtClean="0"/>
              <a:t>Am I a good teacher? Yes, I'm! (based on students' evaluation)</a:t>
            </a:r>
          </a:p>
          <a:p>
            <a:r>
              <a:rPr lang="en-US" dirty="0" smtClean="0"/>
              <a:t>If they pass the exam =&gt; they have learnt</a:t>
            </a:r>
          </a:p>
        </p:txBody>
      </p:sp>
      <p:sp>
        <p:nvSpPr>
          <p:cNvPr id="4" name="Title 3"/>
          <p:cNvSpPr>
            <a:spLocks noGrp="1"/>
          </p:cNvSpPr>
          <p:nvPr>
            <p:ph type="title"/>
          </p:nvPr>
        </p:nvSpPr>
        <p:spPr>
          <a:xfrm>
            <a:off x="457200" y="111351"/>
            <a:ext cx="8229600" cy="1143000"/>
          </a:xfrm>
        </p:spPr>
        <p:txBody>
          <a:bodyPr/>
          <a:lstStyle/>
          <a:p>
            <a:r>
              <a:rPr lang="en-US" dirty="0" smtClean="0">
                <a:solidFill>
                  <a:schemeClr val="bg1"/>
                </a:solidFill>
              </a:rPr>
              <a:t>My assumptions</a:t>
            </a:r>
            <a:endParaRPr lang="en-US" dirty="0">
              <a:solidFill>
                <a:schemeClr val="bg1"/>
              </a:solidFill>
            </a:endParaRPr>
          </a:p>
        </p:txBody>
      </p:sp>
      <p:pic>
        <p:nvPicPr>
          <p:cNvPr id="6" name="Picture 5" descr="elixir_i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spTree>
    <p:extLst>
      <p:ext uri="{BB962C8B-B14F-4D97-AF65-F5344CB8AC3E}">
        <p14:creationId xmlns:p14="http://schemas.microsoft.com/office/powerpoint/2010/main" val="37184551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926774"/>
            <a:ext cx="8229600" cy="4525963"/>
          </a:xfrm>
        </p:spPr>
        <p:txBody>
          <a:bodyPr/>
          <a:lstStyle/>
          <a:p>
            <a:r>
              <a:rPr lang="en-US" dirty="0" smtClean="0"/>
              <a:t>What </a:t>
            </a:r>
            <a:r>
              <a:rPr lang="en-US" dirty="0"/>
              <a:t>is learning? </a:t>
            </a:r>
            <a:endParaRPr lang="en-US" dirty="0" smtClean="0"/>
          </a:p>
          <a:p>
            <a:r>
              <a:rPr lang="en-US" dirty="0" smtClean="0"/>
              <a:t>How </a:t>
            </a:r>
            <a:r>
              <a:rPr lang="en-US" dirty="0"/>
              <a:t>can I assess it </a:t>
            </a:r>
            <a:r>
              <a:rPr lang="en-US" dirty="0" smtClean="0"/>
              <a:t>has occurred?</a:t>
            </a:r>
            <a:endParaRPr lang="en-US" dirty="0"/>
          </a:p>
          <a:p>
            <a:r>
              <a:rPr lang="en-US" dirty="0"/>
              <a:t>How can </a:t>
            </a:r>
            <a:r>
              <a:rPr lang="en-US" dirty="0" smtClean="0"/>
              <a:t>I help </a:t>
            </a:r>
            <a:r>
              <a:rPr lang="en-US" dirty="0" err="1" smtClean="0"/>
              <a:t>maximise</a:t>
            </a:r>
            <a:r>
              <a:rPr lang="en-US" dirty="0" smtClean="0"/>
              <a:t> </a:t>
            </a:r>
            <a:r>
              <a:rPr lang="en-US" dirty="0"/>
              <a:t>students' learning</a:t>
            </a:r>
            <a:r>
              <a:rPr lang="en-US" dirty="0" smtClean="0"/>
              <a:t>?</a:t>
            </a:r>
          </a:p>
          <a:p>
            <a:r>
              <a:rPr lang="en-US" dirty="0"/>
              <a:t>Do I </a:t>
            </a:r>
            <a:r>
              <a:rPr lang="en-US" dirty="0" smtClean="0"/>
              <a:t>really need </a:t>
            </a:r>
            <a:r>
              <a:rPr lang="en-US" dirty="0"/>
              <a:t>to be a good performer?</a:t>
            </a:r>
          </a:p>
          <a:p>
            <a:pPr marL="0" indent="0">
              <a:buNone/>
            </a:pPr>
            <a:endParaRPr lang="en-US" dirty="0"/>
          </a:p>
        </p:txBody>
      </p:sp>
      <p:sp>
        <p:nvSpPr>
          <p:cNvPr id="4" name="Title 1"/>
          <p:cNvSpPr>
            <a:spLocks noGrp="1"/>
          </p:cNvSpPr>
          <p:nvPr>
            <p:ph type="title"/>
          </p:nvPr>
        </p:nvSpPr>
        <p:spPr>
          <a:xfrm>
            <a:off x="457200" y="36655"/>
            <a:ext cx="8229600" cy="1143000"/>
          </a:xfrm>
        </p:spPr>
        <p:txBody>
          <a:bodyPr/>
          <a:lstStyle/>
          <a:p>
            <a:r>
              <a:rPr lang="en-US" dirty="0" smtClean="0">
                <a:solidFill>
                  <a:srgbClr val="FFFFFF"/>
                </a:solidFill>
              </a:rPr>
              <a:t>What are my objectives?</a:t>
            </a:r>
            <a:endParaRPr lang="en-US" dirty="0">
              <a:solidFill>
                <a:srgbClr val="FFFFFF"/>
              </a:solidFill>
            </a:endParaRPr>
          </a:p>
        </p:txBody>
      </p:sp>
      <p:pic>
        <p:nvPicPr>
          <p:cNvPr id="6" name="Picture 5" descr="elixir_i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spTree>
    <p:extLst>
      <p:ext uri="{BB962C8B-B14F-4D97-AF65-F5344CB8AC3E}">
        <p14:creationId xmlns:p14="http://schemas.microsoft.com/office/powerpoint/2010/main" val="20407355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25246"/>
            <a:ext cx="8229600" cy="1143000"/>
          </a:xfrm>
        </p:spPr>
        <p:txBody>
          <a:bodyPr>
            <a:normAutofit fontScale="90000"/>
          </a:bodyPr>
          <a:lstStyle/>
          <a:p>
            <a:r>
              <a:rPr lang="en-US" dirty="0" smtClean="0">
                <a:solidFill>
                  <a:srgbClr val="FFFFFF"/>
                </a:solidFill>
              </a:rPr>
              <a:t>University instructors (and scientists more in general)…</a:t>
            </a:r>
            <a:endParaRPr lang="en-US" dirty="0">
              <a:solidFill>
                <a:srgbClr val="FFFFFF"/>
              </a:solidFill>
            </a:endParaRPr>
          </a:p>
        </p:txBody>
      </p:sp>
      <p:sp>
        <p:nvSpPr>
          <p:cNvPr id="3" name="Content Placeholder 2"/>
          <p:cNvSpPr>
            <a:spLocks noGrp="1"/>
          </p:cNvSpPr>
          <p:nvPr>
            <p:ph idx="1"/>
          </p:nvPr>
        </p:nvSpPr>
        <p:spPr>
          <a:xfrm>
            <a:off x="457200" y="1797173"/>
            <a:ext cx="8229600" cy="3357390"/>
          </a:xfrm>
        </p:spPr>
        <p:txBody>
          <a:bodyPr>
            <a:normAutofit/>
          </a:bodyPr>
          <a:lstStyle/>
          <a:p>
            <a:r>
              <a:rPr lang="en-US" dirty="0">
                <a:solidFill>
                  <a:schemeClr val="tx1">
                    <a:lumMod val="95000"/>
                    <a:lumOff val="5000"/>
                  </a:schemeClr>
                </a:solidFill>
              </a:rPr>
              <a:t>a</a:t>
            </a:r>
            <a:r>
              <a:rPr lang="en-US" dirty="0" smtClean="0">
                <a:solidFill>
                  <a:schemeClr val="tx1">
                    <a:lumMod val="95000"/>
                    <a:lumOff val="5000"/>
                  </a:schemeClr>
                </a:solidFill>
              </a:rPr>
              <a:t>re not taught any cognitive science</a:t>
            </a:r>
          </a:p>
          <a:p>
            <a:r>
              <a:rPr lang="en-US" dirty="0" smtClean="0">
                <a:solidFill>
                  <a:schemeClr val="tx1">
                    <a:lumMod val="95000"/>
                    <a:lumOff val="5000"/>
                  </a:schemeClr>
                </a:solidFill>
              </a:rPr>
              <a:t>default to teaching the way they were taught</a:t>
            </a:r>
          </a:p>
          <a:p>
            <a:r>
              <a:rPr lang="en-US" dirty="0" smtClean="0">
                <a:solidFill>
                  <a:schemeClr val="tx1">
                    <a:lumMod val="95000"/>
                    <a:lumOff val="5000"/>
                  </a:schemeClr>
                </a:solidFill>
              </a:rPr>
              <a:t>don't know how learning works (how could they?)</a:t>
            </a:r>
          </a:p>
          <a:p>
            <a:r>
              <a:rPr lang="en-US" dirty="0">
                <a:solidFill>
                  <a:schemeClr val="tx1">
                    <a:lumMod val="95000"/>
                    <a:lumOff val="5000"/>
                  </a:schemeClr>
                </a:solidFill>
              </a:rPr>
              <a:t>regularly do things that interfere with learning and fail to do things that promote it</a:t>
            </a:r>
          </a:p>
          <a:p>
            <a:pPr marL="0" indent="0">
              <a:buNone/>
            </a:pPr>
            <a:endParaRPr lang="en-US" dirty="0" smtClean="0">
              <a:solidFill>
                <a:schemeClr val="tx1">
                  <a:lumMod val="95000"/>
                  <a:lumOff val="5000"/>
                </a:schemeClr>
              </a:solidFill>
            </a:endParaRPr>
          </a:p>
        </p:txBody>
      </p:sp>
      <p:pic>
        <p:nvPicPr>
          <p:cNvPr id="8" name="Picture 7" descr="elixir_i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spTree>
    <p:extLst>
      <p:ext uri="{BB962C8B-B14F-4D97-AF65-F5344CB8AC3E}">
        <p14:creationId xmlns:p14="http://schemas.microsoft.com/office/powerpoint/2010/main" val="134909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60782"/>
            <a:ext cx="8229600" cy="1143000"/>
          </a:xfrm>
        </p:spPr>
        <p:txBody>
          <a:bodyPr/>
          <a:lstStyle/>
          <a:p>
            <a:r>
              <a:rPr lang="en-US" dirty="0" smtClean="0">
                <a:solidFill>
                  <a:srgbClr val="FFFFFF"/>
                </a:solidFill>
              </a:rPr>
              <a:t>What is learning?</a:t>
            </a:r>
            <a:endParaRPr lang="en-US" dirty="0">
              <a:solidFill>
                <a:srgbClr val="FFFFFF"/>
              </a:solidFill>
            </a:endParaRPr>
          </a:p>
        </p:txBody>
      </p:sp>
      <p:sp>
        <p:nvSpPr>
          <p:cNvPr id="3" name="Content Placeholder 2"/>
          <p:cNvSpPr>
            <a:spLocks noGrp="1"/>
          </p:cNvSpPr>
          <p:nvPr>
            <p:ph idx="1"/>
          </p:nvPr>
        </p:nvSpPr>
        <p:spPr>
          <a:xfrm>
            <a:off x="215823" y="1315274"/>
            <a:ext cx="8636372" cy="4525963"/>
          </a:xfrm>
        </p:spPr>
        <p:txBody>
          <a:bodyPr>
            <a:normAutofit/>
          </a:bodyPr>
          <a:lstStyle/>
          <a:p>
            <a:r>
              <a:rPr lang="en-US" dirty="0" smtClean="0"/>
              <a:t>A process that leads to a </a:t>
            </a:r>
            <a:r>
              <a:rPr lang="en-US" b="1" dirty="0" smtClean="0"/>
              <a:t>change</a:t>
            </a:r>
            <a:r>
              <a:rPr lang="en-US" dirty="0" smtClean="0"/>
              <a:t>, which occurs as a result of </a:t>
            </a:r>
            <a:r>
              <a:rPr lang="en-US" b="1" dirty="0" smtClean="0"/>
              <a:t>experience</a:t>
            </a:r>
            <a:r>
              <a:rPr lang="en-US" dirty="0" smtClean="0"/>
              <a:t> and increases the potential for improved performance and future learning </a:t>
            </a:r>
          </a:p>
        </p:txBody>
      </p:sp>
      <p:sp>
        <p:nvSpPr>
          <p:cNvPr id="5" name="Rectangle 4"/>
          <p:cNvSpPr/>
          <p:nvPr/>
        </p:nvSpPr>
        <p:spPr>
          <a:xfrm>
            <a:off x="630748" y="4557553"/>
            <a:ext cx="8221447" cy="646331"/>
          </a:xfrm>
          <a:prstGeom prst="rect">
            <a:avLst/>
          </a:prstGeom>
        </p:spPr>
        <p:txBody>
          <a:bodyPr wrap="square">
            <a:spAutoFit/>
          </a:bodyPr>
          <a:lstStyle/>
          <a:p>
            <a:r>
              <a:rPr lang="en-US" dirty="0"/>
              <a:t>Ambrose, S.A., Bridges, M.W., </a:t>
            </a:r>
            <a:r>
              <a:rPr lang="en-US" dirty="0" err="1"/>
              <a:t>DiPietro</a:t>
            </a:r>
            <a:r>
              <a:rPr lang="en-US" dirty="0"/>
              <a:t>, M., Lovett, M.C., &amp; Norman, M.K. (2010). How learning works: Seven research-based principles for smart teaching.</a:t>
            </a:r>
            <a:endParaRPr lang="en-GB" dirty="0"/>
          </a:p>
        </p:txBody>
      </p:sp>
      <p:pic>
        <p:nvPicPr>
          <p:cNvPr id="7" name="Picture 6" descr="elixir_i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spTree>
    <p:extLst>
      <p:ext uri="{BB962C8B-B14F-4D97-AF65-F5344CB8AC3E}">
        <p14:creationId xmlns:p14="http://schemas.microsoft.com/office/powerpoint/2010/main" val="854507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60782"/>
            <a:ext cx="8229600" cy="1143000"/>
          </a:xfrm>
        </p:spPr>
        <p:txBody>
          <a:bodyPr/>
          <a:lstStyle/>
          <a:p>
            <a:r>
              <a:rPr lang="en-US" dirty="0" smtClean="0">
                <a:solidFill>
                  <a:srgbClr val="FFFFFF"/>
                </a:solidFill>
              </a:rPr>
              <a:t>What is learning?</a:t>
            </a:r>
            <a:endParaRPr lang="en-US" dirty="0">
              <a:solidFill>
                <a:srgbClr val="FFFFFF"/>
              </a:solidFill>
            </a:endParaRPr>
          </a:p>
        </p:txBody>
      </p:sp>
      <p:sp>
        <p:nvSpPr>
          <p:cNvPr id="3" name="Content Placeholder 2"/>
          <p:cNvSpPr>
            <a:spLocks noGrp="1"/>
          </p:cNvSpPr>
          <p:nvPr>
            <p:ph idx="1"/>
          </p:nvPr>
        </p:nvSpPr>
        <p:spPr>
          <a:xfrm>
            <a:off x="215823" y="1797172"/>
            <a:ext cx="8636372" cy="3524899"/>
          </a:xfrm>
        </p:spPr>
        <p:txBody>
          <a:bodyPr>
            <a:normAutofit/>
          </a:bodyPr>
          <a:lstStyle/>
          <a:p>
            <a:pPr lvl="1"/>
            <a:r>
              <a:rPr lang="en-US" dirty="0" smtClean="0"/>
              <a:t>Learning is a </a:t>
            </a:r>
            <a:r>
              <a:rPr lang="en-US" b="1" dirty="0" smtClean="0"/>
              <a:t>process</a:t>
            </a:r>
            <a:r>
              <a:rPr lang="en-US" dirty="0" smtClean="0"/>
              <a:t>, not a </a:t>
            </a:r>
            <a:r>
              <a:rPr lang="en-US" b="1" dirty="0" smtClean="0"/>
              <a:t>product</a:t>
            </a:r>
            <a:r>
              <a:rPr lang="en-US" dirty="0" smtClean="0"/>
              <a:t> (we can only infer that it has occurred from students' products or performance)</a:t>
            </a:r>
          </a:p>
          <a:p>
            <a:pPr lvl="1"/>
            <a:r>
              <a:rPr lang="en-US" dirty="0" smtClean="0"/>
              <a:t>Learning involves </a:t>
            </a:r>
            <a:r>
              <a:rPr lang="en-US" b="1" dirty="0" smtClean="0"/>
              <a:t>change</a:t>
            </a:r>
            <a:r>
              <a:rPr lang="en-US" dirty="0" smtClean="0"/>
              <a:t> in knowledge, beliefs, </a:t>
            </a:r>
            <a:r>
              <a:rPr lang="en-US" dirty="0" err="1" smtClean="0"/>
              <a:t>behaviours</a:t>
            </a:r>
            <a:r>
              <a:rPr lang="en-US" dirty="0" smtClean="0"/>
              <a:t>, or attitudes</a:t>
            </a:r>
          </a:p>
          <a:p>
            <a:pPr lvl="1"/>
            <a:r>
              <a:rPr lang="en-US" dirty="0" smtClean="0"/>
              <a:t>Learning is not something </a:t>
            </a:r>
            <a:r>
              <a:rPr lang="en-US" b="1" dirty="0" smtClean="0"/>
              <a:t>done to students</a:t>
            </a:r>
            <a:r>
              <a:rPr lang="en-US" dirty="0" smtClean="0"/>
              <a:t>, but rather something </a:t>
            </a:r>
            <a:r>
              <a:rPr lang="en-US" b="1" dirty="0" smtClean="0"/>
              <a:t>students themselves do</a:t>
            </a:r>
            <a:endParaRPr lang="en-US" b="1" dirty="0"/>
          </a:p>
        </p:txBody>
      </p:sp>
      <p:sp>
        <p:nvSpPr>
          <p:cNvPr id="5" name="Rectangle 4"/>
          <p:cNvSpPr/>
          <p:nvPr/>
        </p:nvSpPr>
        <p:spPr>
          <a:xfrm>
            <a:off x="215823" y="6126163"/>
            <a:ext cx="8221447" cy="646331"/>
          </a:xfrm>
          <a:prstGeom prst="rect">
            <a:avLst/>
          </a:prstGeom>
        </p:spPr>
        <p:txBody>
          <a:bodyPr wrap="square">
            <a:spAutoFit/>
          </a:bodyPr>
          <a:lstStyle/>
          <a:p>
            <a:r>
              <a:rPr lang="en-US" dirty="0"/>
              <a:t>Ambrose, S.A., Bridges, M.W., </a:t>
            </a:r>
            <a:r>
              <a:rPr lang="en-US" dirty="0" err="1"/>
              <a:t>DiPietro</a:t>
            </a:r>
            <a:r>
              <a:rPr lang="en-US" dirty="0"/>
              <a:t>, M., Lovett, M.C., &amp; Norman, M.K. (2010). How learning works: Seven research-based principles for smart teaching.</a:t>
            </a:r>
            <a:endParaRPr lang="en-GB" dirty="0"/>
          </a:p>
        </p:txBody>
      </p:sp>
      <p:pic>
        <p:nvPicPr>
          <p:cNvPr id="7" name="Picture 6" descr="elixir_i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spTree>
    <p:extLst>
      <p:ext uri="{BB962C8B-B14F-4D97-AF65-F5344CB8AC3E}">
        <p14:creationId xmlns:p14="http://schemas.microsoft.com/office/powerpoint/2010/main" val="1580263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143"/>
            <a:ext cx="9144000" cy="1319958"/>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3202"/>
            <a:ext cx="8229600" cy="1143000"/>
          </a:xfrm>
        </p:spPr>
        <p:txBody>
          <a:bodyPr>
            <a:normAutofit fontScale="90000"/>
          </a:bodyPr>
          <a:lstStyle/>
          <a:p>
            <a:r>
              <a:rPr lang="en-US" dirty="0">
                <a:solidFill>
                  <a:schemeClr val="bg1"/>
                </a:solidFill>
              </a:rPr>
              <a:t>Different people will have different </a:t>
            </a:r>
            <a:r>
              <a:rPr lang="en-US" dirty="0" smtClean="0">
                <a:solidFill>
                  <a:schemeClr val="bg1"/>
                </a:solidFill>
              </a:rPr>
              <a:t>ways </a:t>
            </a:r>
            <a:r>
              <a:rPr lang="en-US" dirty="0">
                <a:solidFill>
                  <a:schemeClr val="bg1"/>
                </a:solidFill>
              </a:rPr>
              <a:t>of learning</a:t>
            </a:r>
          </a:p>
        </p:txBody>
      </p:sp>
      <p:sp>
        <p:nvSpPr>
          <p:cNvPr id="3" name="Content Placeholder 2"/>
          <p:cNvSpPr>
            <a:spLocks noGrp="1"/>
          </p:cNvSpPr>
          <p:nvPr>
            <p:ph idx="1"/>
          </p:nvPr>
        </p:nvSpPr>
        <p:spPr>
          <a:xfrm>
            <a:off x="491992" y="1853962"/>
            <a:ext cx="8229600" cy="4525963"/>
          </a:xfrm>
        </p:spPr>
        <p:txBody>
          <a:bodyPr>
            <a:normAutofit/>
          </a:bodyPr>
          <a:lstStyle/>
          <a:p>
            <a:r>
              <a:rPr lang="en-US" dirty="0" smtClean="0"/>
              <a:t>Learning styles (Theorist, Reflector, Pragmatist, Activist)</a:t>
            </a:r>
          </a:p>
          <a:p>
            <a:r>
              <a:rPr lang="en-US" dirty="0" smtClean="0"/>
              <a:t>Novice/competent practitioner/expert</a:t>
            </a:r>
          </a:p>
          <a:p>
            <a:r>
              <a:rPr lang="en-US" dirty="0" smtClean="0"/>
              <a:t>Two types of knowledge</a:t>
            </a:r>
          </a:p>
          <a:p>
            <a:pPr lvl="1"/>
            <a:r>
              <a:rPr lang="en-US" dirty="0" smtClean="0"/>
              <a:t>Declarative knowledge: </a:t>
            </a:r>
            <a:r>
              <a:rPr lang="en-US" b="1" dirty="0" smtClean="0"/>
              <a:t>what</a:t>
            </a:r>
            <a:r>
              <a:rPr lang="en-US" dirty="0" smtClean="0"/>
              <a:t> (knowledge of facts, theories, methods, </a:t>
            </a:r>
            <a:r>
              <a:rPr lang="en-US" dirty="0" err="1" smtClean="0"/>
              <a:t>etc</a:t>
            </a:r>
            <a:r>
              <a:rPr lang="en-US" dirty="0" smtClean="0"/>
              <a:t>)</a:t>
            </a:r>
            <a:endParaRPr lang="en-US" dirty="0"/>
          </a:p>
          <a:p>
            <a:pPr lvl="1"/>
            <a:r>
              <a:rPr lang="en-US" dirty="0" smtClean="0"/>
              <a:t>Procedural knowledge: </a:t>
            </a:r>
            <a:r>
              <a:rPr lang="en-US" b="1" dirty="0" smtClean="0"/>
              <a:t>how</a:t>
            </a:r>
            <a:r>
              <a:rPr lang="en-US" dirty="0" smtClean="0"/>
              <a:t> and </a:t>
            </a:r>
            <a:r>
              <a:rPr lang="en-US" b="1" dirty="0" smtClean="0"/>
              <a:t>when</a:t>
            </a:r>
            <a:r>
              <a:rPr lang="en-US" dirty="0" smtClean="0"/>
              <a:t> to apply theories and methods</a:t>
            </a:r>
          </a:p>
          <a:p>
            <a:endParaRPr lang="en-US" dirty="0"/>
          </a:p>
        </p:txBody>
      </p:sp>
      <p:pic>
        <p:nvPicPr>
          <p:cNvPr id="4" name="Picture 3" descr="elixir_i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26" y="5624096"/>
            <a:ext cx="1512716" cy="1244280"/>
          </a:xfrm>
          <a:prstGeom prst="rect">
            <a:avLst/>
          </a:prstGeom>
        </p:spPr>
      </p:pic>
    </p:spTree>
    <p:extLst>
      <p:ext uri="{BB962C8B-B14F-4D97-AF65-F5344CB8AC3E}">
        <p14:creationId xmlns:p14="http://schemas.microsoft.com/office/powerpoint/2010/main" val="2713031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765587</TotalTime>
  <Words>1740</Words>
  <Application>Microsoft Macintosh PowerPoint</Application>
  <PresentationFormat>On-screen Show (4:3)</PresentationFormat>
  <Paragraphs>163</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Lessons from cognitive research, academic teaching and training experiences</vt:lpstr>
      <vt:lpstr>Allegra Via</vt:lpstr>
      <vt:lpstr>What changed my teaching philosophy</vt:lpstr>
      <vt:lpstr>My assumptions</vt:lpstr>
      <vt:lpstr>What are my objectives?</vt:lpstr>
      <vt:lpstr>University instructors (and scientists more in general)…</vt:lpstr>
      <vt:lpstr>What is learning?</vt:lpstr>
      <vt:lpstr>What is learning?</vt:lpstr>
      <vt:lpstr>Different people will have different ways of learning</vt:lpstr>
      <vt:lpstr>Why lecturing does not promote  learning? </vt:lpstr>
      <vt:lpstr>PowerPoint Presentation</vt:lpstr>
      <vt:lpstr>PowerPoint Presentation</vt:lpstr>
      <vt:lpstr>Three approaches to start with</vt:lpstr>
      <vt:lpstr>Flipped classes</vt:lpstr>
      <vt:lpstr>Let the coach take the place of the star</vt:lpstr>
      <vt:lpstr>Flipped classes</vt:lpstr>
      <vt:lpstr>Flipped classes</vt:lpstr>
      <vt:lpstr>Peer instruction</vt:lpstr>
      <vt:lpstr>Diagnostic questionnaires</vt:lpstr>
      <vt:lpstr>What you have to be aware of</vt:lpstr>
      <vt:lpstr>What you have to be aware of</vt:lpstr>
      <vt:lpstr>PowerPoint Presentation</vt:lpstr>
      <vt:lpstr>PowerPoint Presentation</vt:lpstr>
      <vt:lpstr>Allegra Via</vt:lpstr>
      <vt:lpstr>Learning styles relating to Kolb</vt:lpstr>
      <vt:lpstr>Seven instructional principles coming from cognitive research </vt:lpstr>
      <vt:lpstr>Seven instructional principles coming from cognitive research </vt:lpstr>
      <vt:lpstr>Translate the principles into teaching strategies</vt:lpstr>
      <vt:lpstr>Sarah Morgan</vt:lpstr>
      <vt:lpstr>PowerPoint Presentation</vt:lpstr>
      <vt:lpstr>PowerPoint Presentation</vt:lpstr>
      <vt:lpstr>Gabriella Rustici</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Allegra Via</dc:creator>
  <cp:lastModifiedBy>Allegra Via</cp:lastModifiedBy>
  <cp:revision>116</cp:revision>
  <cp:lastPrinted>2016-06-15T13:28:43Z</cp:lastPrinted>
  <dcterms:created xsi:type="dcterms:W3CDTF">2016-06-13T20:26:25Z</dcterms:created>
  <dcterms:modified xsi:type="dcterms:W3CDTF">2016-06-15T13:28:55Z</dcterms:modified>
</cp:coreProperties>
</file>