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72" r:id="rId11"/>
    <p:sldId id="265" r:id="rId12"/>
    <p:sldId id="266" r:id="rId13"/>
    <p:sldId id="267" r:id="rId14"/>
    <p:sldId id="268" r:id="rId15"/>
    <p:sldId id="269" r:id="rId16"/>
    <p:sldId id="273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8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5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70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89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87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4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64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92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8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68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5A7C-B5FB-45D3-AF08-3CC561B9592A}" type="datetimeFigureOut">
              <a:rPr lang="it-IT" smtClean="0"/>
              <a:t>26/11/2015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03A6-AC83-475C-8480-314748BABA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oadinstitute.org/gatk/gatkdocs/org_broadinstitute_sting_gatk_walkers_variantrecalibration_VariantRecalibrator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vcftools.sourceforge.net/docs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o 112"/>
          <p:cNvGrpSpPr/>
          <p:nvPr/>
        </p:nvGrpSpPr>
        <p:grpSpPr>
          <a:xfrm>
            <a:off x="3519694" y="932444"/>
            <a:ext cx="2482979" cy="1580769"/>
            <a:chOff x="144805" y="4618416"/>
            <a:chExt cx="2482979" cy="1580769"/>
          </a:xfrm>
        </p:grpSpPr>
        <p:sp>
          <p:nvSpPr>
            <p:cNvPr id="25" name="Rounded Rectangle 24"/>
            <p:cNvSpPr/>
            <p:nvPr/>
          </p:nvSpPr>
          <p:spPr>
            <a:xfrm>
              <a:off x="144805" y="4618416"/>
              <a:ext cx="2482979" cy="158076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1341" y="4691547"/>
              <a:ext cx="1485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>
                      <a:lumMod val="75000"/>
                    </a:schemeClr>
                  </a:solidFill>
                </a:rPr>
                <a:t>variant calling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2271" y="5114861"/>
              <a:ext cx="1048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SNPs/</a:t>
              </a:r>
              <a:r>
                <a:rPr lang="en-GB" sz="1400" dirty="0" err="1" smtClean="0"/>
                <a:t>indels</a:t>
              </a:r>
              <a:endParaRPr lang="en-GB" sz="14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1408" y="5422638"/>
              <a:ext cx="1811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single/multi-sample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5789" y="5757069"/>
              <a:ext cx="1284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samtools</a:t>
              </a:r>
              <a:endParaRPr lang="en-GB" sz="14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3731882" y="2721518"/>
            <a:ext cx="2058602" cy="432048"/>
            <a:chOff x="2195736" y="5252200"/>
            <a:chExt cx="2058602" cy="432048"/>
          </a:xfrm>
        </p:grpSpPr>
        <p:sp>
          <p:nvSpPr>
            <p:cNvPr id="34" name="Rounded Rectangle 33"/>
            <p:cNvSpPr/>
            <p:nvPr/>
          </p:nvSpPr>
          <p:spPr>
            <a:xfrm>
              <a:off x="2195736" y="5252200"/>
              <a:ext cx="205860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08503" y="5292765"/>
              <a:ext cx="1844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raw variants (.vcf)</a:t>
              </a:r>
              <a:endParaRPr lang="en-GB" dirty="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3346237" y="6165304"/>
            <a:ext cx="2829892" cy="432048"/>
            <a:chOff x="6125827" y="4094098"/>
            <a:chExt cx="2829892" cy="432048"/>
          </a:xfrm>
        </p:grpSpPr>
        <p:sp>
          <p:nvSpPr>
            <p:cNvPr id="60" name="Rounded Rectangle 59"/>
            <p:cNvSpPr/>
            <p:nvPr/>
          </p:nvSpPr>
          <p:spPr>
            <a:xfrm>
              <a:off x="6125827" y="4094098"/>
              <a:ext cx="282989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13379" y="4134663"/>
              <a:ext cx="26889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ready-to-use variants (.</a:t>
              </a:r>
              <a:r>
                <a:rPr lang="en-GB" dirty="0" err="1" smtClean="0"/>
                <a:t>vcf</a:t>
              </a:r>
              <a:r>
                <a:rPr lang="en-GB" dirty="0" smtClean="0"/>
                <a:t>)</a:t>
              </a:r>
              <a:endParaRPr lang="en-GB" dirty="0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2915816" y="4619901"/>
            <a:ext cx="3690735" cy="1337097"/>
            <a:chOff x="6891206" y="4616817"/>
            <a:chExt cx="2058042" cy="1337097"/>
          </a:xfrm>
        </p:grpSpPr>
        <p:sp>
          <p:nvSpPr>
            <p:cNvPr id="40" name="Rounded Rectangle 39"/>
            <p:cNvSpPr/>
            <p:nvPr/>
          </p:nvSpPr>
          <p:spPr>
            <a:xfrm>
              <a:off x="6891206" y="4616817"/>
              <a:ext cx="2058042" cy="11739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86224" y="4737713"/>
              <a:ext cx="188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5">
                      <a:lumMod val="75000"/>
                    </a:schemeClr>
                  </a:solidFill>
                </a:rPr>
                <a:t>variant filtering and validation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25258" y="5430694"/>
              <a:ext cx="2007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 smtClean="0"/>
                <a:t>in </a:t>
              </a:r>
              <a:r>
                <a:rPr lang="en-GB" sz="1400" i="1" dirty="0" err="1" smtClean="0"/>
                <a:t>silico</a:t>
              </a:r>
              <a:r>
                <a:rPr lang="en-GB" sz="1400" i="1" dirty="0" smtClean="0"/>
                <a:t> </a:t>
              </a:r>
              <a:r>
                <a:rPr lang="en-GB" sz="1400" dirty="0" err="1" smtClean="0"/>
                <a:t>vs</a:t>
              </a:r>
              <a:r>
                <a:rPr lang="en-GB" sz="1400" dirty="0" smtClean="0"/>
                <a:t> </a:t>
              </a:r>
              <a:r>
                <a:rPr lang="en-GB" sz="1400" i="1" dirty="0" smtClean="0"/>
                <a:t>in vitro </a:t>
              </a:r>
              <a:r>
                <a:rPr lang="en-GB" sz="1400" dirty="0" smtClean="0"/>
                <a:t>validation</a:t>
              </a:r>
            </a:p>
          </p:txBody>
        </p:sp>
        <p:sp>
          <p:nvSpPr>
            <p:cNvPr id="59" name="TextBox 19"/>
            <p:cNvSpPr txBox="1"/>
            <p:nvPr/>
          </p:nvSpPr>
          <p:spPr>
            <a:xfrm>
              <a:off x="7524183" y="512291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vcftools</a:t>
              </a:r>
              <a:endParaRPr lang="en-GB" sz="14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Gruppo 91"/>
          <p:cNvGrpSpPr/>
          <p:nvPr/>
        </p:nvGrpSpPr>
        <p:grpSpPr>
          <a:xfrm>
            <a:off x="3352020" y="3361871"/>
            <a:ext cx="2818326" cy="1049725"/>
            <a:chOff x="5228271" y="4616817"/>
            <a:chExt cx="1045122" cy="1049725"/>
          </a:xfrm>
        </p:grpSpPr>
        <p:grpSp>
          <p:nvGrpSpPr>
            <p:cNvPr id="91" name="Gruppo 90"/>
            <p:cNvGrpSpPr/>
            <p:nvPr/>
          </p:nvGrpSpPr>
          <p:grpSpPr>
            <a:xfrm>
              <a:off x="5228271" y="4616817"/>
              <a:ext cx="1045122" cy="1049725"/>
              <a:chOff x="4359545" y="4618418"/>
              <a:chExt cx="1045122" cy="104972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4359545" y="4618418"/>
                <a:ext cx="1033735" cy="104972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82548" y="4703002"/>
                <a:ext cx="1022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variant score recalibration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556494" y="5295171"/>
                <a:ext cx="644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big datasets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358086" y="5070733"/>
              <a:ext cx="77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known SNPs/</a:t>
              </a:r>
              <a:r>
                <a:rPr lang="en-GB" sz="1400" dirty="0" err="1" smtClean="0"/>
                <a:t>indels</a:t>
              </a:r>
              <a:endParaRPr lang="en-GB" sz="1400" dirty="0" smtClean="0"/>
            </a:p>
          </p:txBody>
        </p:sp>
      </p:grpSp>
      <p:grpSp>
        <p:nvGrpSpPr>
          <p:cNvPr id="72" name="Gruppo 71"/>
          <p:cNvGrpSpPr/>
          <p:nvPr/>
        </p:nvGrpSpPr>
        <p:grpSpPr>
          <a:xfrm>
            <a:off x="3306291" y="292091"/>
            <a:ext cx="2909784" cy="432048"/>
            <a:chOff x="6113798" y="1700808"/>
            <a:chExt cx="2909784" cy="432048"/>
          </a:xfrm>
        </p:grpSpPr>
        <p:sp>
          <p:nvSpPr>
            <p:cNvPr id="73" name="Rounded Rectangle 11"/>
            <p:cNvSpPr/>
            <p:nvPr/>
          </p:nvSpPr>
          <p:spPr>
            <a:xfrm>
              <a:off x="6113798" y="1700808"/>
              <a:ext cx="285667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12"/>
            <p:cNvSpPr txBox="1"/>
            <p:nvPr/>
          </p:nvSpPr>
          <p:spPr>
            <a:xfrm>
              <a:off x="6161991" y="1736890"/>
              <a:ext cx="286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final alignment (.</a:t>
              </a:r>
              <a:r>
                <a:rPr lang="en-GB" dirty="0" err="1" smtClean="0"/>
                <a:t>sam</a:t>
              </a:r>
              <a:r>
                <a:rPr lang="en-GB" dirty="0" smtClean="0"/>
                <a:t>/.bam)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5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o 112"/>
          <p:cNvGrpSpPr/>
          <p:nvPr/>
        </p:nvGrpSpPr>
        <p:grpSpPr>
          <a:xfrm>
            <a:off x="3519694" y="932444"/>
            <a:ext cx="2482979" cy="1580769"/>
            <a:chOff x="144805" y="4618416"/>
            <a:chExt cx="2482979" cy="1580769"/>
          </a:xfrm>
        </p:grpSpPr>
        <p:sp>
          <p:nvSpPr>
            <p:cNvPr id="25" name="Rounded Rectangle 24"/>
            <p:cNvSpPr/>
            <p:nvPr/>
          </p:nvSpPr>
          <p:spPr>
            <a:xfrm>
              <a:off x="144805" y="4618416"/>
              <a:ext cx="2482979" cy="158076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1341" y="4691547"/>
              <a:ext cx="1485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>
                      <a:lumMod val="75000"/>
                    </a:schemeClr>
                  </a:solidFill>
                </a:rPr>
                <a:t>variant calling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2271" y="5114861"/>
              <a:ext cx="1048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SNPs/</a:t>
              </a:r>
              <a:r>
                <a:rPr lang="en-GB" sz="1400" dirty="0" err="1" smtClean="0"/>
                <a:t>indels</a:t>
              </a:r>
              <a:endParaRPr lang="en-GB" sz="14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1408" y="5422638"/>
              <a:ext cx="1811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single/multi-sample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5789" y="5757069"/>
              <a:ext cx="1284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samtools</a:t>
              </a:r>
              <a:endParaRPr lang="en-GB" sz="14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3731882" y="2721518"/>
            <a:ext cx="2058602" cy="432048"/>
            <a:chOff x="2195736" y="5252200"/>
            <a:chExt cx="2058602" cy="432048"/>
          </a:xfrm>
        </p:grpSpPr>
        <p:sp>
          <p:nvSpPr>
            <p:cNvPr id="34" name="Rounded Rectangle 33"/>
            <p:cNvSpPr/>
            <p:nvPr/>
          </p:nvSpPr>
          <p:spPr>
            <a:xfrm>
              <a:off x="2195736" y="5252200"/>
              <a:ext cx="205860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08503" y="5292765"/>
              <a:ext cx="1844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raw variants (.vcf)</a:t>
              </a:r>
              <a:endParaRPr lang="en-GB" dirty="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3346237" y="6165304"/>
            <a:ext cx="2829892" cy="432048"/>
            <a:chOff x="6125827" y="4094098"/>
            <a:chExt cx="2829892" cy="432048"/>
          </a:xfrm>
        </p:grpSpPr>
        <p:sp>
          <p:nvSpPr>
            <p:cNvPr id="60" name="Rounded Rectangle 59"/>
            <p:cNvSpPr/>
            <p:nvPr/>
          </p:nvSpPr>
          <p:spPr>
            <a:xfrm>
              <a:off x="6125827" y="4094098"/>
              <a:ext cx="282989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13379" y="4134663"/>
              <a:ext cx="26889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ready-to-use variants (.</a:t>
              </a:r>
              <a:r>
                <a:rPr lang="en-GB" dirty="0" err="1" smtClean="0"/>
                <a:t>vcf</a:t>
              </a:r>
              <a:r>
                <a:rPr lang="en-GB" dirty="0" smtClean="0"/>
                <a:t>)</a:t>
              </a:r>
              <a:endParaRPr lang="en-GB" dirty="0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2915816" y="4619901"/>
            <a:ext cx="3690735" cy="1337097"/>
            <a:chOff x="6891206" y="4616817"/>
            <a:chExt cx="2058042" cy="1337097"/>
          </a:xfrm>
        </p:grpSpPr>
        <p:sp>
          <p:nvSpPr>
            <p:cNvPr id="40" name="Rounded Rectangle 39"/>
            <p:cNvSpPr/>
            <p:nvPr/>
          </p:nvSpPr>
          <p:spPr>
            <a:xfrm>
              <a:off x="6891206" y="4616817"/>
              <a:ext cx="2058042" cy="117391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86224" y="4737713"/>
              <a:ext cx="188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variant filtering and validation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25258" y="5430694"/>
              <a:ext cx="2007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 smtClean="0"/>
                <a:t>in </a:t>
              </a:r>
              <a:r>
                <a:rPr lang="en-GB" sz="1400" i="1" dirty="0" err="1" smtClean="0"/>
                <a:t>silico</a:t>
              </a:r>
              <a:r>
                <a:rPr lang="en-GB" sz="1400" i="1" dirty="0" smtClean="0"/>
                <a:t> </a:t>
              </a:r>
              <a:r>
                <a:rPr lang="en-GB" sz="1400" dirty="0" err="1" smtClean="0"/>
                <a:t>vs</a:t>
              </a:r>
              <a:r>
                <a:rPr lang="en-GB" sz="1400" dirty="0" smtClean="0"/>
                <a:t> </a:t>
              </a:r>
              <a:r>
                <a:rPr lang="en-GB" sz="1400" i="1" dirty="0" smtClean="0"/>
                <a:t>in vitro </a:t>
              </a:r>
              <a:r>
                <a:rPr lang="en-GB" sz="1400" dirty="0" smtClean="0"/>
                <a:t>validation</a:t>
              </a:r>
            </a:p>
          </p:txBody>
        </p:sp>
        <p:sp>
          <p:nvSpPr>
            <p:cNvPr id="59" name="TextBox 19"/>
            <p:cNvSpPr txBox="1"/>
            <p:nvPr/>
          </p:nvSpPr>
          <p:spPr>
            <a:xfrm>
              <a:off x="7524183" y="512291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vcftools</a:t>
              </a:r>
              <a:endParaRPr lang="en-GB" sz="14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Gruppo 91"/>
          <p:cNvGrpSpPr/>
          <p:nvPr/>
        </p:nvGrpSpPr>
        <p:grpSpPr>
          <a:xfrm>
            <a:off x="3352020" y="3361871"/>
            <a:ext cx="2818326" cy="1049725"/>
            <a:chOff x="5228271" y="4616817"/>
            <a:chExt cx="1045122" cy="1049725"/>
          </a:xfrm>
        </p:grpSpPr>
        <p:grpSp>
          <p:nvGrpSpPr>
            <p:cNvPr id="91" name="Gruppo 90"/>
            <p:cNvGrpSpPr/>
            <p:nvPr/>
          </p:nvGrpSpPr>
          <p:grpSpPr>
            <a:xfrm>
              <a:off x="5228271" y="4616817"/>
              <a:ext cx="1045122" cy="1049725"/>
              <a:chOff x="4359545" y="4618418"/>
              <a:chExt cx="1045122" cy="104972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4359545" y="4618418"/>
                <a:ext cx="1033735" cy="10497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82548" y="4703002"/>
                <a:ext cx="1022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</a:rPr>
                  <a:t>variant score recalibration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556494" y="5295171"/>
                <a:ext cx="644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big datasets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358086" y="5070733"/>
              <a:ext cx="77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known SNPs/</a:t>
              </a:r>
              <a:r>
                <a:rPr lang="en-GB" sz="1400" dirty="0" err="1" smtClean="0"/>
                <a:t>indels</a:t>
              </a:r>
              <a:endParaRPr lang="en-GB" sz="1400" dirty="0" smtClean="0"/>
            </a:p>
          </p:txBody>
        </p:sp>
      </p:grpSp>
      <p:grpSp>
        <p:nvGrpSpPr>
          <p:cNvPr id="72" name="Gruppo 71"/>
          <p:cNvGrpSpPr/>
          <p:nvPr/>
        </p:nvGrpSpPr>
        <p:grpSpPr>
          <a:xfrm>
            <a:off x="3306291" y="292091"/>
            <a:ext cx="2909784" cy="432048"/>
            <a:chOff x="6113798" y="1700808"/>
            <a:chExt cx="2909784" cy="432048"/>
          </a:xfrm>
        </p:grpSpPr>
        <p:sp>
          <p:nvSpPr>
            <p:cNvPr id="73" name="Rounded Rectangle 11"/>
            <p:cNvSpPr/>
            <p:nvPr/>
          </p:nvSpPr>
          <p:spPr>
            <a:xfrm>
              <a:off x="6113798" y="1700808"/>
              <a:ext cx="285667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12"/>
            <p:cNvSpPr txBox="1"/>
            <p:nvPr/>
          </p:nvSpPr>
          <p:spPr>
            <a:xfrm>
              <a:off x="6161991" y="1736890"/>
              <a:ext cx="286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final alignment (.</a:t>
              </a:r>
              <a:r>
                <a:rPr lang="en-GB" dirty="0" err="1" smtClean="0"/>
                <a:t>sam</a:t>
              </a:r>
              <a:r>
                <a:rPr lang="en-GB" dirty="0" smtClean="0"/>
                <a:t>/.bam)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5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3"/>
          <p:cNvSpPr txBox="1"/>
          <p:nvPr/>
        </p:nvSpPr>
        <p:spPr>
          <a:xfrm>
            <a:off x="0" y="0"/>
            <a:ext cx="423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variant calling – filtering variants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060" y="1037635"/>
            <a:ext cx="8763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Common cautions: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Base quality			BQ20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Depth (min and max)		very dependent on your average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Mapping quality			MQ50/60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Strand-bias				p-value&gt;0.05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SNP density			dependent on the genome [e.g. no more than 1 SNP/4bp]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Indel proximity			not closer than 10bp to an indel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581391"/>
            <a:ext cx="8586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Keep in mind your project may have some specific requirements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For example, if you are studying homologous regions (or you are using a distant reference genome), which is the parameter you should tailor first?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Some filters may be applied during the variant calling while others are applied afterwards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08928" y="6006949"/>
            <a:ext cx="89395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Further reading: “</a:t>
            </a:r>
            <a:r>
              <a:rPr lang="en-US" sz="1400" dirty="0" smtClean="0"/>
              <a:t>Consensus </a:t>
            </a:r>
            <a:r>
              <a:rPr lang="en-US" sz="1400" dirty="0"/>
              <a:t>Rules in Variant Detection from Next-Generation Sequencing </a:t>
            </a:r>
            <a:r>
              <a:rPr lang="en-US" sz="1400" dirty="0" smtClean="0"/>
              <a:t>Data” </a:t>
            </a:r>
            <a:r>
              <a:rPr lang="en-US" sz="1400" dirty="0" err="1" smtClean="0"/>
              <a:t>Jia</a:t>
            </a:r>
            <a:r>
              <a:rPr lang="en-US" sz="1400" dirty="0" smtClean="0"/>
              <a:t> et al 2012 </a:t>
            </a:r>
            <a:r>
              <a:rPr lang="en-US" sz="1400" dirty="0" err="1" smtClean="0"/>
              <a:t>PLoS</a:t>
            </a:r>
            <a:r>
              <a:rPr lang="en-US" sz="1400" dirty="0" smtClean="0"/>
              <a:t> One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945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3"/>
          <p:cNvSpPr txBox="1"/>
          <p:nvPr/>
        </p:nvSpPr>
        <p:spPr>
          <a:xfrm>
            <a:off x="0" y="0"/>
            <a:ext cx="638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variant calling – variant quality score recalibration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67" y="1037634"/>
            <a:ext cx="7938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Available in GATK.</a:t>
            </a:r>
          </a:p>
          <a:p>
            <a:endParaRPr lang="en-GB" dirty="0"/>
          </a:p>
          <a:p>
            <a:r>
              <a:rPr lang="en-GB" dirty="0" smtClean="0"/>
              <a:t>It aims at producing well-calibrated probabilities for the variants called.</a:t>
            </a:r>
          </a:p>
          <a:p>
            <a:endParaRPr lang="en-GB" dirty="0"/>
          </a:p>
          <a:p>
            <a:r>
              <a:rPr lang="en-GB" dirty="0" smtClean="0"/>
              <a:t>It develops a continuous, co-varying estimate of the relationship between SNP call annotations ( e.g. MQ, QD…) and the probability that a SNP is a true genetic variant versus a sequencing or data processing artefact.</a:t>
            </a:r>
          </a:p>
          <a:p>
            <a:r>
              <a:rPr lang="en-GB" dirty="0" smtClean="0"/>
              <a:t>It needs “true sites” to be trained.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966" y="4194954"/>
            <a:ext cx="8082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We are not going to use it, because it needs big datasets (either many samples, or whole genome data) to work properly.</a:t>
            </a:r>
          </a:p>
          <a:p>
            <a:r>
              <a:rPr lang="en-GB" dirty="0" smtClean="0"/>
              <a:t>You can find more information at</a:t>
            </a:r>
          </a:p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www.broadinstitute.org/gatk/gatkdocs/org_broadinstitute_sting_gatk_walkers_variantrecalibration_VariantRecalibrator.html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22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3"/>
          <p:cNvSpPr txBox="1"/>
          <p:nvPr/>
        </p:nvSpPr>
        <p:spPr>
          <a:xfrm>
            <a:off x="0" y="0"/>
            <a:ext cx="3181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variant calling – 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</a:rPr>
              <a:t>vcftools</a:t>
            </a:r>
            <a:endParaRPr lang="en-GB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340768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vcftools.sourceforge.net/docs.html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It not only allows to filter variants but it includes all sorts of useful options to handle your vcf files and extract useful information out of it</a:t>
            </a:r>
            <a:endParaRPr lang="en-GB" dirty="0"/>
          </a:p>
        </p:txBody>
      </p:sp>
      <p:sp>
        <p:nvSpPr>
          <p:cNvPr id="4" name="Rectangle 5"/>
          <p:cNvSpPr/>
          <p:nvPr/>
        </p:nvSpPr>
        <p:spPr>
          <a:xfrm>
            <a:off x="395536" y="2852936"/>
            <a:ext cx="78147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module load </a:t>
            </a:r>
            <a:r>
              <a:rPr lang="en-GB" dirty="0" err="1" smtClean="0">
                <a:latin typeface="Courier" pitchFamily="49" charset="0"/>
              </a:rPr>
              <a:t>vcftools</a:t>
            </a:r>
            <a:endParaRPr lang="en-GB" dirty="0" smtClean="0">
              <a:latin typeface="Courier" pitchFamily="49" charset="0"/>
            </a:endParaRPr>
          </a:p>
          <a:p>
            <a:r>
              <a:rPr lang="en-GB" dirty="0" smtClean="0">
                <a:latin typeface="Courier" pitchFamily="49" charset="0"/>
              </a:rPr>
              <a:t>cat variants_raw.vcf | vcf-annotate –f d=2/w=10 &gt; variants_flt.vcf</a:t>
            </a:r>
          </a:p>
          <a:p>
            <a:endParaRPr lang="en-GB" dirty="0">
              <a:latin typeface="Courier" pitchFamily="49" charset="0"/>
            </a:endParaRPr>
          </a:p>
          <a:p>
            <a:r>
              <a:rPr lang="en-GB" dirty="0" smtClean="0">
                <a:latin typeface="Courier" pitchFamily="49" charset="0"/>
              </a:rPr>
              <a:t>more </a:t>
            </a:r>
            <a:r>
              <a:rPr lang="en-GB" dirty="0">
                <a:latin typeface="Courier" pitchFamily="49" charset="0"/>
              </a:rPr>
              <a:t>variants_flt.vcf</a:t>
            </a:r>
          </a:p>
          <a:p>
            <a:endParaRPr lang="en-GB" dirty="0">
              <a:latin typeface="Courier" pitchFamily="49" charset="0"/>
            </a:endParaRP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you consider the first ten variants, how many did not pass the filters applied? And why?</a:t>
            </a:r>
          </a:p>
          <a:p>
            <a:endParaRPr lang="en-GB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2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3"/>
          <p:cNvSpPr txBox="1"/>
          <p:nvPr/>
        </p:nvSpPr>
        <p:spPr>
          <a:xfrm>
            <a:off x="-1" y="15007"/>
            <a:ext cx="349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variant calling – evaluating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3211" y="827420"/>
            <a:ext cx="549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Specificity </a:t>
            </a:r>
            <a:r>
              <a:rPr lang="en-GB" dirty="0" err="1" smtClean="0"/>
              <a:t>vs</a:t>
            </a:r>
            <a:r>
              <a:rPr lang="en-GB" dirty="0" smtClean="0"/>
              <a:t> Sensitivity = False Positive </a:t>
            </a:r>
            <a:r>
              <a:rPr lang="en-GB" dirty="0" err="1" smtClean="0"/>
              <a:t>vs</a:t>
            </a:r>
            <a:r>
              <a:rPr lang="en-GB" dirty="0" smtClean="0"/>
              <a:t> False Negative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75963" y="2060848"/>
            <a:ext cx="854450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275963" y="4679425"/>
            <a:ext cx="8544509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5-Point Star 3"/>
          <p:cNvSpPr/>
          <p:nvPr/>
        </p:nvSpPr>
        <p:spPr>
          <a:xfrm>
            <a:off x="827584" y="2007890"/>
            <a:ext cx="144016" cy="144016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245503" y="1727781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our sequenced sample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234891" y="4715852"/>
            <a:ext cx="603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source of variation [same sample] – good quality data</a:t>
            </a:r>
            <a:endParaRPr lang="en-GB" dirty="0"/>
          </a:p>
        </p:txBody>
      </p:sp>
      <p:sp>
        <p:nvSpPr>
          <p:cNvPr id="56" name="5-Point Star 55"/>
          <p:cNvSpPr/>
          <p:nvPr/>
        </p:nvSpPr>
        <p:spPr>
          <a:xfrm>
            <a:off x="831826" y="4620751"/>
            <a:ext cx="144016" cy="144016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-Point Star 56"/>
          <p:cNvSpPr/>
          <p:nvPr/>
        </p:nvSpPr>
        <p:spPr>
          <a:xfrm>
            <a:off x="3097932" y="2007890"/>
            <a:ext cx="144016" cy="144016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5-Point Star 57"/>
          <p:cNvSpPr/>
          <p:nvPr/>
        </p:nvSpPr>
        <p:spPr>
          <a:xfrm>
            <a:off x="7740352" y="4615036"/>
            <a:ext cx="144016" cy="144016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227137" y="3070701"/>
            <a:ext cx="1365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TP</a:t>
            </a:r>
          </a:p>
          <a:p>
            <a:pPr algn="ctr"/>
            <a:r>
              <a:rPr lang="en-GB" dirty="0" smtClean="0"/>
              <a:t>true positive</a:t>
            </a:r>
            <a:endParaRPr lang="en-GB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903834" y="2348880"/>
            <a:ext cx="0" cy="5040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903834" y="3933056"/>
            <a:ext cx="0" cy="51682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83768" y="3070701"/>
            <a:ext cx="1405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FP</a:t>
            </a:r>
          </a:p>
          <a:p>
            <a:pPr algn="ctr"/>
            <a:r>
              <a:rPr lang="en-GB" dirty="0" smtClean="0"/>
              <a:t>false positive</a:t>
            </a:r>
            <a:endParaRPr lang="en-GB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80663" y="2348880"/>
            <a:ext cx="0" cy="5040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80663" y="3933056"/>
            <a:ext cx="0" cy="51682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38481" y="3070701"/>
            <a:ext cx="14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TN</a:t>
            </a:r>
          </a:p>
          <a:p>
            <a:pPr algn="ctr"/>
            <a:r>
              <a:rPr lang="en-GB" dirty="0" smtClean="0"/>
              <a:t>true negative</a:t>
            </a:r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447237" y="2348880"/>
            <a:ext cx="0" cy="5040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447237" y="3933056"/>
            <a:ext cx="0" cy="51682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94548" y="3057932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FN</a:t>
            </a:r>
          </a:p>
          <a:p>
            <a:pPr algn="ctr"/>
            <a:r>
              <a:rPr lang="en-GB" dirty="0" smtClean="0"/>
              <a:t>false negative</a:t>
            </a:r>
            <a:endParaRPr lang="en-GB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823501" y="2336111"/>
            <a:ext cx="0" cy="5040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823501" y="3920287"/>
            <a:ext cx="0" cy="51682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50941" y="5507940"/>
            <a:ext cx="16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high specificity 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2174987" y="593998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high sensitivity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5445284" y="5517232"/>
            <a:ext cx="80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low FP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5430058" y="5949280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low FN</a:t>
            </a:r>
            <a:endParaRPr lang="en-GB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923928" y="5692606"/>
            <a:ext cx="1329488" cy="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923928" y="6117678"/>
            <a:ext cx="1329488" cy="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7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3"/>
          <p:cNvSpPr txBox="1"/>
          <p:nvPr/>
        </p:nvSpPr>
        <p:spPr>
          <a:xfrm>
            <a:off x="-1" y="15007"/>
            <a:ext cx="343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variant calling –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9" y="980728"/>
            <a:ext cx="78488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external source of known variation – sequencing a sample for which you have independent data will help to understand the quality of your data (also reducing the need for experimental validation)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experimental validation – select a number of newly discover variants to be tested with a different technology (usual sanger sequencing); the rate of false discovery will give an estimate of how well the sequencing performed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402097" y="5266074"/>
            <a:ext cx="641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lack of standards for validation rates and acceptable false discovery rates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5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o 112"/>
          <p:cNvGrpSpPr/>
          <p:nvPr/>
        </p:nvGrpSpPr>
        <p:grpSpPr>
          <a:xfrm>
            <a:off x="3519694" y="932444"/>
            <a:ext cx="2482979" cy="1580769"/>
            <a:chOff x="144805" y="4618416"/>
            <a:chExt cx="2482979" cy="1580769"/>
          </a:xfrm>
        </p:grpSpPr>
        <p:sp>
          <p:nvSpPr>
            <p:cNvPr id="25" name="Rounded Rectangle 24"/>
            <p:cNvSpPr/>
            <p:nvPr/>
          </p:nvSpPr>
          <p:spPr>
            <a:xfrm>
              <a:off x="144805" y="4618416"/>
              <a:ext cx="2482979" cy="158076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1341" y="4691547"/>
              <a:ext cx="1485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>
                      <a:lumMod val="75000"/>
                    </a:schemeClr>
                  </a:solidFill>
                </a:rPr>
                <a:t>variant calling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2271" y="5114861"/>
              <a:ext cx="1048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SNPs/</a:t>
              </a:r>
              <a:r>
                <a:rPr lang="en-GB" sz="1400" dirty="0" err="1" smtClean="0"/>
                <a:t>indels</a:t>
              </a:r>
              <a:endParaRPr lang="en-GB" sz="14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1408" y="5422638"/>
              <a:ext cx="1811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single/multi-sample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5789" y="5757069"/>
              <a:ext cx="1284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samtools</a:t>
              </a:r>
              <a:endParaRPr lang="en-GB" sz="14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3731882" y="2721518"/>
            <a:ext cx="2058602" cy="432048"/>
            <a:chOff x="2195736" y="5252200"/>
            <a:chExt cx="2058602" cy="432048"/>
          </a:xfrm>
        </p:grpSpPr>
        <p:sp>
          <p:nvSpPr>
            <p:cNvPr id="34" name="Rounded Rectangle 33"/>
            <p:cNvSpPr/>
            <p:nvPr/>
          </p:nvSpPr>
          <p:spPr>
            <a:xfrm>
              <a:off x="2195736" y="5252200"/>
              <a:ext cx="205860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08503" y="5292765"/>
              <a:ext cx="1844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raw variants (.vcf)</a:t>
              </a:r>
              <a:endParaRPr lang="en-GB" dirty="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3346237" y="6165304"/>
            <a:ext cx="2829892" cy="432048"/>
            <a:chOff x="6125827" y="4094098"/>
            <a:chExt cx="2829892" cy="432048"/>
          </a:xfrm>
        </p:grpSpPr>
        <p:sp>
          <p:nvSpPr>
            <p:cNvPr id="60" name="Rounded Rectangle 59"/>
            <p:cNvSpPr/>
            <p:nvPr/>
          </p:nvSpPr>
          <p:spPr>
            <a:xfrm>
              <a:off x="6125827" y="4094098"/>
              <a:ext cx="282989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13379" y="4134663"/>
              <a:ext cx="26889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ready-to-use variants (.</a:t>
              </a:r>
              <a:r>
                <a:rPr lang="en-GB" dirty="0" err="1" smtClean="0"/>
                <a:t>vcf</a:t>
              </a:r>
              <a:r>
                <a:rPr lang="en-GB" dirty="0" smtClean="0"/>
                <a:t>)</a:t>
              </a:r>
              <a:endParaRPr lang="en-GB" dirty="0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2915816" y="4619901"/>
            <a:ext cx="3690735" cy="1337097"/>
            <a:chOff x="6891206" y="4616817"/>
            <a:chExt cx="2058042" cy="1337097"/>
          </a:xfrm>
        </p:grpSpPr>
        <p:sp>
          <p:nvSpPr>
            <p:cNvPr id="40" name="Rounded Rectangle 39"/>
            <p:cNvSpPr/>
            <p:nvPr/>
          </p:nvSpPr>
          <p:spPr>
            <a:xfrm>
              <a:off x="6891206" y="4616817"/>
              <a:ext cx="2058042" cy="11739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86224" y="4737713"/>
              <a:ext cx="188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5">
                      <a:lumMod val="75000"/>
                    </a:schemeClr>
                  </a:solidFill>
                </a:rPr>
                <a:t>variant filtering and validation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25258" y="5430694"/>
              <a:ext cx="2007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 smtClean="0"/>
                <a:t>in </a:t>
              </a:r>
              <a:r>
                <a:rPr lang="en-GB" sz="1400" i="1" dirty="0" err="1" smtClean="0"/>
                <a:t>silico</a:t>
              </a:r>
              <a:r>
                <a:rPr lang="en-GB" sz="1400" i="1" dirty="0" smtClean="0"/>
                <a:t> </a:t>
              </a:r>
              <a:r>
                <a:rPr lang="en-GB" sz="1400" dirty="0" err="1" smtClean="0"/>
                <a:t>vs</a:t>
              </a:r>
              <a:r>
                <a:rPr lang="en-GB" sz="1400" dirty="0" smtClean="0"/>
                <a:t> </a:t>
              </a:r>
              <a:r>
                <a:rPr lang="en-GB" sz="1400" i="1" dirty="0" smtClean="0"/>
                <a:t>in vitro </a:t>
              </a:r>
              <a:r>
                <a:rPr lang="en-GB" sz="1400" dirty="0" smtClean="0"/>
                <a:t>validation</a:t>
              </a:r>
            </a:p>
          </p:txBody>
        </p:sp>
        <p:sp>
          <p:nvSpPr>
            <p:cNvPr id="59" name="TextBox 19"/>
            <p:cNvSpPr txBox="1"/>
            <p:nvPr/>
          </p:nvSpPr>
          <p:spPr>
            <a:xfrm>
              <a:off x="7524183" y="512291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vcftools</a:t>
              </a:r>
              <a:endParaRPr lang="en-GB" sz="14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Gruppo 91"/>
          <p:cNvGrpSpPr/>
          <p:nvPr/>
        </p:nvGrpSpPr>
        <p:grpSpPr>
          <a:xfrm>
            <a:off x="3352020" y="3361871"/>
            <a:ext cx="2818326" cy="1049725"/>
            <a:chOff x="5228271" y="4616817"/>
            <a:chExt cx="1045122" cy="1049725"/>
          </a:xfrm>
        </p:grpSpPr>
        <p:grpSp>
          <p:nvGrpSpPr>
            <p:cNvPr id="91" name="Gruppo 90"/>
            <p:cNvGrpSpPr/>
            <p:nvPr/>
          </p:nvGrpSpPr>
          <p:grpSpPr>
            <a:xfrm>
              <a:off x="5228271" y="4616817"/>
              <a:ext cx="1045122" cy="1049725"/>
              <a:chOff x="4359545" y="4618418"/>
              <a:chExt cx="1045122" cy="104972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4359545" y="4618418"/>
                <a:ext cx="1033735" cy="104972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82548" y="4703002"/>
                <a:ext cx="1022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variant score recalibration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556494" y="5295171"/>
                <a:ext cx="644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big datasets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358086" y="5070733"/>
              <a:ext cx="77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known SNPs/</a:t>
              </a:r>
              <a:r>
                <a:rPr lang="en-GB" sz="1400" dirty="0" err="1" smtClean="0"/>
                <a:t>indels</a:t>
              </a:r>
              <a:endParaRPr lang="en-GB" sz="1400" dirty="0" smtClean="0"/>
            </a:p>
          </p:txBody>
        </p:sp>
      </p:grpSp>
      <p:grpSp>
        <p:nvGrpSpPr>
          <p:cNvPr id="72" name="Gruppo 71"/>
          <p:cNvGrpSpPr/>
          <p:nvPr/>
        </p:nvGrpSpPr>
        <p:grpSpPr>
          <a:xfrm>
            <a:off x="3306291" y="292091"/>
            <a:ext cx="2909784" cy="432048"/>
            <a:chOff x="6113798" y="1700808"/>
            <a:chExt cx="2909784" cy="432048"/>
          </a:xfrm>
        </p:grpSpPr>
        <p:sp>
          <p:nvSpPr>
            <p:cNvPr id="73" name="Rounded Rectangle 11"/>
            <p:cNvSpPr/>
            <p:nvPr/>
          </p:nvSpPr>
          <p:spPr>
            <a:xfrm>
              <a:off x="6113798" y="1700808"/>
              <a:ext cx="285667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12"/>
            <p:cNvSpPr txBox="1"/>
            <p:nvPr/>
          </p:nvSpPr>
          <p:spPr>
            <a:xfrm>
              <a:off x="6161991" y="1736890"/>
              <a:ext cx="286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final alignment (.</a:t>
              </a:r>
              <a:r>
                <a:rPr lang="en-GB" dirty="0" err="1" smtClean="0"/>
                <a:t>sam</a:t>
              </a:r>
              <a:r>
                <a:rPr lang="en-GB" dirty="0" smtClean="0"/>
                <a:t>/.bam)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1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o 112"/>
          <p:cNvGrpSpPr/>
          <p:nvPr/>
        </p:nvGrpSpPr>
        <p:grpSpPr>
          <a:xfrm>
            <a:off x="3519694" y="932444"/>
            <a:ext cx="2482979" cy="1580769"/>
            <a:chOff x="144805" y="4618416"/>
            <a:chExt cx="2482979" cy="1580769"/>
          </a:xfrm>
        </p:grpSpPr>
        <p:sp>
          <p:nvSpPr>
            <p:cNvPr id="25" name="Rounded Rectangle 24"/>
            <p:cNvSpPr/>
            <p:nvPr/>
          </p:nvSpPr>
          <p:spPr>
            <a:xfrm>
              <a:off x="144805" y="4618416"/>
              <a:ext cx="2482979" cy="158076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1341" y="4691547"/>
              <a:ext cx="1485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variant calling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2271" y="5114861"/>
              <a:ext cx="1048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SNPs/</a:t>
              </a:r>
              <a:r>
                <a:rPr lang="en-GB" sz="1400" dirty="0" err="1" smtClean="0"/>
                <a:t>indels</a:t>
              </a:r>
              <a:endParaRPr lang="en-GB" sz="14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1408" y="5422638"/>
              <a:ext cx="1811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single/multi-sample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5789" y="5757069"/>
              <a:ext cx="1284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samtools</a:t>
              </a:r>
              <a:endParaRPr lang="en-GB" sz="14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3731882" y="2721518"/>
            <a:ext cx="2058602" cy="432048"/>
            <a:chOff x="2195736" y="5252200"/>
            <a:chExt cx="2058602" cy="432048"/>
          </a:xfrm>
        </p:grpSpPr>
        <p:sp>
          <p:nvSpPr>
            <p:cNvPr id="34" name="Rounded Rectangle 33"/>
            <p:cNvSpPr/>
            <p:nvPr/>
          </p:nvSpPr>
          <p:spPr>
            <a:xfrm>
              <a:off x="2195736" y="5252200"/>
              <a:ext cx="205860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08503" y="5292765"/>
              <a:ext cx="1844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raw variants (.vcf)</a:t>
              </a:r>
              <a:endParaRPr lang="en-GB" dirty="0"/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3346237" y="6165304"/>
            <a:ext cx="2829892" cy="432048"/>
            <a:chOff x="6125827" y="4094098"/>
            <a:chExt cx="2829892" cy="432048"/>
          </a:xfrm>
        </p:grpSpPr>
        <p:sp>
          <p:nvSpPr>
            <p:cNvPr id="60" name="Rounded Rectangle 59"/>
            <p:cNvSpPr/>
            <p:nvPr/>
          </p:nvSpPr>
          <p:spPr>
            <a:xfrm>
              <a:off x="6125827" y="4094098"/>
              <a:ext cx="282989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13379" y="4134663"/>
              <a:ext cx="26889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ready-to-use variants (.</a:t>
              </a:r>
              <a:r>
                <a:rPr lang="en-GB" dirty="0" err="1" smtClean="0"/>
                <a:t>vcf</a:t>
              </a:r>
              <a:r>
                <a:rPr lang="en-GB" dirty="0" smtClean="0"/>
                <a:t>)</a:t>
              </a:r>
              <a:endParaRPr lang="en-GB" dirty="0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2915816" y="4619901"/>
            <a:ext cx="3690735" cy="1337097"/>
            <a:chOff x="6891206" y="4616817"/>
            <a:chExt cx="2058042" cy="1337097"/>
          </a:xfrm>
        </p:grpSpPr>
        <p:sp>
          <p:nvSpPr>
            <p:cNvPr id="40" name="Rounded Rectangle 39"/>
            <p:cNvSpPr/>
            <p:nvPr/>
          </p:nvSpPr>
          <p:spPr>
            <a:xfrm>
              <a:off x="6891206" y="4616817"/>
              <a:ext cx="2058042" cy="11739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86224" y="4737713"/>
              <a:ext cx="188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accent5">
                      <a:lumMod val="75000"/>
                    </a:schemeClr>
                  </a:solidFill>
                </a:rPr>
                <a:t>variant filtering and validation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25258" y="5430694"/>
              <a:ext cx="2007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 smtClean="0"/>
                <a:t>in </a:t>
              </a:r>
              <a:r>
                <a:rPr lang="en-GB" sz="1400" i="1" dirty="0" err="1" smtClean="0"/>
                <a:t>silico</a:t>
              </a:r>
              <a:r>
                <a:rPr lang="en-GB" sz="1400" i="1" dirty="0" smtClean="0"/>
                <a:t> </a:t>
              </a:r>
              <a:r>
                <a:rPr lang="en-GB" sz="1400" dirty="0" err="1" smtClean="0"/>
                <a:t>vs</a:t>
              </a:r>
              <a:r>
                <a:rPr lang="en-GB" sz="1400" dirty="0" smtClean="0"/>
                <a:t> </a:t>
              </a:r>
              <a:r>
                <a:rPr lang="en-GB" sz="1400" i="1" dirty="0" smtClean="0"/>
                <a:t>in vitro </a:t>
              </a:r>
              <a:r>
                <a:rPr lang="en-GB" sz="1400" dirty="0" smtClean="0"/>
                <a:t>validation</a:t>
              </a:r>
            </a:p>
          </p:txBody>
        </p:sp>
        <p:sp>
          <p:nvSpPr>
            <p:cNvPr id="59" name="TextBox 19"/>
            <p:cNvSpPr txBox="1"/>
            <p:nvPr/>
          </p:nvSpPr>
          <p:spPr>
            <a:xfrm>
              <a:off x="7524183" y="512291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vcftools</a:t>
              </a:r>
              <a:endParaRPr lang="en-GB" sz="14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2" name="Gruppo 91"/>
          <p:cNvGrpSpPr/>
          <p:nvPr/>
        </p:nvGrpSpPr>
        <p:grpSpPr>
          <a:xfrm>
            <a:off x="3352020" y="3361871"/>
            <a:ext cx="2818326" cy="1049725"/>
            <a:chOff x="5228271" y="4616817"/>
            <a:chExt cx="1045122" cy="1049725"/>
          </a:xfrm>
        </p:grpSpPr>
        <p:grpSp>
          <p:nvGrpSpPr>
            <p:cNvPr id="91" name="Gruppo 90"/>
            <p:cNvGrpSpPr/>
            <p:nvPr/>
          </p:nvGrpSpPr>
          <p:grpSpPr>
            <a:xfrm>
              <a:off x="5228271" y="4616817"/>
              <a:ext cx="1045122" cy="1049725"/>
              <a:chOff x="4359545" y="4618418"/>
              <a:chExt cx="1045122" cy="104972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4359545" y="4618418"/>
                <a:ext cx="1033735" cy="104972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82548" y="4703002"/>
                <a:ext cx="1022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variant score recalibration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556494" y="5295171"/>
                <a:ext cx="6446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big datasets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358086" y="5070733"/>
              <a:ext cx="77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known SNPs/</a:t>
              </a:r>
              <a:r>
                <a:rPr lang="en-GB" sz="1400" dirty="0" err="1" smtClean="0"/>
                <a:t>indels</a:t>
              </a:r>
              <a:endParaRPr lang="en-GB" sz="1400" dirty="0" smtClean="0"/>
            </a:p>
          </p:txBody>
        </p:sp>
      </p:grpSp>
      <p:grpSp>
        <p:nvGrpSpPr>
          <p:cNvPr id="72" name="Gruppo 71"/>
          <p:cNvGrpSpPr/>
          <p:nvPr/>
        </p:nvGrpSpPr>
        <p:grpSpPr>
          <a:xfrm>
            <a:off x="3306291" y="292091"/>
            <a:ext cx="2909784" cy="432048"/>
            <a:chOff x="6113798" y="1700808"/>
            <a:chExt cx="2909784" cy="432048"/>
          </a:xfrm>
        </p:grpSpPr>
        <p:sp>
          <p:nvSpPr>
            <p:cNvPr id="73" name="Rounded Rectangle 11"/>
            <p:cNvSpPr/>
            <p:nvPr/>
          </p:nvSpPr>
          <p:spPr>
            <a:xfrm>
              <a:off x="6113798" y="1700808"/>
              <a:ext cx="2856672" cy="432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12"/>
            <p:cNvSpPr txBox="1"/>
            <p:nvPr/>
          </p:nvSpPr>
          <p:spPr>
            <a:xfrm>
              <a:off x="6161991" y="1736890"/>
              <a:ext cx="286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final alignment (.</a:t>
              </a:r>
              <a:r>
                <a:rPr lang="en-GB" dirty="0" err="1" smtClean="0"/>
                <a:t>sam</a:t>
              </a:r>
              <a:r>
                <a:rPr lang="en-GB" dirty="0" smtClean="0"/>
                <a:t>/.bam)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7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3"/>
          <p:cNvSpPr txBox="1"/>
          <p:nvPr/>
        </p:nvSpPr>
        <p:spPr>
          <a:xfrm>
            <a:off x="0" y="0"/>
            <a:ext cx="193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variant calling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5536" y="1628800"/>
            <a:ext cx="2160000" cy="3096344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3419872" y="1628800"/>
            <a:ext cx="2160000" cy="3096344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6444208" y="1628800"/>
            <a:ext cx="2160000" cy="3096344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53364" y="1638460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SNPs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30219" y="16582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indels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314054" y="16582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SV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04225" y="2455728"/>
            <a:ext cx="2151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samtools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GATK: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Unified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Genotyper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2. Haplotype caller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561" y="2189763"/>
            <a:ext cx="21515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samtools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GATK: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1. Unified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Genotyper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2. Haplotype caller</a:t>
            </a:r>
          </a:p>
          <a:p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Dindel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2657" y="2865710"/>
            <a:ext cx="21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SVMerge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– pipeline combining many different tools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3"/>
          <p:cNvSpPr txBox="1"/>
          <p:nvPr/>
        </p:nvSpPr>
        <p:spPr>
          <a:xfrm>
            <a:off x="0" y="0"/>
            <a:ext cx="276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variant calling - SNPs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1258882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Examine the bases aligned to position and look for differences</a:t>
            </a:r>
          </a:p>
          <a:p>
            <a:endParaRPr lang="en-GB" dirty="0"/>
          </a:p>
          <a:p>
            <a:r>
              <a:rPr lang="en-GB" dirty="0" smtClean="0"/>
              <a:t>SNP calling </a:t>
            </a:r>
            <a:r>
              <a:rPr lang="en-GB" dirty="0" err="1" smtClean="0"/>
              <a:t>vs</a:t>
            </a:r>
            <a:r>
              <a:rPr lang="en-GB" dirty="0" smtClean="0"/>
              <a:t> genotyping</a:t>
            </a:r>
          </a:p>
          <a:p>
            <a:r>
              <a:rPr lang="en-GB" dirty="0" smtClean="0"/>
              <a:t>Homozygous </a:t>
            </a:r>
            <a:r>
              <a:rPr lang="en-GB" dirty="0" err="1" smtClean="0"/>
              <a:t>vs</a:t>
            </a:r>
            <a:r>
              <a:rPr lang="en-GB" dirty="0" smtClean="0"/>
              <a:t> Heterozygous SNPs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Factors to consider: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Base call qualities of each supporting base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Mapping </a:t>
            </a:r>
            <a:r>
              <a:rPr lang="en-GB" dirty="0" smtClean="0"/>
              <a:t>qualities of the reads supporting the SNP (increased read length or paired-end help MQ scores)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Sequencing depth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Individual </a:t>
            </a:r>
            <a:r>
              <a:rPr lang="en-GB" dirty="0" err="1" smtClean="0"/>
              <a:t>vs</a:t>
            </a:r>
            <a:r>
              <a:rPr lang="en-GB" dirty="0" smtClean="0"/>
              <a:t> multi-sample calling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51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3"/>
          <p:cNvSpPr txBox="1"/>
          <p:nvPr/>
        </p:nvSpPr>
        <p:spPr>
          <a:xfrm>
            <a:off x="0" y="0"/>
            <a:ext cx="456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variant calling </a:t>
            </a:r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– visualisation in IGV</a:t>
            </a:r>
            <a:endParaRPr lang="en-GB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762"/>
            <a:ext cx="9144000" cy="48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3"/>
          <p:cNvSpPr txBox="1"/>
          <p:nvPr/>
        </p:nvSpPr>
        <p:spPr>
          <a:xfrm>
            <a:off x="0" y="0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variant calling – VCF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692696"/>
            <a:ext cx="83529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Standardised format for storing DNA polymorphism data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SNPs, </a:t>
            </a:r>
            <a:r>
              <a:rPr lang="en-GB" dirty="0" err="1" smtClean="0"/>
              <a:t>indels</a:t>
            </a:r>
            <a:r>
              <a:rPr lang="en-GB" dirty="0" smtClean="0"/>
              <a:t>, SV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Rich annotations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 smtClean="0"/>
              <a:t>Can be indexed for fast data retrieval of variants from a range of positions</a:t>
            </a:r>
          </a:p>
          <a:p>
            <a:endParaRPr lang="en-GB" dirty="0" smtClean="0"/>
          </a:p>
          <a:p>
            <a:r>
              <a:rPr lang="en-GB" dirty="0" smtClean="0"/>
              <a:t>Can store variant information over many samples</a:t>
            </a:r>
          </a:p>
          <a:p>
            <a:endParaRPr lang="en-GB" dirty="0"/>
          </a:p>
          <a:p>
            <a:r>
              <a:rPr lang="en-GB" dirty="0" smtClean="0"/>
              <a:t>Record meta-data about the site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dbSNP accession, filter status</a:t>
            </a:r>
          </a:p>
          <a:p>
            <a:endParaRPr lang="en-GB" dirty="0"/>
          </a:p>
          <a:p>
            <a:r>
              <a:rPr lang="en-GB" dirty="0" smtClean="0"/>
              <a:t>Very flexible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Tags can be introduced to describe new types of variants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Different VCF files may contain different information/annotations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 smtClean="0"/>
              <a:t>Two sections: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Header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Data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89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3"/>
          <p:cNvSpPr txBox="1"/>
          <p:nvPr/>
        </p:nvSpPr>
        <p:spPr>
          <a:xfrm>
            <a:off x="0" y="0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variant calling – VCF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692696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Header</a:t>
            </a:r>
          </a:p>
          <a:p>
            <a:r>
              <a:rPr lang="en-GB" dirty="0"/>
              <a:t>lines starting with </a:t>
            </a:r>
            <a:r>
              <a:rPr lang="en-GB" dirty="0" smtClean="0"/>
              <a:t>##: arbitrary number of meta-information lines</a:t>
            </a:r>
          </a:p>
          <a:p>
            <a:r>
              <a:rPr lang="en-GB" dirty="0"/>
              <a:t>l</a:t>
            </a:r>
            <a:r>
              <a:rPr lang="en-GB" dirty="0" smtClean="0"/>
              <a:t>ine starting with #: column definition – mandatory columns include:</a:t>
            </a:r>
          </a:p>
          <a:p>
            <a:endParaRPr lang="en-GB" dirty="0"/>
          </a:p>
          <a:p>
            <a:r>
              <a:rPr lang="en-GB" dirty="0" smtClean="0"/>
              <a:t>CHROM	chromosome</a:t>
            </a:r>
          </a:p>
          <a:p>
            <a:r>
              <a:rPr lang="en-GB" dirty="0" smtClean="0"/>
              <a:t>POS	position of the start of the variant</a:t>
            </a:r>
          </a:p>
          <a:p>
            <a:r>
              <a:rPr lang="en-GB" dirty="0" smtClean="0"/>
              <a:t>ID	unique identifier of the variant (e.g. </a:t>
            </a:r>
            <a:r>
              <a:rPr lang="en-GB" dirty="0" err="1" smtClean="0"/>
              <a:t>rs</a:t>
            </a:r>
            <a:r>
              <a:rPr lang="en-GB" dirty="0" smtClean="0"/>
              <a:t> number for SNPs)</a:t>
            </a:r>
          </a:p>
          <a:p>
            <a:r>
              <a:rPr lang="en-GB" dirty="0" smtClean="0"/>
              <a:t>REF	reference allele</a:t>
            </a:r>
          </a:p>
          <a:p>
            <a:r>
              <a:rPr lang="en-GB" dirty="0" smtClean="0"/>
              <a:t>ALT	comma separated list of alternate non-reference alleles</a:t>
            </a:r>
          </a:p>
          <a:p>
            <a:r>
              <a:rPr lang="en-GB" dirty="0" smtClean="0"/>
              <a:t>QUAL</a:t>
            </a:r>
            <a:r>
              <a:rPr lang="en-GB" dirty="0"/>
              <a:t>	</a:t>
            </a:r>
            <a:r>
              <a:rPr lang="en-GB" dirty="0" err="1" smtClean="0"/>
              <a:t>phred</a:t>
            </a:r>
            <a:r>
              <a:rPr lang="en-GB" dirty="0" smtClean="0"/>
              <a:t>-scaled quality score</a:t>
            </a:r>
          </a:p>
          <a:p>
            <a:r>
              <a:rPr lang="en-GB" dirty="0" smtClean="0"/>
              <a:t>FILTER	site filtering information</a:t>
            </a:r>
          </a:p>
          <a:p>
            <a:r>
              <a:rPr lang="en-GB" dirty="0" smtClean="0"/>
              <a:t>INFO	user extensible annotation (e.g. </a:t>
            </a:r>
            <a:r>
              <a:rPr lang="en-GB" dirty="0" err="1" smtClean="0"/>
              <a:t>samtools</a:t>
            </a:r>
            <a:r>
              <a:rPr lang="en-GB" dirty="0" smtClean="0"/>
              <a:t> and GATK may differ in this)</a:t>
            </a:r>
          </a:p>
          <a:p>
            <a:endParaRPr lang="en-GB" dirty="0" smtClean="0"/>
          </a:p>
          <a:p>
            <a:r>
              <a:rPr lang="en-GB" dirty="0" smtClean="0"/>
              <a:t>samples follow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520" y="605681"/>
            <a:ext cx="8568952" cy="4119463"/>
          </a:xfrm>
          <a:prstGeom prst="roundRect">
            <a:avLst>
              <a:gd name="adj" fmla="val 8112"/>
            </a:avLst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257994" y="4869160"/>
            <a:ext cx="8568952" cy="1296144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5536" y="5104813"/>
            <a:ext cx="7881361" cy="934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dirty="0" smtClean="0"/>
              <a:t>one line per site (all columns described above per line); useful information per site and per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3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3"/>
          <p:cNvSpPr txBox="1"/>
          <p:nvPr/>
        </p:nvSpPr>
        <p:spPr>
          <a:xfrm>
            <a:off x="0" y="0"/>
            <a:ext cx="314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75000"/>
                  </a:schemeClr>
                </a:solidFill>
              </a:rPr>
              <a:t>variant calling – VCF file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12335" r="9132" b="23321"/>
          <a:stretch/>
        </p:blipFill>
        <p:spPr bwMode="auto">
          <a:xfrm>
            <a:off x="9329" y="692696"/>
            <a:ext cx="10982521" cy="51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20778" y="2628900"/>
            <a:ext cx="24232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 How many samples are included in the vcf?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 Did site 3106 pass the filters? If not, why? And site 2825?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 What type of variant is site 2875?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</a:rPr>
              <a:t> What is the genotype at position 2709? And what is its genotype quality?</a:t>
            </a:r>
          </a:p>
        </p:txBody>
      </p:sp>
    </p:spTree>
    <p:extLst>
      <p:ext uri="{BB962C8B-B14F-4D97-AF65-F5344CB8AC3E}">
        <p14:creationId xmlns:p14="http://schemas.microsoft.com/office/powerpoint/2010/main" val="24424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25" y="171450"/>
            <a:ext cx="2524125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3"/>
          <p:cNvSpPr txBox="1"/>
          <p:nvPr/>
        </p:nvSpPr>
        <p:spPr>
          <a:xfrm>
            <a:off x="0" y="0"/>
            <a:ext cx="442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variant calling – 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</a:rPr>
              <a:t>samtools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</a:rPr>
              <a:t>mpileup</a:t>
            </a:r>
            <a:endParaRPr lang="en-GB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976" y="1376718"/>
            <a:ext cx="84908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urier" pitchFamily="49" charset="0"/>
              </a:rPr>
              <a:t>samtools</a:t>
            </a:r>
            <a:r>
              <a:rPr lang="en-GB" dirty="0" smtClean="0">
                <a:latin typeface="Courier" pitchFamily="49" charset="0"/>
              </a:rPr>
              <a:t> </a:t>
            </a:r>
            <a:r>
              <a:rPr lang="en-GB" dirty="0" err="1">
                <a:latin typeface="Courier" pitchFamily="49" charset="0"/>
              </a:rPr>
              <a:t>mpileup</a:t>
            </a:r>
            <a:r>
              <a:rPr lang="en-GB" dirty="0">
                <a:latin typeface="Courier" pitchFamily="49" charset="0"/>
              </a:rPr>
              <a:t> -u -Q 20 -q 50 -g </a:t>
            </a:r>
            <a:r>
              <a:rPr lang="en-GB" dirty="0" smtClean="0">
                <a:latin typeface="Courier" pitchFamily="49" charset="0"/>
              </a:rPr>
              <a:t>-s </a:t>
            </a:r>
            <a:r>
              <a:rPr lang="en-GB" dirty="0">
                <a:latin typeface="Courier" pitchFamily="49" charset="0"/>
              </a:rPr>
              <a:t>-f </a:t>
            </a:r>
            <a:r>
              <a:rPr lang="en-GB" dirty="0" smtClean="0">
                <a:latin typeface="Courier" pitchFamily="49" charset="0"/>
              </a:rPr>
              <a:t>Saccharomyces_cerevisiae.EF4.68.dna.toplevel.fa </a:t>
            </a:r>
            <a:r>
              <a:rPr lang="en-GB" dirty="0" err="1">
                <a:latin typeface="Courier" pitchFamily="49" charset="0"/>
              </a:rPr>
              <a:t>library_final_sorted.bam</a:t>
            </a:r>
            <a:r>
              <a:rPr lang="en-GB" dirty="0">
                <a:latin typeface="Courier" pitchFamily="49" charset="0"/>
              </a:rPr>
              <a:t> | </a:t>
            </a:r>
            <a:r>
              <a:rPr lang="en-GB" dirty="0" err="1">
                <a:latin typeface="Courier" pitchFamily="49" charset="0"/>
              </a:rPr>
              <a:t>bcftools</a:t>
            </a:r>
            <a:r>
              <a:rPr lang="en-GB" dirty="0">
                <a:latin typeface="Courier" pitchFamily="49" charset="0"/>
              </a:rPr>
              <a:t> call -mv  - &gt; </a:t>
            </a:r>
            <a:r>
              <a:rPr lang="en-GB" dirty="0" smtClean="0">
                <a:latin typeface="Courier" pitchFamily="49" charset="0"/>
              </a:rPr>
              <a:t>variants_raw.vcf</a:t>
            </a:r>
          </a:p>
          <a:p>
            <a:endParaRPr lang="it-IT" dirty="0" smtClean="0">
              <a:latin typeface="Courier" pitchFamily="49" charset="0"/>
            </a:endParaRPr>
          </a:p>
          <a:p>
            <a:endParaRPr lang="it-IT" dirty="0">
              <a:latin typeface="Courier" pitchFamily="49" charset="0"/>
            </a:endParaRPr>
          </a:p>
          <a:p>
            <a:endParaRPr lang="it-IT" dirty="0" smtClean="0">
              <a:latin typeface="Courier" pitchFamily="49" charset="0"/>
            </a:endParaRPr>
          </a:p>
          <a:p>
            <a:endParaRPr lang="it-IT" dirty="0" smtClean="0">
              <a:latin typeface="Courier" pitchFamily="49" charset="0"/>
            </a:endParaRPr>
          </a:p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What is the meaning of the options for samtools mpileup? And for bcftools view?</a:t>
            </a:r>
          </a:p>
          <a:p>
            <a:endParaRPr lang="it-IT" dirty="0">
              <a:latin typeface="Courier" pitchFamily="49" charset="0"/>
            </a:endParaRPr>
          </a:p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Check your vcf</a:t>
            </a:r>
          </a:p>
          <a:p>
            <a:endParaRPr lang="it-IT" dirty="0" smtClean="0">
              <a:latin typeface="Courier" pitchFamily="49" charset="0"/>
            </a:endParaRPr>
          </a:p>
          <a:p>
            <a:r>
              <a:rPr lang="it-IT" dirty="0" smtClean="0">
                <a:latin typeface="Courier" pitchFamily="49" charset="0"/>
              </a:rPr>
              <a:t>more variants_raw.vcf</a:t>
            </a:r>
          </a:p>
          <a:p>
            <a:endParaRPr lang="it-IT" dirty="0">
              <a:latin typeface="Courier" pitchFamily="49" charset="0"/>
            </a:endParaRP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What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if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you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use the option -t in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samtools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mpileup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?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What’s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the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difference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you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observe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in the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two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vcf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files</a:t>
            </a:r>
            <a:r>
              <a:rPr lang="it-IT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?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en-GB" dirty="0">
              <a:latin typeface="Courier" pitchFamily="49" charset="0"/>
            </a:endParaRPr>
          </a:p>
          <a:p>
            <a:endParaRPr lang="en-GB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1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902</Words>
  <Application>Microsoft Office PowerPoint</Application>
  <PresentationFormat>Presentazione su schermo (4:3)</PresentationFormat>
  <Paragraphs>196</Paragraphs>
  <Slides>16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</dc:creator>
  <cp:lastModifiedBy>chiara</cp:lastModifiedBy>
  <cp:revision>9</cp:revision>
  <dcterms:created xsi:type="dcterms:W3CDTF">2015-11-15T23:45:06Z</dcterms:created>
  <dcterms:modified xsi:type="dcterms:W3CDTF">2015-11-26T07:00:11Z</dcterms:modified>
</cp:coreProperties>
</file>