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68" r:id="rId4"/>
    <p:sldId id="259" r:id="rId5"/>
    <p:sldId id="267" r:id="rId6"/>
    <p:sldId id="263" r:id="rId7"/>
    <p:sldId id="261" r:id="rId8"/>
    <p:sldId id="264" r:id="rId9"/>
    <p:sldId id="265" r:id="rId10"/>
    <p:sldId id="258" r:id="rId11"/>
    <p:sldId id="277" r:id="rId12"/>
    <p:sldId id="274" r:id="rId13"/>
    <p:sldId id="275" r:id="rId14"/>
    <p:sldId id="266" r:id="rId15"/>
    <p:sldId id="273" r:id="rId16"/>
    <p:sldId id="256" r:id="rId17"/>
    <p:sldId id="276" r:id="rId18"/>
    <p:sldId id="270" r:id="rId19"/>
    <p:sldId id="272" r:id="rId20"/>
    <p:sldId id="260" r:id="rId21"/>
    <p:sldId id="262"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E729D0-8B58-FCCC-BF39-51CED3CECDE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50DB55B-3BE8-C654-A4CF-F72711C35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C0CCBC1-442F-E66C-6F43-42B75B134980}"/>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5" name="Segnaposto piè di pagina 4">
            <a:extLst>
              <a:ext uri="{FF2B5EF4-FFF2-40B4-BE49-F238E27FC236}">
                <a16:creationId xmlns:a16="http://schemas.microsoft.com/office/drawing/2014/main" id="{ADAE0E28-0DB9-45A8-8343-6ED4A4EA91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D4A0E3-B497-8325-2336-512690F6A001}"/>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409783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2845F-9003-9484-4AD5-9FA6A49207C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C2664CE-FE2E-A39E-2459-B4820C4FD79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B897240-72A9-E15E-267B-0BA7FD173CC3}"/>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5" name="Segnaposto piè di pagina 4">
            <a:extLst>
              <a:ext uri="{FF2B5EF4-FFF2-40B4-BE49-F238E27FC236}">
                <a16:creationId xmlns:a16="http://schemas.microsoft.com/office/drawing/2014/main" id="{076AD9BD-8F0B-4465-2965-758446D8B6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5CA4B38-25ED-66FC-13CC-0809C098E057}"/>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273067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DCF8088-CE23-5F3E-C880-AEC664E1852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57B888-2A76-2F1A-9AAA-9CF1BC5A0D1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CE902E-751F-7985-95D3-EFB9E4B00CB5}"/>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5" name="Segnaposto piè di pagina 4">
            <a:extLst>
              <a:ext uri="{FF2B5EF4-FFF2-40B4-BE49-F238E27FC236}">
                <a16:creationId xmlns:a16="http://schemas.microsoft.com/office/drawing/2014/main" id="{D444C90D-08CE-1630-DC9E-9AC0E3AD30C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E68C652-F4CD-049D-2FA4-D4430BB4D622}"/>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19392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1AEDF2-96F4-8150-54B4-C410D14E74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AE9F35F-4217-72DE-67C8-292A7B2C4B6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8FBF1D-2126-E5B0-FAC6-50DD68D11930}"/>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5" name="Segnaposto piè di pagina 4">
            <a:extLst>
              <a:ext uri="{FF2B5EF4-FFF2-40B4-BE49-F238E27FC236}">
                <a16:creationId xmlns:a16="http://schemas.microsoft.com/office/drawing/2014/main" id="{EB420AB1-E292-9D80-3C76-D4340FEDAE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D0D1DA-F200-393C-35D9-DD2449203DF9}"/>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222637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D7A89F-2188-619C-A333-A24E3A490E5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8DE79E8-673D-D5B0-F6AA-513518D28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946F6B7-4BEF-77C4-F2BF-E61AF42E1D5C}"/>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5" name="Segnaposto piè di pagina 4">
            <a:extLst>
              <a:ext uri="{FF2B5EF4-FFF2-40B4-BE49-F238E27FC236}">
                <a16:creationId xmlns:a16="http://schemas.microsoft.com/office/drawing/2014/main" id="{2B16DA0C-8FF8-A972-27B3-5E1623BD46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632EBD-BB77-5C85-CDD1-A98034E5A324}"/>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159255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09C3D4-C076-D76E-7FE5-BF45C4C6FB4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83229A3-6D0B-A233-C43E-7C88D139650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6981027-22D1-5811-755D-154044862A8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106E8E2-5B45-F198-0D44-A8963CBDAE27}"/>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6" name="Segnaposto piè di pagina 5">
            <a:extLst>
              <a:ext uri="{FF2B5EF4-FFF2-40B4-BE49-F238E27FC236}">
                <a16:creationId xmlns:a16="http://schemas.microsoft.com/office/drawing/2014/main" id="{4E69C30E-D666-95FA-37BE-B66D8812693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9059800-F27F-03E9-93CD-C3FFFEFA1406}"/>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268598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84C8E5-7BCA-F25A-CC46-2FE024AA5F8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54EB0BF-5BF6-9D03-DC81-D3EF42EC2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3B83DFA-AFC8-714D-C847-0A8A3AEF761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37E7CC7-2B3B-A082-BB98-66D892B8E2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40CB9E5-0AB4-5D64-7A63-26276A14FFA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5C373C4-0627-02F6-F2A1-C128B2EEDC42}"/>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8" name="Segnaposto piè di pagina 7">
            <a:extLst>
              <a:ext uri="{FF2B5EF4-FFF2-40B4-BE49-F238E27FC236}">
                <a16:creationId xmlns:a16="http://schemas.microsoft.com/office/drawing/2014/main" id="{A422E79D-2CF8-D8DB-798C-EC30D9E7C03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82B259D-DF9E-13F7-96E8-C5A16B77CB65}"/>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364427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4D45E-F48B-FAE9-DB2F-87AE7AFD260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4A0FC5F-0C97-A671-A8FF-0264144B6C1A}"/>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4" name="Segnaposto piè di pagina 3">
            <a:extLst>
              <a:ext uri="{FF2B5EF4-FFF2-40B4-BE49-F238E27FC236}">
                <a16:creationId xmlns:a16="http://schemas.microsoft.com/office/drawing/2014/main" id="{B2175BEE-AACB-17D1-F984-11B01815C15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D81F956-805B-2D0B-38F9-AEB69BC383EA}"/>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169625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1306AD0-1D54-A839-BFC7-BD48F9183505}"/>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3" name="Segnaposto piè di pagina 2">
            <a:extLst>
              <a:ext uri="{FF2B5EF4-FFF2-40B4-BE49-F238E27FC236}">
                <a16:creationId xmlns:a16="http://schemas.microsoft.com/office/drawing/2014/main" id="{40E07979-E1E7-4DDA-8496-F81CCD0B785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28348E6-67F2-F815-1ACC-16507EBB98C3}"/>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286559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FD6D71-CDC1-A6A9-A41D-B04D0B93816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D29DE3C-0983-C652-54D8-161D1AEDA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2EF0F85-9C6E-D918-70FA-43B0DD4B3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F2F4937-E32C-4737-0995-F4465C734DBD}"/>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6" name="Segnaposto piè di pagina 5">
            <a:extLst>
              <a:ext uri="{FF2B5EF4-FFF2-40B4-BE49-F238E27FC236}">
                <a16:creationId xmlns:a16="http://schemas.microsoft.com/office/drawing/2014/main" id="{460AAC84-7E8B-5527-0D77-227A84BFC8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477F56A-4DE8-2640-2606-AF5C01033764}"/>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140605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0C27E3-235C-2F6E-1011-EAFFCB194F6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5436922-03EE-E053-480F-457668EA5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95ACDC7-E133-C016-CFDF-02CAC6790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534081-C05E-E7A7-898F-EE5C63B18B65}"/>
              </a:ext>
            </a:extLst>
          </p:cNvPr>
          <p:cNvSpPr>
            <a:spLocks noGrp="1"/>
          </p:cNvSpPr>
          <p:nvPr>
            <p:ph type="dt" sz="half" idx="10"/>
          </p:nvPr>
        </p:nvSpPr>
        <p:spPr/>
        <p:txBody>
          <a:bodyPr/>
          <a:lstStyle/>
          <a:p>
            <a:fld id="{80B3BBC5-2370-4009-8B62-B13CD686C6CF}" type="datetimeFigureOut">
              <a:rPr lang="it-IT" smtClean="0"/>
              <a:t>28/04/2023</a:t>
            </a:fld>
            <a:endParaRPr lang="it-IT"/>
          </a:p>
        </p:txBody>
      </p:sp>
      <p:sp>
        <p:nvSpPr>
          <p:cNvPr id="6" name="Segnaposto piè di pagina 5">
            <a:extLst>
              <a:ext uri="{FF2B5EF4-FFF2-40B4-BE49-F238E27FC236}">
                <a16:creationId xmlns:a16="http://schemas.microsoft.com/office/drawing/2014/main" id="{E48748E9-0D68-C645-492E-54AF5BB7DD0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B4C6C8-1A95-BAC5-15CC-ABA2F6649089}"/>
              </a:ext>
            </a:extLst>
          </p:cNvPr>
          <p:cNvSpPr>
            <a:spLocks noGrp="1"/>
          </p:cNvSpPr>
          <p:nvPr>
            <p:ph type="sldNum" sz="quarter" idx="12"/>
          </p:nvPr>
        </p:nvSpPr>
        <p:spPr/>
        <p:txBody>
          <a:bodyPr/>
          <a:lstStyle/>
          <a:p>
            <a:fld id="{A272F544-8D26-4429-81B7-B1BD481F07BC}" type="slidenum">
              <a:rPr lang="it-IT" smtClean="0"/>
              <a:t>‹N›</a:t>
            </a:fld>
            <a:endParaRPr lang="it-IT"/>
          </a:p>
        </p:txBody>
      </p:sp>
    </p:spTree>
    <p:extLst>
      <p:ext uri="{BB962C8B-B14F-4D97-AF65-F5344CB8AC3E}">
        <p14:creationId xmlns:p14="http://schemas.microsoft.com/office/powerpoint/2010/main" val="58418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F789789-30C0-B837-0F98-0C89A3C61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3A59BFD-9F50-5E41-630B-13A00A958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2D931B9-C841-907C-3F74-0C1F3A77F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3BBC5-2370-4009-8B62-B13CD686C6CF}" type="datetimeFigureOut">
              <a:rPr lang="it-IT" smtClean="0"/>
              <a:t>28/04/2023</a:t>
            </a:fld>
            <a:endParaRPr lang="it-IT"/>
          </a:p>
        </p:txBody>
      </p:sp>
      <p:sp>
        <p:nvSpPr>
          <p:cNvPr id="5" name="Segnaposto piè di pagina 4">
            <a:extLst>
              <a:ext uri="{FF2B5EF4-FFF2-40B4-BE49-F238E27FC236}">
                <a16:creationId xmlns:a16="http://schemas.microsoft.com/office/drawing/2014/main" id="{3D5E2C80-A56E-E9F3-6BCC-891C06D1C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8B3A3EF-6CB7-0E4E-F1DA-890EE5324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2F544-8D26-4429-81B7-B1BD481F07BC}" type="slidenum">
              <a:rPr lang="it-IT" smtClean="0"/>
              <a:t>‹N›</a:t>
            </a:fld>
            <a:endParaRPr lang="it-IT"/>
          </a:p>
        </p:txBody>
      </p:sp>
    </p:spTree>
    <p:extLst>
      <p:ext uri="{BB962C8B-B14F-4D97-AF65-F5344CB8AC3E}">
        <p14:creationId xmlns:p14="http://schemas.microsoft.com/office/powerpoint/2010/main" val="246816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cbi.nlm.nih.gov/pubmed/30559470" TargetMode="External"/><Relationship Id="rId2" Type="http://schemas.openxmlformats.org/officeDocument/2006/relationships/hyperlink" Target="https://www.ncbi.nlm.nih.gov/pubmed/3076029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cbi.nlm.nih.gov/pubmed/3055947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raw.githubusercontent.com/BioinfoUNIBA/QEdit/master/Example_files/nonsynonymous_table_NONREP_2BS.txt" TargetMode="External"/><Relationship Id="rId2" Type="http://schemas.openxmlformats.org/officeDocument/2006/relationships/hyperlink" Target="https://raw.githubusercontent.com/BioinfoUNIBA/QEdit/master/Example_files/csv_input_file"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BioinfoUNIBA/QEdit"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ioinfoUNIBA/REDItools" TargetMode="External"/><Relationship Id="rId7" Type="http://schemas.openxmlformats.org/officeDocument/2006/relationships/hyperlink" Target="http://srv00.recas.ba.infn.it/atlas/index.html"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rnaedit.com/" TargetMode="External"/><Relationship Id="rId5" Type="http://schemas.openxmlformats.org/officeDocument/2006/relationships/hyperlink" Target="https://darned.ucc.ie/" TargetMode="External"/><Relationship Id="rId4" Type="http://schemas.openxmlformats.org/officeDocument/2006/relationships/hyperlink" Target="https://github.com/BioinfoUNIBA/REDItools2"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pii/S2211124715009936"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webp"/><Relationship Id="rId2" Type="http://schemas.openxmlformats.org/officeDocument/2006/relationships/hyperlink" Target="https://www.nature.com/articles/s41593-019-0463-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2iEditing/RNAEditingIndexer" TargetMode="External"/><Relationship Id="rId2" Type="http://schemas.openxmlformats.org/officeDocument/2006/relationships/hyperlink" Target="https://www.ncbi.nlm.nih.gov/pubmed/31636457" TargetMode="External"/><Relationship Id="rId1" Type="http://schemas.openxmlformats.org/officeDocument/2006/relationships/slideLayout" Target="../slideLayouts/slideLayout2.xml"/><Relationship Id="rId5" Type="http://schemas.openxmlformats.org/officeDocument/2006/relationships/hyperlink" Target="http://srv00.recas.ba.infn.it/atlas/index.html" TargetMode="External"/><Relationship Id="rId4" Type="http://schemas.openxmlformats.org/officeDocument/2006/relationships/hyperlink" Target="https://www.ncbi.nlm.nih.gov/pubmed/3076029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3389%2Ffgene.2020.00194" TargetMode="External"/><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7.webp"/><Relationship Id="rId4" Type="http://schemas.openxmlformats.org/officeDocument/2006/relationships/hyperlink" Target="https://genomebiology.biomedcentral.com/articles/10.1186/s13059-019-1647-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nature.com/articles/s41467-022-28841-4"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3390%2Fcancers12102959"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cademic.oup.com/nar/article-lookup/doi/10.1093/nar/gkx1176"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1EB2DE2-E5DE-6EAD-4708-E82DFF843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356" y="168675"/>
            <a:ext cx="10175287" cy="5087643"/>
          </a:xfrm>
          <a:prstGeom prst="rect">
            <a:avLst/>
          </a:prstGeom>
        </p:spPr>
      </p:pic>
      <p:sp>
        <p:nvSpPr>
          <p:cNvPr id="7" name="CasellaDiTesto 6">
            <a:extLst>
              <a:ext uri="{FF2B5EF4-FFF2-40B4-BE49-F238E27FC236}">
                <a16:creationId xmlns:a16="http://schemas.microsoft.com/office/drawing/2014/main" id="{15A15A47-2F47-C277-74A1-BC471C1120CB}"/>
              </a:ext>
            </a:extLst>
          </p:cNvPr>
          <p:cNvSpPr txBox="1"/>
          <p:nvPr/>
        </p:nvSpPr>
        <p:spPr>
          <a:xfrm>
            <a:off x="783453" y="5492603"/>
            <a:ext cx="8111971" cy="1384995"/>
          </a:xfrm>
          <a:prstGeom prst="rect">
            <a:avLst/>
          </a:prstGeom>
          <a:noFill/>
        </p:spPr>
        <p:txBody>
          <a:bodyPr wrap="square">
            <a:spAutoFit/>
          </a:bodyPr>
          <a:lstStyle/>
          <a:p>
            <a:r>
              <a:rPr lang="it-IT" sz="2400" b="1" dirty="0"/>
              <a:t>Profiling </a:t>
            </a:r>
            <a:r>
              <a:rPr lang="it-IT" sz="2400" b="1" dirty="0" err="1"/>
              <a:t>known</a:t>
            </a:r>
            <a:r>
              <a:rPr lang="it-IT" sz="2400" b="1" dirty="0"/>
              <a:t> RNA editing events in </a:t>
            </a:r>
            <a:r>
              <a:rPr lang="it-IT" sz="2400" b="1" dirty="0" err="1"/>
              <a:t>RNAseq</a:t>
            </a:r>
            <a:r>
              <a:rPr lang="it-IT" sz="2400" b="1" dirty="0"/>
              <a:t> </a:t>
            </a:r>
            <a:r>
              <a:rPr lang="it-IT" sz="2400" b="1" dirty="0" err="1"/>
              <a:t>experiments</a:t>
            </a:r>
            <a:endParaRPr lang="it-IT" sz="2400" b="1" dirty="0"/>
          </a:p>
          <a:p>
            <a:endParaRPr lang="it-IT" sz="2400" b="1" dirty="0"/>
          </a:p>
          <a:p>
            <a:r>
              <a:rPr lang="it-IT" sz="2000" dirty="0"/>
              <a:t>Alessandro Silvestris PhD – RTDA UNIBA</a:t>
            </a:r>
          </a:p>
          <a:p>
            <a:r>
              <a:rPr lang="it-IT" sz="1600" dirty="0"/>
              <a:t>asilvestris@aliceposta.it</a:t>
            </a:r>
          </a:p>
        </p:txBody>
      </p:sp>
    </p:spTree>
    <p:extLst>
      <p:ext uri="{BB962C8B-B14F-4D97-AF65-F5344CB8AC3E}">
        <p14:creationId xmlns:p14="http://schemas.microsoft.com/office/powerpoint/2010/main" val="176270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EA78096-E8DD-36CC-26AD-2D509879CDE1}"/>
              </a:ext>
            </a:extLst>
          </p:cNvPr>
          <p:cNvSpPr txBox="1"/>
          <p:nvPr/>
        </p:nvSpPr>
        <p:spPr>
          <a:xfrm>
            <a:off x="0" y="441209"/>
            <a:ext cx="12331084" cy="6555641"/>
          </a:xfrm>
          <a:prstGeom prst="rect">
            <a:avLst/>
          </a:prstGeom>
          <a:noFill/>
        </p:spPr>
        <p:txBody>
          <a:bodyPr wrap="square">
            <a:spAutoFit/>
          </a:bodyPr>
          <a:lstStyle/>
          <a:p>
            <a:r>
              <a:rPr lang="it-IT" sz="1400" dirty="0">
                <a:effectLst/>
                <a:latin typeface="Arial" panose="020B0604020202020204" pitchFamily="34" charset="0"/>
              </a:rPr>
              <a:t>RECAP:</a:t>
            </a:r>
          </a:p>
          <a:p>
            <a:endParaRPr lang="it-IT" sz="1400" dirty="0">
              <a:effectLst/>
              <a:latin typeface="Arial" panose="020B0604020202020204" pitchFamily="34" charset="0"/>
            </a:endParaRPr>
          </a:p>
          <a:p>
            <a:r>
              <a:rPr lang="it-IT" sz="1400" dirty="0">
                <a:effectLst/>
                <a:latin typeface="Arial" panose="020B0604020202020204" pitchFamily="34" charset="0"/>
              </a:rPr>
              <a:t>Download and </a:t>
            </a:r>
            <a:r>
              <a:rPr lang="it-IT" sz="1400" dirty="0" err="1">
                <a:effectLst/>
                <a:latin typeface="Arial" panose="020B0604020202020204" pitchFamily="34" charset="0"/>
              </a:rPr>
              <a:t>unzip</a:t>
            </a:r>
            <a:r>
              <a:rPr lang="it-IT" sz="1400" dirty="0">
                <a:effectLst/>
                <a:latin typeface="Arial" panose="020B0604020202020204" pitchFamily="34" charset="0"/>
              </a:rPr>
              <a:t> </a:t>
            </a:r>
            <a:r>
              <a:rPr lang="it-IT" sz="1400" dirty="0" err="1">
                <a:effectLst/>
                <a:latin typeface="Arial" panose="020B0604020202020204" pitchFamily="34" charset="0"/>
              </a:rPr>
              <a:t>REDIportal</a:t>
            </a:r>
            <a:r>
              <a:rPr lang="it-IT" sz="1400" dirty="0">
                <a:effectLst/>
                <a:latin typeface="Arial" panose="020B0604020202020204" pitchFamily="34" charset="0"/>
              </a:rPr>
              <a:t> </a:t>
            </a:r>
            <a:r>
              <a:rPr lang="it-IT" sz="1400" dirty="0" err="1">
                <a:effectLst/>
                <a:latin typeface="Arial" panose="020B0604020202020204" pitchFamily="34" charset="0"/>
              </a:rPr>
              <a:t>annotations</a:t>
            </a:r>
            <a:r>
              <a:rPr lang="it-IT" sz="1400" dirty="0">
                <a:effectLst/>
                <a:latin typeface="Arial" panose="020B0604020202020204" pitchFamily="34" charset="0"/>
              </a:rPr>
              <a:t> </a:t>
            </a:r>
          </a:p>
          <a:p>
            <a:r>
              <a:rPr lang="it-IT" sz="1400" dirty="0" err="1">
                <a:effectLst/>
                <a:latin typeface="Courier New" panose="02070309020205020404" pitchFamily="49" charset="0"/>
              </a:rPr>
              <a:t>wget</a:t>
            </a:r>
            <a:r>
              <a:rPr lang="it-IT" sz="1400" dirty="0">
                <a:effectLst/>
                <a:latin typeface="Courier New" panose="02070309020205020404" pitchFamily="49" charset="0"/>
              </a:rPr>
              <a:t> </a:t>
            </a:r>
            <a:r>
              <a:rPr lang="it-IT" sz="1400" dirty="0">
                <a:effectLst/>
                <a:latin typeface="Arial" panose="020B0604020202020204" pitchFamily="34" charset="0"/>
              </a:rPr>
              <a:t>http://srv00.recas.ba.infn.it/webshare/rediportalDownload/table1_full.txt.gz</a:t>
            </a:r>
            <a:br>
              <a:rPr lang="it-IT" sz="1400" dirty="0"/>
            </a:br>
            <a:r>
              <a:rPr lang="it-IT" sz="1400" dirty="0" err="1">
                <a:effectLst/>
                <a:latin typeface="Courier New" panose="02070309020205020404" pitchFamily="49" charset="0"/>
              </a:rPr>
              <a:t>gunzip</a:t>
            </a:r>
            <a:r>
              <a:rPr lang="it-IT" sz="1400" dirty="0">
                <a:effectLst/>
                <a:latin typeface="Courier New" panose="02070309020205020404" pitchFamily="49" charset="0"/>
              </a:rPr>
              <a:t> table1_full.txt.gz</a:t>
            </a:r>
          </a:p>
          <a:p>
            <a:endParaRPr lang="it-IT" sz="1400" dirty="0">
              <a:effectLst/>
              <a:latin typeface="Courier New" panose="02070309020205020404" pitchFamily="49" charset="0"/>
            </a:endParaRPr>
          </a:p>
          <a:p>
            <a:r>
              <a:rPr lang="en-US" sz="1400" dirty="0">
                <a:effectLst/>
                <a:latin typeface="Arial" panose="020B0604020202020204" pitchFamily="34" charset="0"/>
              </a:rPr>
              <a:t>Prepare </a:t>
            </a:r>
            <a:r>
              <a:rPr lang="en-US" sz="1400" dirty="0" err="1">
                <a:effectLst/>
                <a:latin typeface="Arial" panose="020B0604020202020204" pitchFamily="34" charset="0"/>
              </a:rPr>
              <a:t>REDIportal</a:t>
            </a:r>
            <a:r>
              <a:rPr lang="en-US" sz="1400" dirty="0">
                <a:effectLst/>
                <a:latin typeface="Arial" panose="020B0604020202020204" pitchFamily="34" charset="0"/>
              </a:rPr>
              <a:t> annotations for </a:t>
            </a:r>
            <a:r>
              <a:rPr lang="en-US" sz="1400" dirty="0" err="1">
                <a:effectLst/>
                <a:latin typeface="Arial" panose="020B0604020202020204" pitchFamily="34" charset="0"/>
              </a:rPr>
              <a:t>REDItools</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awk</a:t>
            </a:r>
            <a:r>
              <a:rPr lang="it-IT" sz="1400" dirty="0">
                <a:latin typeface="Courier New" panose="02070309020205020404" pitchFamily="49" charset="0"/>
                <a:cs typeface="Courier New" panose="02070309020205020404" pitchFamily="49" charset="0"/>
              </a:rPr>
              <a:t> ‘OFS="\t"{sum+=1; </a:t>
            </a:r>
            <a:r>
              <a:rPr lang="it-IT" sz="1400" dirty="0" err="1">
                <a:latin typeface="Courier New" panose="02070309020205020404" pitchFamily="49" charset="0"/>
                <a:cs typeface="Courier New" panose="02070309020205020404" pitchFamily="49" charset="0"/>
              </a:rPr>
              <a:t>print</a:t>
            </a:r>
            <a:r>
              <a:rPr lang="it-IT" sz="1400" dirty="0">
                <a:latin typeface="Courier New" panose="02070309020205020404" pitchFamily="49" charset="0"/>
                <a:cs typeface="Courier New" panose="02070309020205020404" pitchFamily="49" charset="0"/>
              </a:rPr>
              <a:t> $1,"rediportal","ed",$2,$2,".",$5,".","gene_id \""sum"\"; </a:t>
            </a:r>
            <a:r>
              <a:rPr lang="it-IT" sz="1400" dirty="0" err="1">
                <a:latin typeface="Courier New" panose="02070309020205020404" pitchFamily="49" charset="0"/>
                <a:cs typeface="Courier New" panose="02070309020205020404" pitchFamily="49" charset="0"/>
              </a:rPr>
              <a:t>transcript_id</a:t>
            </a:r>
            <a:r>
              <a:rPr lang="it-IT" sz="1400" dirty="0">
                <a:latin typeface="Courier New" panose="02070309020205020404" pitchFamily="49" charset="0"/>
                <a:cs typeface="Courier New" panose="02070309020205020404" pitchFamily="49" charset="0"/>
              </a:rPr>
              <a:t> \""sum"\";"}’ table1_full.txt &gt; </a:t>
            </a:r>
            <a:r>
              <a:rPr lang="it-IT" sz="1400" dirty="0" err="1">
                <a:latin typeface="Courier New" panose="02070309020205020404" pitchFamily="49" charset="0"/>
                <a:cs typeface="Courier New" panose="02070309020205020404" pitchFamily="49" charset="0"/>
              </a:rPr>
              <a:t>atlas.gtf</a:t>
            </a:r>
            <a:endParaRPr lang="it-IT" sz="1400" dirty="0">
              <a:latin typeface="Courier New" panose="02070309020205020404" pitchFamily="49" charset="0"/>
              <a:cs typeface="Courier New" panose="02070309020205020404" pitchFamily="49" charset="0"/>
            </a:endParaRPr>
          </a:p>
          <a:p>
            <a:r>
              <a:rPr lang="it-IT" sz="1400" dirty="0">
                <a:effectLst/>
                <a:latin typeface="Courier New" panose="02070309020205020404" pitchFamily="49" charset="0"/>
              </a:rPr>
              <a:t>sort -V -k1,1 -k4,4n </a:t>
            </a:r>
            <a:r>
              <a:rPr lang="it-IT" sz="1400" dirty="0" err="1">
                <a:effectLst/>
                <a:latin typeface="Courier New" panose="02070309020205020404" pitchFamily="49" charset="0"/>
              </a:rPr>
              <a:t>atlas.gtf</a:t>
            </a:r>
            <a:r>
              <a:rPr lang="it-IT" sz="1400" dirty="0">
                <a:effectLst/>
                <a:latin typeface="Courier New" panose="02070309020205020404" pitchFamily="49" charset="0"/>
              </a:rPr>
              <a:t> &gt; </a:t>
            </a:r>
            <a:r>
              <a:rPr lang="it-IT" sz="1400" dirty="0" err="1">
                <a:effectLst/>
                <a:latin typeface="Courier New" panose="02070309020205020404" pitchFamily="49" charset="0"/>
              </a:rPr>
              <a:t>atlas.sorted.gtf</a:t>
            </a:r>
            <a:endParaRPr lang="it-IT" sz="1400" dirty="0">
              <a:effectLst/>
              <a:latin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bgzip</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atlas.sorted.gtf</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tabix</a:t>
            </a:r>
            <a:r>
              <a:rPr lang="it-IT" sz="1400" dirty="0">
                <a:latin typeface="Courier New" panose="02070309020205020404" pitchFamily="49" charset="0"/>
                <a:cs typeface="Courier New" panose="02070309020205020404" pitchFamily="49" charset="0"/>
              </a:rPr>
              <a:t> –p </a:t>
            </a:r>
            <a:r>
              <a:rPr lang="it-IT" sz="1400" dirty="0" err="1">
                <a:latin typeface="Courier New" panose="02070309020205020404" pitchFamily="49" charset="0"/>
                <a:cs typeface="Courier New" panose="02070309020205020404" pitchFamily="49" charset="0"/>
              </a:rPr>
              <a:t>gff</a:t>
            </a:r>
            <a:r>
              <a:rPr lang="it-IT" sz="1400" dirty="0">
                <a:latin typeface="Courier New" panose="02070309020205020404" pitchFamily="49" charset="0"/>
                <a:cs typeface="Courier New" panose="02070309020205020404" pitchFamily="49" charset="0"/>
              </a:rPr>
              <a:t> atlas.sorted.gtf.gz</a:t>
            </a:r>
          </a:p>
          <a:p>
            <a:endParaRPr lang="it-IT" sz="1400" dirty="0">
              <a:latin typeface="Courier New" panose="02070309020205020404" pitchFamily="49" charset="0"/>
              <a:cs typeface="Courier New" panose="02070309020205020404" pitchFamily="49" charset="0"/>
            </a:endParaRPr>
          </a:p>
          <a:p>
            <a:r>
              <a:rPr lang="it-IT" sz="1400" dirty="0">
                <a:effectLst/>
                <a:latin typeface="Arial" panose="020B0604020202020204" pitchFamily="34" charset="0"/>
                <a:cs typeface="Arial" panose="020B0604020202020204" pitchFamily="34" charset="0"/>
              </a:rPr>
              <a:t>Annotate ALU, REP NON ALU and NON REP </a:t>
            </a:r>
            <a:r>
              <a:rPr lang="it-IT" sz="1400" dirty="0" err="1">
                <a:effectLst/>
                <a:latin typeface="Arial" panose="020B0604020202020204" pitchFamily="34" charset="0"/>
                <a:cs typeface="Arial" panose="020B0604020202020204" pitchFamily="34" charset="0"/>
              </a:rPr>
              <a:t>sites</a:t>
            </a:r>
            <a:r>
              <a:rPr lang="it-IT" sz="1400" dirty="0">
                <a:effectLst/>
                <a:latin typeface="Arial" panose="020B0604020202020204" pitchFamily="34" charset="0"/>
                <a:cs typeface="Arial" panose="020B0604020202020204" pitchFamily="34" charset="0"/>
              </a:rPr>
              <a:t> </a:t>
            </a:r>
            <a:r>
              <a:rPr lang="it-IT" sz="1400" dirty="0" err="1">
                <a:effectLst/>
                <a:latin typeface="Arial" panose="020B0604020202020204" pitchFamily="34" charset="0"/>
                <a:cs typeface="Arial" panose="020B0604020202020204" pitchFamily="34" charset="0"/>
              </a:rPr>
              <a:t>using</a:t>
            </a:r>
            <a:r>
              <a:rPr lang="it-IT" sz="1400" dirty="0">
                <a:effectLst/>
                <a:latin typeface="Arial" panose="020B0604020202020204" pitchFamily="34" charset="0"/>
                <a:cs typeface="Arial" panose="020B0604020202020204" pitchFamily="34" charset="0"/>
              </a:rPr>
              <a:t> </a:t>
            </a:r>
            <a:r>
              <a:rPr lang="it-IT" sz="1400" dirty="0" err="1">
                <a:effectLst/>
                <a:latin typeface="Arial" panose="020B0604020202020204" pitchFamily="34" charset="0"/>
                <a:cs typeface="Arial" panose="020B0604020202020204" pitchFamily="34" charset="0"/>
              </a:rPr>
              <a:t>known</a:t>
            </a:r>
            <a:r>
              <a:rPr lang="it-IT" sz="1400" dirty="0">
                <a:effectLst/>
                <a:latin typeface="Arial" panose="020B0604020202020204" pitchFamily="34" charset="0"/>
                <a:cs typeface="Arial" panose="020B0604020202020204" pitchFamily="34" charset="0"/>
              </a:rPr>
              <a:t> editing events from </a:t>
            </a:r>
            <a:r>
              <a:rPr lang="it-IT" sz="1400" dirty="0" err="1">
                <a:effectLst/>
                <a:latin typeface="Arial" panose="020B0604020202020204" pitchFamily="34" charset="0"/>
                <a:cs typeface="Arial" panose="020B0604020202020204" pitchFamily="34" charset="0"/>
              </a:rPr>
              <a:t>REDIportal</a:t>
            </a:r>
            <a:r>
              <a:rPr lang="it-IT" sz="1400" dirty="0">
                <a:effectLst/>
                <a:latin typeface="Arial" panose="020B0604020202020204" pitchFamily="34" charset="0"/>
                <a:cs typeface="Arial" panose="020B0604020202020204" pitchFamily="34" charset="0"/>
              </a:rPr>
              <a:t>:</a:t>
            </a:r>
            <a:br>
              <a:rPr lang="it-IT" sz="1400" dirty="0">
                <a:latin typeface="Courier New" panose="02070309020205020404" pitchFamily="49" charset="0"/>
                <a:cs typeface="Courier New" panose="02070309020205020404" pitchFamily="49" charset="0"/>
              </a:rPr>
            </a:br>
            <a:r>
              <a:rPr lang="it-IT" sz="1400" dirty="0" err="1">
                <a:effectLst/>
                <a:latin typeface="Courier New" panose="02070309020205020404" pitchFamily="49" charset="0"/>
                <a:cs typeface="Courier New" panose="02070309020205020404" pitchFamily="49" charset="0"/>
              </a:rPr>
              <a:t>python</a:t>
            </a:r>
            <a:r>
              <a:rPr lang="it-IT" sz="1400" dirty="0">
                <a:effectLst/>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/data</a:t>
            </a:r>
            <a:r>
              <a:rPr lang="it-IT" sz="1400" dirty="0">
                <a:effectLst/>
                <a:latin typeface="Courier New" panose="02070309020205020404" pitchFamily="49" charset="0"/>
                <a:cs typeface="Courier New" panose="02070309020205020404" pitchFamily="49" charset="0"/>
              </a:rPr>
              <a:t>/REDItools/accessory/AnnotateTable.py –a </a:t>
            </a:r>
            <a:r>
              <a:rPr lang="it-IT" sz="1400" dirty="0">
                <a:latin typeface="Courier New" panose="02070309020205020404" pitchFamily="49" charset="0"/>
                <a:cs typeface="Courier New" panose="02070309020205020404" pitchFamily="49" charset="0"/>
              </a:rPr>
              <a:t>/data</a:t>
            </a:r>
            <a:r>
              <a:rPr lang="it-IT" sz="1400" dirty="0">
                <a:effectLst/>
                <a:latin typeface="Courier New" panose="02070309020205020404" pitchFamily="49" charset="0"/>
                <a:cs typeface="Courier New" panose="02070309020205020404" pitchFamily="49" charset="0"/>
              </a:rPr>
              <a:t>/atlas.sorted.gtf.gz -n ed -k R -c 1 -i outTable_613813579_chr4.out.rmsk.snp.alu -o outTable_613813579_chr4.out.rmsk.snp.alu.ed -u</a:t>
            </a:r>
            <a:br>
              <a:rPr lang="it-IT" sz="1400" dirty="0">
                <a:latin typeface="Courier New" panose="02070309020205020404" pitchFamily="49" charset="0"/>
                <a:cs typeface="Courier New" panose="02070309020205020404" pitchFamily="49" charset="0"/>
              </a:rPr>
            </a:br>
            <a:r>
              <a:rPr lang="it-IT" sz="1400" dirty="0" err="1">
                <a:effectLst/>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a:t>
            </a:r>
            <a:r>
              <a:rPr lang="it-IT" sz="1400" dirty="0">
                <a:effectLst/>
                <a:latin typeface="Courier New" panose="02070309020205020404" pitchFamily="49" charset="0"/>
                <a:cs typeface="Courier New" panose="02070309020205020404" pitchFamily="49" charset="0"/>
              </a:rPr>
              <a:t>REDItools/accessory/AnnotateTable.py –a </a:t>
            </a:r>
            <a:r>
              <a:rPr lang="it-IT" sz="1400" dirty="0">
                <a:latin typeface="Courier New" panose="02070309020205020404" pitchFamily="49" charset="0"/>
                <a:cs typeface="Courier New" panose="02070309020205020404" pitchFamily="49" charset="0"/>
              </a:rPr>
              <a:t>/data</a:t>
            </a:r>
            <a:r>
              <a:rPr lang="it-IT" sz="1400" dirty="0">
                <a:effectLst/>
                <a:latin typeface="Courier New" panose="02070309020205020404" pitchFamily="49" charset="0"/>
                <a:cs typeface="Courier New" panose="02070309020205020404" pitchFamily="49" charset="0"/>
              </a:rPr>
              <a:t>/atlas.sorted.gtf.gz -n ed -k R -c 1 -i outTable_613813579_chr4.out.rmsk.snp.nonalu -o outTable_613813579_chr4.out.rmsk.snp.nonalu.ed -u</a:t>
            </a:r>
            <a:br>
              <a:rPr lang="it-IT" sz="1400" dirty="0">
                <a:latin typeface="Courier New" panose="02070309020205020404" pitchFamily="49" charset="0"/>
                <a:cs typeface="Courier New" panose="02070309020205020404" pitchFamily="49" charset="0"/>
              </a:rPr>
            </a:br>
            <a:r>
              <a:rPr lang="it-IT" sz="1400" dirty="0" err="1">
                <a:effectLst/>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a:t>
            </a:r>
            <a:r>
              <a:rPr lang="it-IT" sz="1400" dirty="0">
                <a:effectLst/>
                <a:latin typeface="Courier New" panose="02070309020205020404" pitchFamily="49" charset="0"/>
                <a:cs typeface="Courier New" panose="02070309020205020404" pitchFamily="49" charset="0"/>
              </a:rPr>
              <a:t>REDItools/accessory/AnnotateTable.py –a </a:t>
            </a:r>
            <a:r>
              <a:rPr lang="it-IT" sz="1400" dirty="0">
                <a:latin typeface="Courier New" panose="02070309020205020404" pitchFamily="49" charset="0"/>
                <a:cs typeface="Courier New" panose="02070309020205020404" pitchFamily="49" charset="0"/>
              </a:rPr>
              <a:t>/data</a:t>
            </a:r>
            <a:r>
              <a:rPr lang="it-IT" sz="1400" dirty="0">
                <a:effectLst/>
                <a:latin typeface="Courier New" panose="02070309020205020404" pitchFamily="49" charset="0"/>
                <a:cs typeface="Courier New" panose="02070309020205020404" pitchFamily="49" charset="0"/>
              </a:rPr>
              <a:t>/atlas.sorted.gtf.gz -n ed -k R -c 1 -i outTable_613813579_chr4.out.rmsk.snp.nonrep -o outTable_613813579_chr4.out.rmsk.snp.nonrep.ed -u</a:t>
            </a:r>
          </a:p>
          <a:p>
            <a:endParaRPr lang="it-IT" sz="1400" dirty="0">
              <a:latin typeface="Courier New" panose="02070309020205020404" pitchFamily="49" charset="0"/>
              <a:cs typeface="Courier New" panose="02070309020205020404" pitchFamily="49" charset="0"/>
            </a:endParaRPr>
          </a:p>
          <a:p>
            <a:r>
              <a:rPr lang="it-IT" sz="1400" dirty="0" err="1">
                <a:effectLst/>
                <a:latin typeface="Arial" panose="020B0604020202020204" pitchFamily="34" charset="0"/>
                <a:cs typeface="Arial" panose="020B0604020202020204" pitchFamily="34" charset="0"/>
              </a:rPr>
              <a:t>Extract</a:t>
            </a:r>
            <a:r>
              <a:rPr lang="it-IT" sz="1400" dirty="0">
                <a:effectLst/>
                <a:latin typeface="Arial" panose="020B0604020202020204" pitchFamily="34" charset="0"/>
                <a:cs typeface="Arial" panose="020B0604020202020204" pitchFamily="34" charset="0"/>
              </a:rPr>
              <a:t> </a:t>
            </a:r>
            <a:r>
              <a:rPr lang="it-IT" sz="1400" dirty="0" err="1">
                <a:effectLst/>
                <a:latin typeface="Arial" panose="020B0604020202020204" pitchFamily="34" charset="0"/>
                <a:cs typeface="Arial" panose="020B0604020202020204" pitchFamily="34" charset="0"/>
              </a:rPr>
              <a:t>known</a:t>
            </a:r>
            <a:r>
              <a:rPr lang="it-IT" sz="1400" dirty="0">
                <a:effectLst/>
                <a:latin typeface="Arial" panose="020B0604020202020204" pitchFamily="34" charset="0"/>
                <a:cs typeface="Arial" panose="020B0604020202020204" pitchFamily="34" charset="0"/>
              </a:rPr>
              <a:t> editing events from ALU, REP NON ALU and NON REP </a:t>
            </a:r>
            <a:r>
              <a:rPr lang="it-IT" sz="1400" dirty="0" err="1">
                <a:effectLst/>
                <a:latin typeface="Arial" panose="020B0604020202020204" pitchFamily="34" charset="0"/>
                <a:cs typeface="Arial" panose="020B0604020202020204" pitchFamily="34" charset="0"/>
              </a:rPr>
              <a:t>sites</a:t>
            </a:r>
            <a:r>
              <a:rPr lang="it-IT" sz="1400" dirty="0">
                <a:effectLst/>
                <a:latin typeface="Arial" panose="020B0604020202020204" pitchFamily="34" charset="0"/>
                <a:cs typeface="Arial" panose="020B0604020202020204" pitchFamily="34" charset="0"/>
              </a:rPr>
              <a:t> and </a:t>
            </a:r>
            <a:r>
              <a:rPr lang="it-IT" sz="1400" dirty="0" err="1">
                <a:effectLst/>
                <a:latin typeface="Arial" panose="020B0604020202020204" pitchFamily="34" charset="0"/>
                <a:cs typeface="Arial" panose="020B0604020202020204" pitchFamily="34" charset="0"/>
              </a:rPr>
              <a:t>convert</a:t>
            </a:r>
            <a:r>
              <a:rPr lang="it-IT" sz="1400" dirty="0">
                <a:effectLst/>
                <a:latin typeface="Arial" panose="020B0604020202020204" pitchFamily="34" charset="0"/>
                <a:cs typeface="Arial" panose="020B0604020202020204" pitchFamily="34" charset="0"/>
              </a:rPr>
              <a:t> in TAB for editing </a:t>
            </a:r>
            <a:r>
              <a:rPr lang="it-IT" sz="1400" dirty="0" err="1">
                <a:effectLst/>
                <a:latin typeface="Arial" panose="020B0604020202020204" pitchFamily="34" charset="0"/>
                <a:cs typeface="Arial" panose="020B0604020202020204" pitchFamily="34" charset="0"/>
              </a:rPr>
              <a:t>levels</a:t>
            </a:r>
            <a:r>
              <a:rPr lang="it-IT" sz="1400" dirty="0">
                <a:effectLst/>
                <a:latin typeface="Arial" panose="020B0604020202020204" pitchFamily="34" charset="0"/>
                <a:cs typeface="Arial" panose="020B0604020202020204" pitchFamily="34" charset="0"/>
              </a:rPr>
              <a:t> </a:t>
            </a:r>
            <a:r>
              <a:rPr lang="it-IT" sz="1400" dirty="0" err="1">
                <a:effectLst/>
                <a:latin typeface="Arial" panose="020B0604020202020204" pitchFamily="34" charset="0"/>
                <a:cs typeface="Arial" panose="020B0604020202020204" pitchFamily="34" charset="0"/>
              </a:rPr>
              <a:t>quantification</a:t>
            </a:r>
            <a:r>
              <a:rPr lang="it-IT" sz="1400" dirty="0">
                <a:effectLst/>
                <a:latin typeface="Arial" panose="020B0604020202020204" pitchFamily="34" charset="0"/>
                <a:cs typeface="Arial" panose="020B0604020202020204" pitchFamily="34" charset="0"/>
              </a:rPr>
              <a:t> with </a:t>
            </a:r>
            <a:r>
              <a:rPr lang="it-IT" sz="1400" dirty="0" err="1">
                <a:effectLst/>
                <a:latin typeface="Arial" panose="020B0604020202020204" pitchFamily="34" charset="0"/>
                <a:cs typeface="Arial" panose="020B0604020202020204" pitchFamily="34" charset="0"/>
              </a:rPr>
              <a:t>REDItoolKnown</a:t>
            </a:r>
            <a:r>
              <a:rPr lang="it-IT" sz="1400" dirty="0">
                <a:effectLst/>
                <a:latin typeface="Courier New" panose="02070309020205020404" pitchFamily="49" charset="0"/>
                <a:cs typeface="Courier New" panose="02070309020205020404" pitchFamily="49" charset="0"/>
              </a:rPr>
              <a:t>:</a:t>
            </a:r>
            <a:br>
              <a:rPr lang="it-IT" sz="1400" dirty="0">
                <a:latin typeface="Courier New" panose="02070309020205020404" pitchFamily="49" charset="0"/>
                <a:cs typeface="Courier New" panose="02070309020205020404" pitchFamily="49" charset="0"/>
              </a:rPr>
            </a:br>
            <a:r>
              <a:rPr lang="it-IT" sz="1400" dirty="0">
                <a:effectLst/>
                <a:latin typeface="Courier New" panose="02070309020205020404" pitchFamily="49" charset="0"/>
                <a:cs typeface="Courier New" panose="02070309020205020404" pitchFamily="49" charset="0"/>
              </a:rPr>
              <a:t>mv outTable_613813579_chr4.out.rmsk.snp.alu.ed </a:t>
            </a:r>
            <a:r>
              <a:rPr lang="it-IT" sz="1400" dirty="0" err="1">
                <a:effectLst/>
                <a:latin typeface="Courier New" panose="02070309020205020404" pitchFamily="49" charset="0"/>
                <a:cs typeface="Courier New" panose="02070309020205020404" pitchFamily="49" charset="0"/>
              </a:rPr>
              <a:t>alu</a:t>
            </a:r>
            <a:br>
              <a:rPr lang="it-IT" sz="1400" dirty="0">
                <a:latin typeface="Courier New" panose="02070309020205020404" pitchFamily="49" charset="0"/>
                <a:cs typeface="Courier New" panose="02070309020205020404" pitchFamily="49" charset="0"/>
              </a:rPr>
            </a:br>
            <a:r>
              <a:rPr lang="it-IT" sz="1400" dirty="0">
                <a:effectLst/>
                <a:latin typeface="Courier New" panose="02070309020205020404" pitchFamily="49" charset="0"/>
                <a:cs typeface="Courier New" panose="02070309020205020404" pitchFamily="49" charset="0"/>
              </a:rPr>
              <a:t>mv outTable_613813579_chr4.out.rmsk.snp.nonalu.ed </a:t>
            </a:r>
            <a:r>
              <a:rPr lang="it-IT" sz="1400" dirty="0" err="1">
                <a:effectLst/>
                <a:latin typeface="Courier New" panose="02070309020205020404" pitchFamily="49" charset="0"/>
                <a:cs typeface="Courier New" panose="02070309020205020404" pitchFamily="49" charset="0"/>
              </a:rPr>
              <a:t>nonalu</a:t>
            </a:r>
            <a:br>
              <a:rPr lang="it-IT" sz="1400" dirty="0">
                <a:latin typeface="Courier New" panose="02070309020205020404" pitchFamily="49" charset="0"/>
                <a:cs typeface="Courier New" panose="02070309020205020404" pitchFamily="49" charset="0"/>
              </a:rPr>
            </a:br>
            <a:r>
              <a:rPr lang="it-IT" sz="1400" dirty="0">
                <a:effectLst/>
                <a:latin typeface="Courier New" panose="02070309020205020404" pitchFamily="49" charset="0"/>
                <a:cs typeface="Courier New" panose="02070309020205020404" pitchFamily="49" charset="0"/>
              </a:rPr>
              <a:t>mv outTable_613813579_chr4.out.rmsk.snp.nonrep.ed </a:t>
            </a:r>
            <a:r>
              <a:rPr lang="it-IT" sz="1400" dirty="0" err="1">
                <a:effectLst/>
                <a:latin typeface="Courier New" panose="02070309020205020404" pitchFamily="49" charset="0"/>
                <a:cs typeface="Courier New" panose="02070309020205020404" pitchFamily="49" charset="0"/>
              </a:rPr>
              <a:t>nonrep</a:t>
            </a:r>
            <a:br>
              <a:rPr lang="it-IT" sz="1400" dirty="0">
                <a:latin typeface="Courier New" panose="02070309020205020404" pitchFamily="49" charset="0"/>
                <a:cs typeface="Courier New" panose="02070309020205020404" pitchFamily="49" charset="0"/>
              </a:rPr>
            </a:br>
            <a:r>
              <a:rPr lang="it-IT" sz="1400" dirty="0" err="1">
                <a:effectLst/>
                <a:latin typeface="Courier New" panose="02070309020205020404" pitchFamily="49" charset="0"/>
                <a:cs typeface="Courier New" panose="02070309020205020404" pitchFamily="49" charset="0"/>
              </a:rPr>
              <a:t>cat</a:t>
            </a:r>
            <a:r>
              <a:rPr lang="it-IT" sz="1400" dirty="0">
                <a:effectLst/>
                <a:latin typeface="Courier New" panose="02070309020205020404" pitchFamily="49" charset="0"/>
                <a:cs typeface="Courier New" panose="02070309020205020404" pitchFamily="49" charset="0"/>
              </a:rPr>
              <a:t> </a:t>
            </a:r>
            <a:r>
              <a:rPr lang="it-IT" sz="1400" dirty="0" err="1">
                <a:effectLst/>
                <a:latin typeface="Courier New" panose="02070309020205020404" pitchFamily="49" charset="0"/>
                <a:cs typeface="Courier New" panose="02070309020205020404" pitchFamily="49" charset="0"/>
              </a:rPr>
              <a:t>alu.ed</a:t>
            </a:r>
            <a:r>
              <a:rPr lang="it-IT" sz="1400" dirty="0">
                <a:effectLst/>
                <a:latin typeface="Courier New" panose="02070309020205020404" pitchFamily="49" charset="0"/>
                <a:cs typeface="Courier New" panose="02070309020205020404" pitchFamily="49" charset="0"/>
              </a:rPr>
              <a:t> </a:t>
            </a:r>
            <a:r>
              <a:rPr lang="it-IT" sz="1400" dirty="0" err="1">
                <a:effectLst/>
                <a:latin typeface="Courier New" panose="02070309020205020404" pitchFamily="49" charset="0"/>
                <a:cs typeface="Courier New" panose="02070309020205020404" pitchFamily="49" charset="0"/>
              </a:rPr>
              <a:t>nonalu.ed</a:t>
            </a:r>
            <a:r>
              <a:rPr lang="it-IT" sz="1400" dirty="0">
                <a:effectLst/>
                <a:latin typeface="Courier New" panose="02070309020205020404" pitchFamily="49" charset="0"/>
                <a:cs typeface="Courier New" panose="02070309020205020404" pitchFamily="49" charset="0"/>
              </a:rPr>
              <a:t> </a:t>
            </a:r>
            <a:r>
              <a:rPr lang="it-IT" sz="1400" dirty="0" err="1">
                <a:effectLst/>
                <a:latin typeface="Courier New" panose="02070309020205020404" pitchFamily="49" charset="0"/>
                <a:cs typeface="Courier New" panose="02070309020205020404" pitchFamily="49" charset="0"/>
              </a:rPr>
              <a:t>nonrep.ed</a:t>
            </a:r>
            <a:r>
              <a:rPr lang="it-IT" sz="1400" dirty="0">
                <a:effectLst/>
                <a:latin typeface="Courier New" panose="02070309020205020404" pitchFamily="49" charset="0"/>
                <a:cs typeface="Courier New" panose="02070309020205020404" pitchFamily="49" charset="0"/>
              </a:rPr>
              <a:t> &gt; </a:t>
            </a:r>
            <a:r>
              <a:rPr lang="it-IT" sz="1400" dirty="0" err="1">
                <a:effectLst/>
                <a:latin typeface="Courier New" panose="02070309020205020404" pitchFamily="49" charset="0"/>
                <a:cs typeface="Courier New" panose="02070309020205020404" pitchFamily="49" charset="0"/>
              </a:rPr>
              <a:t>alu-nonalu-nonrep.ed</a:t>
            </a:r>
            <a:br>
              <a:rPr lang="it-IT" sz="1400" dirty="0">
                <a:latin typeface="Courier New" panose="02070309020205020404" pitchFamily="49" charset="0"/>
                <a:cs typeface="Courier New" panose="02070309020205020404" pitchFamily="49" charset="0"/>
              </a:rPr>
            </a:br>
            <a:r>
              <a:rPr lang="it-IT" sz="1400" dirty="0" err="1">
                <a:latin typeface="Courier New" panose="02070309020205020404" pitchFamily="49" charset="0"/>
                <a:cs typeface="Courier New" panose="02070309020205020404" pitchFamily="49" charset="0"/>
              </a:rPr>
              <a:t>awk</a:t>
            </a:r>
            <a:r>
              <a:rPr lang="it-IT" sz="1400" dirty="0">
                <a:latin typeface="Courier New" panose="02070309020205020404" pitchFamily="49" charset="0"/>
                <a:cs typeface="Courier New" panose="02070309020205020404" pitchFamily="49" charset="0"/>
              </a:rPr>
              <a:t> -v FS="\t" -v OFS="\t" '{if ($19=="ed") </a:t>
            </a:r>
            <a:r>
              <a:rPr lang="it-IT" sz="1400" dirty="0" err="1">
                <a:latin typeface="Courier New" panose="02070309020205020404" pitchFamily="49" charset="0"/>
                <a:cs typeface="Courier New" panose="02070309020205020404" pitchFamily="49" charset="0"/>
              </a:rPr>
              <a:t>print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alu-nonalu-nonrep.ed</a:t>
            </a:r>
            <a:r>
              <a:rPr lang="it-IT" sz="1400" dirty="0">
                <a:latin typeface="Courier New" panose="02070309020205020404" pitchFamily="49" charset="0"/>
                <a:cs typeface="Courier New" panose="02070309020205020404" pitchFamily="49" charset="0"/>
              </a:rPr>
              <a:t> &gt; </a:t>
            </a:r>
            <a:r>
              <a:rPr lang="it-IT" sz="1400" b="1" dirty="0" err="1">
                <a:latin typeface="Courier New" panose="02070309020205020404" pitchFamily="49" charset="0"/>
                <a:cs typeface="Courier New" panose="02070309020205020404" pitchFamily="49" charset="0"/>
              </a:rPr>
              <a:t>knownEditing</a:t>
            </a:r>
            <a:r>
              <a:rPr lang="it-IT" sz="1400" b="1" dirty="0">
                <a:latin typeface="Courier New" panose="02070309020205020404" pitchFamily="49" charset="0"/>
                <a:cs typeface="Courier New" panose="02070309020205020404" pitchFamily="49" charset="0"/>
              </a:rPr>
              <a:t> # from </a:t>
            </a:r>
            <a:r>
              <a:rPr lang="it-IT" sz="1400" b="1" i="1" dirty="0">
                <a:latin typeface="Courier New" panose="02070309020205020404" pitchFamily="49" charset="0"/>
                <a:cs typeface="Courier New" panose="02070309020205020404" pitchFamily="49" charset="0"/>
              </a:rPr>
              <a:t>de novo </a:t>
            </a:r>
            <a:r>
              <a:rPr lang="it-IT" sz="1400" b="1" dirty="0" err="1">
                <a:latin typeface="Courier New" panose="02070309020205020404" pitchFamily="49" charset="0"/>
                <a:cs typeface="Courier New" panose="02070309020205020404" pitchFamily="49" charset="0"/>
              </a:rPr>
              <a:t>protocol</a:t>
            </a:r>
            <a:endParaRPr lang="it-IT" sz="1400" b="1" dirty="0">
              <a:latin typeface="Courier New" panose="02070309020205020404" pitchFamily="49" charset="0"/>
              <a:cs typeface="Courier New" panose="02070309020205020404" pitchFamily="49" charset="0"/>
            </a:endParaRPr>
          </a:p>
          <a:p>
            <a:r>
              <a:rPr lang="en-US" sz="1400" dirty="0">
                <a:effectLst/>
                <a:latin typeface="Times New Roman" panose="02020603050405020304" pitchFamily="18" charset="0"/>
              </a:rPr>
              <a:t>where </a:t>
            </a:r>
            <a:r>
              <a:rPr lang="en-US" sz="1400" dirty="0">
                <a:effectLst/>
                <a:latin typeface="Courier New" panose="02070309020205020404" pitchFamily="49" charset="0"/>
              </a:rPr>
              <a:t>$19=="ed" </a:t>
            </a:r>
            <a:r>
              <a:rPr lang="en-US" sz="1400" dirty="0">
                <a:effectLst/>
                <a:latin typeface="Times New Roman" panose="02020603050405020304" pitchFamily="18" charset="0"/>
              </a:rPr>
              <a:t>selects only known RNA editing events.</a:t>
            </a:r>
            <a:endParaRPr lang="it-IT" sz="1400" dirty="0">
              <a:effectLst/>
              <a:latin typeface="Courier New" panose="02070309020205020404" pitchFamily="49" charset="0"/>
              <a:cs typeface="Courier New" panose="02070309020205020404" pitchFamily="49" charset="0"/>
            </a:endParaRPr>
          </a:p>
          <a:p>
            <a:endParaRPr lang="it-IT" sz="1400" dirty="0">
              <a:latin typeface="Courier New" panose="02070309020205020404" pitchFamily="49" charset="0"/>
              <a:cs typeface="Courier New" panose="02070309020205020404" pitchFamily="49" charset="0"/>
            </a:endParaRPr>
          </a:p>
          <a:p>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285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D3AF134F-35A5-4C57-B540-DDC7E1F0B9F8}"/>
              </a:ext>
            </a:extLst>
          </p:cNvPr>
          <p:cNvSpPr txBox="1"/>
          <p:nvPr/>
        </p:nvSpPr>
        <p:spPr>
          <a:xfrm>
            <a:off x="204186" y="352394"/>
            <a:ext cx="10484529" cy="5909310"/>
          </a:xfrm>
          <a:prstGeom prst="rect">
            <a:avLst/>
          </a:prstGeom>
          <a:noFill/>
        </p:spPr>
        <p:txBody>
          <a:bodyPr wrap="square">
            <a:spAutoFit/>
          </a:bodyPr>
          <a:lstStyle/>
          <a:p>
            <a:r>
              <a:rPr lang="it-IT" sz="1800" dirty="0" err="1">
                <a:latin typeface="Courier New" panose="02070309020205020404" pitchFamily="49" charset="0"/>
                <a:cs typeface="Courier New" panose="02070309020205020404" pitchFamily="49" charset="0"/>
              </a:rPr>
              <a:t>mkdir</a:t>
            </a:r>
            <a:r>
              <a:rPr lang="it-IT" sz="1800" dirty="0">
                <a:latin typeface="Courier New" panose="02070309020205020404" pitchFamily="49" charset="0"/>
                <a:cs typeface="Courier New" panose="02070309020205020404" pitchFamily="49" charset="0"/>
              </a:rPr>
              <a:t> /home/</a:t>
            </a:r>
            <a:r>
              <a:rPr lang="it-IT" sz="1800" dirty="0" err="1">
                <a:latin typeface="Courier New" panose="02070309020205020404" pitchFamily="49" charset="0"/>
                <a:cs typeface="Courier New" panose="02070309020205020404" pitchFamily="49" charset="0"/>
              </a:rPr>
              <a:t>student_</a:t>
            </a:r>
            <a:r>
              <a:rPr lang="it-IT" sz="1800" b="1" dirty="0" err="1">
                <a:latin typeface="Courier New" panose="02070309020205020404" pitchFamily="49" charset="0"/>
                <a:cs typeface="Courier New" panose="02070309020205020404" pitchFamily="49" charset="0"/>
              </a:rPr>
              <a:t>X</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artery</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cd /</a:t>
            </a:r>
            <a:r>
              <a:rPr lang="it-IT" sz="1800" dirty="0">
                <a:latin typeface="Courier New" panose="02070309020205020404" pitchFamily="49" charset="0"/>
                <a:cs typeface="Courier New" panose="02070309020205020404" pitchFamily="49" charset="0"/>
              </a:rPr>
              <a:t>home/</a:t>
            </a:r>
            <a:r>
              <a:rPr lang="it-IT" sz="1800" dirty="0" err="1">
                <a:latin typeface="Courier New" panose="02070309020205020404" pitchFamily="49" charset="0"/>
                <a:cs typeface="Courier New" panose="02070309020205020404" pitchFamily="49" charset="0"/>
              </a:rPr>
              <a:t>student_</a:t>
            </a:r>
            <a:r>
              <a:rPr lang="it-IT" sz="1800" b="1" dirty="0" err="1">
                <a:latin typeface="Courier New" panose="02070309020205020404" pitchFamily="49" charset="0"/>
                <a:cs typeface="Courier New" panose="02070309020205020404" pitchFamily="49" charset="0"/>
              </a:rPr>
              <a:t>X</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artery</a:t>
            </a:r>
            <a:endParaRPr lang="it-IT" sz="1800"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mkdir</a:t>
            </a:r>
            <a:r>
              <a:rPr lang="it-IT" dirty="0">
                <a:latin typeface="Courier New" panose="02070309020205020404" pitchFamily="49" charset="0"/>
                <a:cs typeface="Courier New" panose="02070309020205020404" pitchFamily="49" charset="0"/>
              </a:rPr>
              <a:t> </a:t>
            </a:r>
            <a:r>
              <a:rPr lang="it-IT" sz="1800" dirty="0"/>
              <a:t>SRR1083076</a:t>
            </a:r>
          </a:p>
          <a:p>
            <a:r>
              <a:rPr lang="it-IT" dirty="0">
                <a:latin typeface="Courier New" panose="02070309020205020404" pitchFamily="49" charset="0"/>
                <a:cs typeface="Courier New" panose="02070309020205020404" pitchFamily="49" charset="0"/>
              </a:rPr>
              <a:t>cd </a:t>
            </a:r>
            <a:r>
              <a:rPr lang="it-IT" sz="1800" dirty="0"/>
              <a:t>SRR1083076</a:t>
            </a:r>
          </a:p>
          <a:p>
            <a:r>
              <a:rPr lang="it-IT" dirty="0" err="1">
                <a:latin typeface="Courier New" panose="02070309020205020404" pitchFamily="49" charset="0"/>
                <a:cs typeface="Courier New" panose="02070309020205020404" pitchFamily="49" charset="0"/>
              </a:rPr>
              <a:t>cp</a:t>
            </a:r>
            <a:r>
              <a:rPr lang="it-IT" dirty="0">
                <a:latin typeface="Courier New" panose="02070309020205020404" pitchFamily="49" charset="0"/>
                <a:cs typeface="Courier New" panose="02070309020205020404" pitchFamily="49" charset="0"/>
              </a:rPr>
              <a:t> /data/</a:t>
            </a:r>
            <a:r>
              <a:rPr lang="it-IT" dirty="0" err="1">
                <a:latin typeface="Courier New" panose="02070309020205020404" pitchFamily="49" charset="0"/>
                <a:cs typeface="Courier New" panose="02070309020205020404" pitchFamily="49" charset="0"/>
              </a:rPr>
              <a:t>artery</a:t>
            </a:r>
            <a:r>
              <a:rPr lang="it-IT" dirty="0">
                <a:latin typeface="Courier New" panose="02070309020205020404" pitchFamily="49" charset="0"/>
                <a:cs typeface="Courier New" panose="02070309020205020404" pitchFamily="49" charset="0"/>
              </a:rPr>
              <a:t>/SRR1083076</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knownEditing</a:t>
            </a:r>
            <a:r>
              <a:rPr lang="it-IT" sz="1800" dirty="0">
                <a:latin typeface="Courier New" panose="02070309020205020404" pitchFamily="49" charset="0"/>
                <a:cs typeface="Courier New" panose="02070309020205020404" pitchFamily="49" charset="0"/>
              </a:rPr>
              <a:t> .</a:t>
            </a:r>
          </a:p>
          <a:p>
            <a:r>
              <a:rPr lang="it-IT" sz="1800" dirty="0">
                <a:latin typeface="Courier New" panose="02070309020205020404" pitchFamily="49" charset="0"/>
                <a:cs typeface="Courier New" panose="02070309020205020404" pitchFamily="49" charset="0"/>
              </a:rPr>
              <a:t>sort -k1,1 -k2,2n </a:t>
            </a:r>
            <a:r>
              <a:rPr lang="it-IT" sz="1800" b="1" dirty="0" err="1">
                <a:latin typeface="Courier New" panose="02070309020205020404" pitchFamily="49" charset="0"/>
                <a:cs typeface="Courier New" panose="02070309020205020404" pitchFamily="49" charset="0"/>
              </a:rPr>
              <a:t>knownEditing</a:t>
            </a:r>
            <a:r>
              <a:rPr lang="it-IT" sz="1800" dirty="0">
                <a:latin typeface="Courier New" panose="02070309020205020404" pitchFamily="49" charset="0"/>
                <a:cs typeface="Courier New" panose="02070309020205020404" pitchFamily="49" charset="0"/>
              </a:rPr>
              <a:t> &gt; </a:t>
            </a:r>
            <a:r>
              <a:rPr lang="it-IT" sz="1800" dirty="0" err="1">
                <a:latin typeface="Courier New" panose="02070309020205020404" pitchFamily="49" charset="0"/>
                <a:cs typeface="Courier New" panose="02070309020205020404" pitchFamily="49" charset="0"/>
              </a:rPr>
              <a:t>knownEditing_sorted</a:t>
            </a:r>
            <a:endParaRPr lang="it-IT" sz="1800" dirty="0">
              <a:latin typeface="Courier New" panose="02070309020205020404" pitchFamily="49" charset="0"/>
              <a:cs typeface="Courier New" panose="02070309020205020404" pitchFamily="49" charset="0"/>
            </a:endParaRPr>
          </a:p>
          <a:p>
            <a:r>
              <a:rPr lang="it-IT" sz="1800" dirty="0" err="1">
                <a:latin typeface="Courier New" panose="02070309020205020404" pitchFamily="49" charset="0"/>
                <a:cs typeface="Courier New" panose="02070309020205020404" pitchFamily="49" charset="0"/>
              </a:rPr>
              <a:t>bgzip</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knownEditing_sorted</a:t>
            </a:r>
            <a:endParaRPr lang="it-IT" sz="1800" dirty="0">
              <a:latin typeface="Courier New" panose="02070309020205020404" pitchFamily="49" charset="0"/>
              <a:cs typeface="Courier New" panose="02070309020205020404" pitchFamily="49" charset="0"/>
            </a:endParaRPr>
          </a:p>
          <a:p>
            <a:r>
              <a:rPr lang="it-IT" sz="1800" dirty="0" err="1">
                <a:latin typeface="Courier New" panose="02070309020205020404" pitchFamily="49" charset="0"/>
                <a:cs typeface="Courier New" panose="02070309020205020404" pitchFamily="49" charset="0"/>
              </a:rPr>
              <a:t>tabix</a:t>
            </a:r>
            <a:r>
              <a:rPr lang="it-IT" sz="1800" dirty="0">
                <a:latin typeface="Courier New" panose="02070309020205020404" pitchFamily="49" charset="0"/>
                <a:cs typeface="Courier New" panose="02070309020205020404" pitchFamily="49" charset="0"/>
              </a:rPr>
              <a:t> –p </a:t>
            </a:r>
            <a:r>
              <a:rPr lang="it-IT" sz="1800" dirty="0" err="1">
                <a:latin typeface="Courier New" panose="02070309020205020404" pitchFamily="49" charset="0"/>
                <a:cs typeface="Courier New" panose="02070309020205020404" pitchFamily="49" charset="0"/>
              </a:rPr>
              <a:t>vcf</a:t>
            </a:r>
            <a:r>
              <a:rPr lang="it-IT" sz="1800" dirty="0">
                <a:latin typeface="Courier New" panose="02070309020205020404" pitchFamily="49" charset="0"/>
                <a:cs typeface="Courier New" panose="02070309020205020404" pitchFamily="49" charset="0"/>
              </a:rPr>
              <a:t> knownEditing_sorted.gz</a:t>
            </a:r>
          </a:p>
          <a:p>
            <a:r>
              <a:rPr lang="it-IT" dirty="0">
                <a:latin typeface="Courier New" panose="02070309020205020404" pitchFamily="49" charset="0"/>
                <a:cs typeface="Courier New" panose="02070309020205020404" pitchFamily="49" charset="0"/>
              </a:rPr>
              <a:t> </a:t>
            </a:r>
          </a:p>
          <a:p>
            <a:endParaRPr lang="it-IT" dirty="0">
              <a:latin typeface="Courier New" panose="02070309020205020404" pitchFamily="49" charset="0"/>
              <a:cs typeface="Courier New" panose="02070309020205020404" pitchFamily="49" charset="0"/>
            </a:endParaRPr>
          </a:p>
          <a:p>
            <a:r>
              <a:rPr lang="it-IT" u="sng" dirty="0" err="1">
                <a:latin typeface="Courier New" panose="02070309020205020404" pitchFamily="49" charset="0"/>
                <a:cs typeface="Courier New" panose="02070309020205020404" pitchFamily="49" charset="0"/>
              </a:rPr>
              <a:t>Now</a:t>
            </a:r>
            <a:r>
              <a:rPr lang="it-IT" u="sng" dirty="0">
                <a:latin typeface="Courier New" panose="02070309020205020404" pitchFamily="49" charset="0"/>
                <a:cs typeface="Courier New" panose="02070309020205020404" pitchFamily="49" charset="0"/>
              </a:rPr>
              <a:t> </a:t>
            </a:r>
            <a:r>
              <a:rPr lang="it-IT" u="sng" dirty="0" err="1">
                <a:latin typeface="Courier New" panose="02070309020205020404" pitchFamily="49" charset="0"/>
                <a:cs typeface="Courier New" panose="02070309020205020404" pitchFamily="49" charset="0"/>
              </a:rPr>
              <a:t>repeat</a:t>
            </a:r>
            <a:r>
              <a:rPr lang="it-IT" u="sng" dirty="0">
                <a:latin typeface="Courier New" panose="02070309020205020404" pitchFamily="49" charset="0"/>
                <a:cs typeface="Courier New" panose="02070309020205020404" pitchFamily="49" charset="0"/>
              </a:rPr>
              <a:t> </a:t>
            </a:r>
            <a:r>
              <a:rPr lang="it-IT" u="sng" dirty="0" err="1">
                <a:latin typeface="Courier New" panose="02070309020205020404" pitchFamily="49" charset="0"/>
                <a:cs typeface="Courier New" panose="02070309020205020404" pitchFamily="49" charset="0"/>
              </a:rPr>
              <a:t>each</a:t>
            </a:r>
            <a:r>
              <a:rPr lang="it-IT" u="sng" dirty="0">
                <a:latin typeface="Courier New" panose="02070309020205020404" pitchFamily="49" charset="0"/>
                <a:cs typeface="Courier New" panose="02070309020205020404" pitchFamily="49" charset="0"/>
              </a:rPr>
              <a:t> of the </a:t>
            </a:r>
            <a:r>
              <a:rPr lang="it-IT" u="sng" dirty="0" err="1">
                <a:latin typeface="Courier New" panose="02070309020205020404" pitchFamily="49" charset="0"/>
                <a:cs typeface="Courier New" panose="02070309020205020404" pitchFamily="49" charset="0"/>
              </a:rPr>
              <a:t>above</a:t>
            </a:r>
            <a:r>
              <a:rPr lang="it-IT" u="sng" dirty="0">
                <a:latin typeface="Courier New" panose="02070309020205020404" pitchFamily="49" charset="0"/>
                <a:cs typeface="Courier New" panose="02070309020205020404" pitchFamily="49" charset="0"/>
              </a:rPr>
              <a:t> steps for the </a:t>
            </a:r>
            <a:r>
              <a:rPr lang="it-IT" u="sng" dirty="0" err="1">
                <a:latin typeface="Courier New" panose="02070309020205020404" pitchFamily="49" charset="0"/>
                <a:cs typeface="Courier New" panose="02070309020205020404" pitchFamily="49" charset="0"/>
              </a:rPr>
              <a:t>other</a:t>
            </a:r>
            <a:r>
              <a:rPr lang="it-IT" u="sng" dirty="0">
                <a:latin typeface="Courier New" panose="02070309020205020404" pitchFamily="49" charset="0"/>
                <a:cs typeface="Courier New" panose="02070309020205020404" pitchFamily="49" charset="0"/>
              </a:rPr>
              <a:t> 5 samples the </a:t>
            </a:r>
            <a:r>
              <a:rPr lang="it-IT" u="sng" dirty="0" err="1">
                <a:latin typeface="Courier New" panose="02070309020205020404" pitchFamily="49" charset="0"/>
                <a:cs typeface="Courier New" panose="02070309020205020404" pitchFamily="49" charset="0"/>
              </a:rPr>
              <a:t>changing</a:t>
            </a:r>
            <a:r>
              <a:rPr lang="it-IT" u="sng" dirty="0">
                <a:latin typeface="Courier New" panose="02070309020205020404" pitchFamily="49" charset="0"/>
                <a:cs typeface="Courier New" panose="02070309020205020404" pitchFamily="49" charset="0"/>
              </a:rPr>
              <a:t> SRR code </a:t>
            </a:r>
            <a:r>
              <a:rPr lang="it-IT" u="sng" dirty="0" err="1">
                <a:latin typeface="Courier New" panose="02070309020205020404" pitchFamily="49" charset="0"/>
                <a:cs typeface="Courier New" panose="02070309020205020404" pitchFamily="49" charset="0"/>
              </a:rPr>
              <a:t>accordingly</a:t>
            </a:r>
            <a:r>
              <a:rPr lang="it-IT" dirty="0">
                <a:latin typeface="Courier New" panose="02070309020205020404" pitchFamily="49" charset="0"/>
                <a:cs typeface="Courier New" panose="02070309020205020404" pitchFamily="49" charset="0"/>
              </a:rPr>
              <a:t>: </a:t>
            </a:r>
          </a:p>
          <a:p>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mkdir</a:t>
            </a:r>
            <a:r>
              <a:rPr lang="it-IT">
                <a:latin typeface="Courier New" panose="02070309020205020404" pitchFamily="49" charset="0"/>
                <a:cs typeface="Courier New" panose="02070309020205020404" pitchFamily="49" charset="0"/>
              </a:rPr>
              <a:t> SRR1091254</a:t>
            </a:r>
            <a:endParaRPr lang="it-IT" sz="1800" dirty="0"/>
          </a:p>
          <a:p>
            <a:r>
              <a:rPr lang="it-IT" dirty="0" err="1">
                <a:latin typeface="Courier New" panose="02070309020205020404" pitchFamily="49" charset="0"/>
                <a:cs typeface="Courier New" panose="02070309020205020404" pitchFamily="49" charset="0"/>
              </a:rPr>
              <a:t>mkdir</a:t>
            </a:r>
            <a:r>
              <a:rPr lang="it-IT" dirty="0">
                <a:latin typeface="Courier New" panose="02070309020205020404" pitchFamily="49" charset="0"/>
                <a:cs typeface="Courier New" panose="02070309020205020404" pitchFamily="49" charset="0"/>
              </a:rPr>
              <a:t> </a:t>
            </a:r>
            <a:r>
              <a:rPr lang="it-IT" sz="1800" dirty="0"/>
              <a:t>SRR1368668</a:t>
            </a:r>
            <a:endParaRPr lang="it-IT" dirty="0">
              <a:latin typeface="Courier New" panose="02070309020205020404" pitchFamily="49" charset="0"/>
              <a:cs typeface="Courier New" panose="02070309020205020404" pitchFamily="49" charset="0"/>
            </a:endParaRPr>
          </a:p>
          <a:p>
            <a:r>
              <a:rPr lang="it-IT" sz="1800" dirty="0">
                <a:latin typeface="Courier New" panose="02070309020205020404" pitchFamily="49" charset="0"/>
                <a:cs typeface="Courier New" panose="02070309020205020404" pitchFamily="49" charset="0"/>
              </a:rPr>
              <a:t> </a:t>
            </a:r>
          </a:p>
          <a:p>
            <a:r>
              <a:rPr lang="it-IT" dirty="0" err="1">
                <a:latin typeface="Courier New" panose="02070309020205020404" pitchFamily="49" charset="0"/>
                <a:cs typeface="Courier New" panose="02070309020205020404" pitchFamily="49" charset="0"/>
              </a:rPr>
              <a:t>mkdir</a:t>
            </a:r>
            <a:r>
              <a:rPr lang="it-IT" dirty="0">
                <a:latin typeface="Courier New" panose="02070309020205020404" pitchFamily="49" charset="0"/>
                <a:cs typeface="Courier New" panose="02070309020205020404" pitchFamily="49" charset="0"/>
              </a:rPr>
              <a:t> /home/</a:t>
            </a:r>
            <a:r>
              <a:rPr lang="it-IT" dirty="0" err="1">
                <a:latin typeface="Courier New" panose="02070309020205020404" pitchFamily="49" charset="0"/>
                <a:cs typeface="Courier New" panose="02070309020205020404" pitchFamily="49" charset="0"/>
              </a:rPr>
              <a:t>student_</a:t>
            </a:r>
            <a:r>
              <a:rPr lang="it-IT" b="1" dirty="0" err="1">
                <a:latin typeface="Courier New" panose="02070309020205020404" pitchFamily="49" charset="0"/>
                <a:cs typeface="Courier New" panose="02070309020205020404" pitchFamily="49" charset="0"/>
              </a:rPr>
              <a:t>X</a:t>
            </a:r>
            <a:r>
              <a:rPr lang="it-IT" dirty="0">
                <a:latin typeface="Courier New" panose="02070309020205020404" pitchFamily="49" charset="0"/>
                <a:cs typeface="Courier New" panose="02070309020205020404" pitchFamily="49" charset="0"/>
              </a:rPr>
              <a:t>/brain</a:t>
            </a:r>
          </a:p>
          <a:p>
            <a:r>
              <a:rPr lang="it-IT" dirty="0">
                <a:latin typeface="Courier New" panose="02070309020205020404" pitchFamily="49" charset="0"/>
                <a:cs typeface="Courier New" panose="02070309020205020404" pitchFamily="49" charset="0"/>
              </a:rPr>
              <a:t>cd /home/</a:t>
            </a:r>
            <a:r>
              <a:rPr lang="it-IT" dirty="0" err="1">
                <a:latin typeface="Courier New" panose="02070309020205020404" pitchFamily="49" charset="0"/>
                <a:cs typeface="Courier New" panose="02070309020205020404" pitchFamily="49" charset="0"/>
              </a:rPr>
              <a:t>student_</a:t>
            </a:r>
            <a:r>
              <a:rPr lang="it-IT" b="1" dirty="0" err="1">
                <a:latin typeface="Courier New" panose="02070309020205020404" pitchFamily="49" charset="0"/>
                <a:cs typeface="Courier New" panose="02070309020205020404" pitchFamily="49" charset="0"/>
              </a:rPr>
              <a:t>X</a:t>
            </a:r>
            <a:r>
              <a:rPr lang="it-IT" dirty="0">
                <a:latin typeface="Courier New" panose="02070309020205020404" pitchFamily="49" charset="0"/>
                <a:cs typeface="Courier New" panose="02070309020205020404" pitchFamily="49" charset="0"/>
              </a:rPr>
              <a:t>/brain</a:t>
            </a:r>
          </a:p>
          <a:p>
            <a:r>
              <a:rPr lang="it-IT" dirty="0" err="1">
                <a:latin typeface="Courier New" panose="02070309020205020404" pitchFamily="49" charset="0"/>
                <a:cs typeface="Courier New" panose="02070309020205020404" pitchFamily="49" charset="0"/>
              </a:rPr>
              <a:t>mkdir</a:t>
            </a:r>
            <a:r>
              <a:rPr lang="it-IT" dirty="0">
                <a:latin typeface="Courier New" panose="02070309020205020404" pitchFamily="49" charset="0"/>
                <a:cs typeface="Courier New" panose="02070309020205020404" pitchFamily="49" charset="0"/>
              </a:rPr>
              <a:t> </a:t>
            </a:r>
            <a:r>
              <a:rPr lang="it-IT" sz="1800" dirty="0"/>
              <a:t>SRR1086680</a:t>
            </a:r>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mkdir</a:t>
            </a:r>
            <a:r>
              <a:rPr lang="it-IT" dirty="0">
                <a:latin typeface="Courier New" panose="02070309020205020404" pitchFamily="49" charset="0"/>
                <a:cs typeface="Courier New" panose="02070309020205020404" pitchFamily="49" charset="0"/>
              </a:rPr>
              <a:t> </a:t>
            </a:r>
            <a:r>
              <a:rPr lang="it-IT" sz="1800" dirty="0"/>
              <a:t>SRR1311771</a:t>
            </a:r>
            <a:endParaRPr lang="it-IT" sz="1800" dirty="0">
              <a:latin typeface="Courier New" panose="02070309020205020404" pitchFamily="49" charset="0"/>
              <a:cs typeface="Courier New" panose="02070309020205020404" pitchFamily="49" charset="0"/>
            </a:endParaRPr>
          </a:p>
          <a:p>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87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A1E812C-301C-CBF7-928E-6EA9A611E51C}"/>
              </a:ext>
            </a:extLst>
          </p:cNvPr>
          <p:cNvPicPr>
            <a:picLocks noChangeAspect="1"/>
          </p:cNvPicPr>
          <p:nvPr/>
        </p:nvPicPr>
        <p:blipFill>
          <a:blip r:embed="rId2"/>
          <a:stretch>
            <a:fillRect/>
          </a:stretch>
        </p:blipFill>
        <p:spPr>
          <a:xfrm>
            <a:off x="4735148" y="0"/>
            <a:ext cx="6894209" cy="6858000"/>
          </a:xfrm>
          <a:prstGeom prst="rect">
            <a:avLst/>
          </a:prstGeom>
        </p:spPr>
      </p:pic>
      <p:sp>
        <p:nvSpPr>
          <p:cNvPr id="3" name="CasellaDiTesto 2">
            <a:extLst>
              <a:ext uri="{FF2B5EF4-FFF2-40B4-BE49-F238E27FC236}">
                <a16:creationId xmlns:a16="http://schemas.microsoft.com/office/drawing/2014/main" id="{4177911A-6331-A9F4-550A-739AF1C45AC8}"/>
              </a:ext>
            </a:extLst>
          </p:cNvPr>
          <p:cNvSpPr txBox="1"/>
          <p:nvPr/>
        </p:nvSpPr>
        <p:spPr>
          <a:xfrm>
            <a:off x="340701" y="1997839"/>
            <a:ext cx="3877322" cy="3200876"/>
          </a:xfrm>
          <a:prstGeom prst="rect">
            <a:avLst/>
          </a:prstGeom>
          <a:noFill/>
        </p:spPr>
        <p:txBody>
          <a:bodyPr wrap="square">
            <a:spAutoFit/>
          </a:bodyPr>
          <a:lstStyle/>
          <a:p>
            <a:pPr algn="ctr"/>
            <a:r>
              <a:rPr lang="en-US" sz="2000" b="1" dirty="0"/>
              <a:t>REDItoolKnown.py</a:t>
            </a:r>
          </a:p>
          <a:p>
            <a:pPr algn="ctr"/>
            <a:endParaRPr lang="en-US" sz="2000" b="1" dirty="0"/>
          </a:p>
          <a:p>
            <a:r>
              <a:rPr lang="en-US" dirty="0"/>
              <a:t>REDItoolKnown.py has been developed to explore the RNA editing potential of RNA-Seq data sets using known editing events. Such events can be downloaded from DARNED database or generated from supplementary materials of a variety of publications. Known RNA editing events have to be stored in TAB files.</a:t>
            </a:r>
          </a:p>
        </p:txBody>
      </p:sp>
      <p:sp>
        <p:nvSpPr>
          <p:cNvPr id="4" name="Freccia a destra 3">
            <a:extLst>
              <a:ext uri="{FF2B5EF4-FFF2-40B4-BE49-F238E27FC236}">
                <a16:creationId xmlns:a16="http://schemas.microsoft.com/office/drawing/2014/main" id="{7F03FFE5-4D03-905C-31E7-132FF44A4F89}"/>
              </a:ext>
            </a:extLst>
          </p:cNvPr>
          <p:cNvSpPr/>
          <p:nvPr/>
        </p:nvSpPr>
        <p:spPr>
          <a:xfrm>
            <a:off x="4361177" y="1900184"/>
            <a:ext cx="284085"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reccia a destra 5">
            <a:extLst>
              <a:ext uri="{FF2B5EF4-FFF2-40B4-BE49-F238E27FC236}">
                <a16:creationId xmlns:a16="http://schemas.microsoft.com/office/drawing/2014/main" id="{080E0D61-E237-1E3B-1E99-B25B0895F8ED}"/>
              </a:ext>
            </a:extLst>
          </p:cNvPr>
          <p:cNvSpPr/>
          <p:nvPr/>
        </p:nvSpPr>
        <p:spPr>
          <a:xfrm>
            <a:off x="4361175" y="3217024"/>
            <a:ext cx="284085"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destra 7">
            <a:extLst>
              <a:ext uri="{FF2B5EF4-FFF2-40B4-BE49-F238E27FC236}">
                <a16:creationId xmlns:a16="http://schemas.microsoft.com/office/drawing/2014/main" id="{A2629A67-42D8-26F0-A54A-0A99F8F39A50}"/>
              </a:ext>
            </a:extLst>
          </p:cNvPr>
          <p:cNvSpPr/>
          <p:nvPr/>
        </p:nvSpPr>
        <p:spPr>
          <a:xfrm>
            <a:off x="4361176" y="3635768"/>
            <a:ext cx="284085"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5FA47FBC-46EB-6807-E73F-883E4CF8C366}"/>
              </a:ext>
            </a:extLst>
          </p:cNvPr>
          <p:cNvSpPr/>
          <p:nvPr/>
        </p:nvSpPr>
        <p:spPr>
          <a:xfrm>
            <a:off x="4361176" y="4503575"/>
            <a:ext cx="284085"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6E9FC4B-F111-6EDD-D2C2-3D0BA69B56A8}"/>
              </a:ext>
            </a:extLst>
          </p:cNvPr>
          <p:cNvSpPr/>
          <p:nvPr/>
        </p:nvSpPr>
        <p:spPr>
          <a:xfrm>
            <a:off x="5237826" y="5930283"/>
            <a:ext cx="1793289" cy="2130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a destra 10">
            <a:extLst>
              <a:ext uri="{FF2B5EF4-FFF2-40B4-BE49-F238E27FC236}">
                <a16:creationId xmlns:a16="http://schemas.microsoft.com/office/drawing/2014/main" id="{BEB4EEE7-C698-E4E9-F2A6-DE8BDD89B99C}"/>
              </a:ext>
            </a:extLst>
          </p:cNvPr>
          <p:cNvSpPr/>
          <p:nvPr/>
        </p:nvSpPr>
        <p:spPr>
          <a:xfrm>
            <a:off x="4361174" y="3484847"/>
            <a:ext cx="284085"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2733ADCF-ED25-4F52-2920-9984BB929A84}"/>
              </a:ext>
            </a:extLst>
          </p:cNvPr>
          <p:cNvSpPr/>
          <p:nvPr/>
        </p:nvSpPr>
        <p:spPr>
          <a:xfrm>
            <a:off x="4361174" y="4219125"/>
            <a:ext cx="284085"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DBD63F7A-63EB-9C46-C6AE-CF0E4B82B2A2}"/>
              </a:ext>
            </a:extLst>
          </p:cNvPr>
          <p:cNvSpPr/>
          <p:nvPr/>
        </p:nvSpPr>
        <p:spPr>
          <a:xfrm>
            <a:off x="4364895" y="1607220"/>
            <a:ext cx="284085" cy="150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0799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05C16C89-60E2-CF6A-877D-E7B7953AF97C}"/>
              </a:ext>
            </a:extLst>
          </p:cNvPr>
          <p:cNvSpPr txBox="1"/>
          <p:nvPr/>
        </p:nvSpPr>
        <p:spPr>
          <a:xfrm>
            <a:off x="91366" y="142043"/>
            <a:ext cx="11760694" cy="6401753"/>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After generating the tab file sorted containing the list of known sites for each sample run the </a:t>
            </a:r>
            <a:r>
              <a:rPr lang="en-US" sz="1400" dirty="0" err="1">
                <a:latin typeface="Arial" panose="020B0604020202020204" pitchFamily="34" charset="0"/>
                <a:cs typeface="Arial" panose="020B0604020202020204" pitchFamily="34" charset="0"/>
              </a:rPr>
              <a:t>REDItoolKnown</a:t>
            </a:r>
            <a:r>
              <a:rPr lang="en-US" sz="1400" dirty="0">
                <a:latin typeface="Arial" panose="020B0604020202020204" pitchFamily="34" charset="0"/>
                <a:cs typeface="Arial" panose="020B0604020202020204" pitchFamily="34" charset="0"/>
              </a:rPr>
              <a:t> script to quantify the editing levels at these sites: </a:t>
            </a:r>
            <a:endParaRPr lang="it-IT" sz="1400" dirty="0">
              <a:latin typeface="Arial" panose="020B0604020202020204" pitchFamily="34" charset="0"/>
              <a:cs typeface="Arial" panose="020B0604020202020204" pitchFamily="34" charset="0"/>
            </a:endParaRPr>
          </a:p>
          <a:p>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/data/REDItools/main/REDItoolKnown.py -i /data/</a:t>
            </a:r>
            <a:r>
              <a:rPr lang="it-IT" sz="1400" dirty="0" err="1">
                <a:latin typeface="Courier New" panose="02070309020205020404" pitchFamily="49" charset="0"/>
                <a:cs typeface="Courier New" panose="02070309020205020404" pitchFamily="49" charset="0"/>
              </a:rPr>
              <a:t>artery</a:t>
            </a:r>
            <a:r>
              <a:rPr lang="it-IT" sz="1400" dirty="0">
                <a:latin typeface="Courier New" panose="02070309020205020404" pitchFamily="49" charset="0"/>
                <a:cs typeface="Courier New" panose="02070309020205020404" pitchFamily="49" charset="0"/>
              </a:rPr>
              <a:t>/SRR1083076/SRR1083076.bam -f /data/</a:t>
            </a:r>
            <a:r>
              <a:rPr lang="it-IT" sz="1400" dirty="0" err="1">
                <a:latin typeface="Courier New" panose="02070309020205020404" pitchFamily="49" charset="0"/>
                <a:cs typeface="Courier New" panose="02070309020205020404" pitchFamily="49" charset="0"/>
              </a:rPr>
              <a:t>data_reditools</a:t>
            </a:r>
            <a:r>
              <a:rPr lang="it-IT" sz="1400" dirty="0">
                <a:latin typeface="Courier New" panose="02070309020205020404" pitchFamily="49" charset="0"/>
                <a:cs typeface="Courier New" panose="02070309020205020404" pitchFamily="49" charset="0"/>
              </a:rPr>
              <a:t>/Epitranscriptome_course_2023/</a:t>
            </a:r>
            <a:r>
              <a:rPr lang="it-IT" sz="1400" dirty="0" err="1">
                <a:latin typeface="Courier New" panose="02070309020205020404" pitchFamily="49" charset="0"/>
                <a:cs typeface="Courier New" panose="02070309020205020404" pitchFamily="49" charset="0"/>
              </a:rPr>
              <a:t>refs</a:t>
            </a:r>
            <a:r>
              <a:rPr lang="it-IT" sz="1400" dirty="0">
                <a:latin typeface="Courier New" panose="02070309020205020404" pitchFamily="49" charset="0"/>
                <a:cs typeface="Courier New" panose="02070309020205020404" pitchFamily="49" charset="0"/>
              </a:rPr>
              <a:t>/GRCh37.primary_assembly.genome_chrs_4_14_19.fa -o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/SRR1083076 -l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artery</a:t>
            </a:r>
            <a:r>
              <a:rPr lang="it-IT" sz="1400" dirty="0">
                <a:latin typeface="Courier New" panose="02070309020205020404" pitchFamily="49" charset="0"/>
                <a:cs typeface="Courier New" panose="02070309020205020404" pitchFamily="49" charset="0"/>
              </a:rPr>
              <a:t>/SRR1083076/knownEditing_sorted.gz –m 255 –e –p –u –E –c 5 –v 1</a:t>
            </a:r>
          </a:p>
          <a:p>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/data/REDItools/main/REDItoolKnown.py -i /data/</a:t>
            </a:r>
            <a:r>
              <a:rPr lang="it-IT" sz="1400" dirty="0" err="1">
                <a:latin typeface="Courier New" panose="02070309020205020404" pitchFamily="49" charset="0"/>
                <a:cs typeface="Courier New" panose="02070309020205020404" pitchFamily="49" charset="0"/>
              </a:rPr>
              <a:t>artery</a:t>
            </a:r>
            <a:r>
              <a:rPr lang="it-IT" sz="1400" dirty="0">
                <a:latin typeface="Courier New" panose="02070309020205020404" pitchFamily="49" charset="0"/>
                <a:cs typeface="Courier New" panose="02070309020205020404" pitchFamily="49" charset="0"/>
              </a:rPr>
              <a:t>/SRR1091254/SRR1091254.bam -f /data/</a:t>
            </a:r>
            <a:r>
              <a:rPr lang="it-IT" sz="1400" dirty="0" err="1">
                <a:latin typeface="Courier New" panose="02070309020205020404" pitchFamily="49" charset="0"/>
                <a:cs typeface="Courier New" panose="02070309020205020404" pitchFamily="49" charset="0"/>
              </a:rPr>
              <a:t>data_reditools</a:t>
            </a:r>
            <a:r>
              <a:rPr lang="it-IT" sz="1400" dirty="0">
                <a:latin typeface="Courier New" panose="02070309020205020404" pitchFamily="49" charset="0"/>
                <a:cs typeface="Courier New" panose="02070309020205020404" pitchFamily="49" charset="0"/>
              </a:rPr>
              <a:t>/Epitranscriptome_course_2023/</a:t>
            </a:r>
            <a:r>
              <a:rPr lang="it-IT" sz="1400" dirty="0" err="1">
                <a:latin typeface="Courier New" panose="02070309020205020404" pitchFamily="49" charset="0"/>
                <a:cs typeface="Courier New" panose="02070309020205020404" pitchFamily="49" charset="0"/>
              </a:rPr>
              <a:t>refs</a:t>
            </a:r>
            <a:r>
              <a:rPr lang="it-IT" sz="1400" dirty="0">
                <a:latin typeface="Courier New" panose="02070309020205020404" pitchFamily="49" charset="0"/>
                <a:cs typeface="Courier New" panose="02070309020205020404" pitchFamily="49" charset="0"/>
              </a:rPr>
              <a:t>/GRCh37.primary_assembly.genome_chrs_4_14_19.fa -o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/SRR1091254 -l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artery</a:t>
            </a:r>
            <a:r>
              <a:rPr lang="it-IT" sz="1400" dirty="0">
                <a:latin typeface="Courier New" panose="02070309020205020404" pitchFamily="49" charset="0"/>
                <a:cs typeface="Courier New" panose="02070309020205020404" pitchFamily="49" charset="0"/>
              </a:rPr>
              <a:t>/SRR1091254/knownEditing_sorted.gz –m 255 –e –p –u –E –c 5 –v 1</a:t>
            </a:r>
          </a:p>
          <a:p>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/data/REDItools/main/REDItoolKnown.py -i /data/</a:t>
            </a:r>
            <a:r>
              <a:rPr lang="it-IT" sz="1400" dirty="0" err="1">
                <a:latin typeface="Courier New" panose="02070309020205020404" pitchFamily="49" charset="0"/>
                <a:cs typeface="Courier New" panose="02070309020205020404" pitchFamily="49" charset="0"/>
              </a:rPr>
              <a:t>artery</a:t>
            </a:r>
            <a:r>
              <a:rPr lang="it-IT" sz="1400" dirty="0">
                <a:latin typeface="Courier New" panose="02070309020205020404" pitchFamily="49" charset="0"/>
                <a:cs typeface="Courier New" panose="02070309020205020404" pitchFamily="49" charset="0"/>
              </a:rPr>
              <a:t>/SRR1368668/SRR1368668.bam -f /data/</a:t>
            </a:r>
            <a:r>
              <a:rPr lang="it-IT" sz="1400" dirty="0" err="1">
                <a:latin typeface="Courier New" panose="02070309020205020404" pitchFamily="49" charset="0"/>
                <a:cs typeface="Courier New" panose="02070309020205020404" pitchFamily="49" charset="0"/>
              </a:rPr>
              <a:t>data_reditools</a:t>
            </a:r>
            <a:r>
              <a:rPr lang="it-IT" sz="1400" dirty="0">
                <a:latin typeface="Courier New" panose="02070309020205020404" pitchFamily="49" charset="0"/>
                <a:cs typeface="Courier New" panose="02070309020205020404" pitchFamily="49" charset="0"/>
              </a:rPr>
              <a:t>/Epitranscriptome_course_2023/</a:t>
            </a:r>
            <a:r>
              <a:rPr lang="it-IT" sz="1400" dirty="0" err="1">
                <a:latin typeface="Courier New" panose="02070309020205020404" pitchFamily="49" charset="0"/>
                <a:cs typeface="Courier New" panose="02070309020205020404" pitchFamily="49" charset="0"/>
              </a:rPr>
              <a:t>refs</a:t>
            </a:r>
            <a:r>
              <a:rPr lang="it-IT" sz="1400" dirty="0">
                <a:latin typeface="Courier New" panose="02070309020205020404" pitchFamily="49" charset="0"/>
                <a:cs typeface="Courier New" panose="02070309020205020404" pitchFamily="49" charset="0"/>
              </a:rPr>
              <a:t>/GRCh37.primary_assembly.genome_chrs_4_14_19.fa -o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/SRR1368668 -l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artery</a:t>
            </a:r>
            <a:r>
              <a:rPr lang="it-IT" sz="1400" dirty="0">
                <a:latin typeface="Courier New" panose="02070309020205020404" pitchFamily="49" charset="0"/>
                <a:cs typeface="Courier New" panose="02070309020205020404" pitchFamily="49" charset="0"/>
              </a:rPr>
              <a:t>/SRR1368668/knownEditing_sorted.gz –m 255 –e –p –u –E –c 5 –v 1</a:t>
            </a:r>
          </a:p>
          <a:p>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/data/REDItools/main/REDItoolKnown.py -i /data/brain/SRR1086680/SRR1086680.bam -f /data/</a:t>
            </a:r>
            <a:r>
              <a:rPr lang="it-IT" sz="1400" dirty="0" err="1">
                <a:latin typeface="Courier New" panose="02070309020205020404" pitchFamily="49" charset="0"/>
                <a:cs typeface="Courier New" panose="02070309020205020404" pitchFamily="49" charset="0"/>
              </a:rPr>
              <a:t>data_reditools</a:t>
            </a:r>
            <a:r>
              <a:rPr lang="it-IT" sz="1400" dirty="0">
                <a:latin typeface="Courier New" panose="02070309020205020404" pitchFamily="49" charset="0"/>
                <a:cs typeface="Courier New" panose="02070309020205020404" pitchFamily="49" charset="0"/>
              </a:rPr>
              <a:t>/Epitranscriptome_course_2023/</a:t>
            </a:r>
            <a:r>
              <a:rPr lang="it-IT" sz="1400" dirty="0" err="1">
                <a:latin typeface="Courier New" panose="02070309020205020404" pitchFamily="49" charset="0"/>
                <a:cs typeface="Courier New" panose="02070309020205020404" pitchFamily="49" charset="0"/>
              </a:rPr>
              <a:t>refs</a:t>
            </a:r>
            <a:r>
              <a:rPr lang="it-IT" sz="1400" dirty="0">
                <a:latin typeface="Courier New" panose="02070309020205020404" pitchFamily="49" charset="0"/>
                <a:cs typeface="Courier New" panose="02070309020205020404" pitchFamily="49" charset="0"/>
              </a:rPr>
              <a:t>/GRCh37.primary_assembly.genome_chrs_4_14_19.fa -o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/SRR1086680 -l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/brain/SRR1086680/knownEditing_sorted.gz –m 255 –e –p –u –E –c 5 –v 1</a:t>
            </a:r>
          </a:p>
          <a:p>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/data/REDItools/main/REDItoolKnown.py -i /data/brain/SRR1311771/SRR1311771.bam -f /data/</a:t>
            </a:r>
            <a:r>
              <a:rPr lang="it-IT" sz="1400" dirty="0" err="1">
                <a:latin typeface="Courier New" panose="02070309020205020404" pitchFamily="49" charset="0"/>
                <a:cs typeface="Courier New" panose="02070309020205020404" pitchFamily="49" charset="0"/>
              </a:rPr>
              <a:t>data_reditools</a:t>
            </a:r>
            <a:r>
              <a:rPr lang="it-IT" sz="1400" dirty="0">
                <a:latin typeface="Courier New" panose="02070309020205020404" pitchFamily="49" charset="0"/>
                <a:cs typeface="Courier New" panose="02070309020205020404" pitchFamily="49" charset="0"/>
              </a:rPr>
              <a:t>/Epitranscriptome_course_2023/</a:t>
            </a:r>
            <a:r>
              <a:rPr lang="it-IT" sz="1400" dirty="0" err="1">
                <a:latin typeface="Courier New" panose="02070309020205020404" pitchFamily="49" charset="0"/>
                <a:cs typeface="Courier New" panose="02070309020205020404" pitchFamily="49" charset="0"/>
              </a:rPr>
              <a:t>refs</a:t>
            </a:r>
            <a:r>
              <a:rPr lang="it-IT" sz="1400" dirty="0">
                <a:latin typeface="Courier New" panose="02070309020205020404" pitchFamily="49" charset="0"/>
                <a:cs typeface="Courier New" panose="02070309020205020404" pitchFamily="49" charset="0"/>
              </a:rPr>
              <a:t>/GRCh37.primary_assembly.genome_chrs_4_14_19.fa -o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/SRR1311771 -l /home/</a:t>
            </a:r>
            <a:r>
              <a:rPr lang="it-IT" sz="1400" dirty="0" err="1">
                <a:latin typeface="Courier New" panose="02070309020205020404" pitchFamily="49" charset="0"/>
                <a:cs typeface="Courier New" panose="02070309020205020404" pitchFamily="49" charset="0"/>
              </a:rPr>
              <a:t>student_</a:t>
            </a:r>
            <a:r>
              <a:rPr lang="it-IT" sz="1400" b="1" dirty="0" err="1">
                <a:latin typeface="Courier New" panose="02070309020205020404" pitchFamily="49" charset="0"/>
                <a:cs typeface="Courier New" panose="02070309020205020404" pitchFamily="49" charset="0"/>
              </a:rPr>
              <a:t>X</a:t>
            </a:r>
            <a:r>
              <a:rPr lang="it-IT" sz="1400" dirty="0">
                <a:latin typeface="Courier New" panose="02070309020205020404" pitchFamily="49" charset="0"/>
                <a:cs typeface="Courier New" panose="02070309020205020404" pitchFamily="49" charset="0"/>
              </a:rPr>
              <a:t>/brain/SRR1311771/knownEditing_sorted.gz –m 255 –e –p –u –E –c 5 –v 1</a:t>
            </a:r>
          </a:p>
          <a:p>
            <a:endParaRPr lang="it-IT" sz="1400" dirty="0">
              <a:latin typeface="Courier New" panose="02070309020205020404" pitchFamily="49" charset="0"/>
              <a:cs typeface="Courier New" panose="02070309020205020404" pitchFamily="49" charset="0"/>
            </a:endParaRPr>
          </a:p>
          <a:p>
            <a:endParaRPr lang="it-IT" dirty="0"/>
          </a:p>
        </p:txBody>
      </p:sp>
    </p:spTree>
    <p:extLst>
      <p:ext uri="{BB962C8B-B14F-4D97-AF65-F5344CB8AC3E}">
        <p14:creationId xmlns:p14="http://schemas.microsoft.com/office/powerpoint/2010/main" val="271805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10">
            <a:extLst>
              <a:ext uri="{FF2B5EF4-FFF2-40B4-BE49-F238E27FC236}">
                <a16:creationId xmlns:a16="http://schemas.microsoft.com/office/drawing/2014/main" id="{6C2D795C-2F00-D866-FB1B-8D2E3DBC7D7D}"/>
              </a:ext>
            </a:extLst>
          </p:cNvPr>
          <p:cNvSpPr txBox="1"/>
          <p:nvPr/>
        </p:nvSpPr>
        <p:spPr>
          <a:xfrm>
            <a:off x="0" y="239701"/>
            <a:ext cx="11896078" cy="6363280"/>
          </a:xfrm>
          <a:prstGeom prst="rect">
            <a:avLst/>
          </a:prstGeom>
          <a:noFill/>
        </p:spPr>
        <p:txBody>
          <a:bodyPr wrap="square">
            <a:spAutoFit/>
          </a:bodyPr>
          <a:lstStyle/>
          <a:p>
            <a:r>
              <a:rPr lang="en-US" sz="1750" b="1" dirty="0"/>
              <a:t>Differential RNA editing</a:t>
            </a:r>
          </a:p>
          <a:p>
            <a:pPr algn="just"/>
            <a:r>
              <a:rPr lang="en-US" sz="1750" dirty="0"/>
              <a:t>The identification of differential RNA editing is still an open question. Nonetheless, dysregulated RNA editing at recoding events can be calculated employing the Mann-Whitney U-test described in </a:t>
            </a:r>
            <a:r>
              <a:rPr lang="en-US" sz="1750" dirty="0">
                <a:hlinkClick r:id="rId2"/>
              </a:rPr>
              <a:t>Silvestris et al. (2019)</a:t>
            </a:r>
            <a:r>
              <a:rPr lang="en-US" sz="1750" dirty="0"/>
              <a:t> or the statistical pipeline proposed by </a:t>
            </a:r>
            <a:r>
              <a:rPr lang="en-US" sz="1750" dirty="0">
                <a:hlinkClick r:id="rId3"/>
              </a:rPr>
              <a:t>Tran et al. (2019)</a:t>
            </a:r>
            <a:r>
              <a:rPr lang="en-US" sz="1750" dirty="0"/>
              <a:t> Both pipelines are embedded with the get_DE_events.py script.</a:t>
            </a:r>
          </a:p>
          <a:p>
            <a:pPr algn="just"/>
            <a:endParaRPr lang="en-US" sz="1750" dirty="0"/>
          </a:p>
          <a:p>
            <a:pPr algn="just"/>
            <a:r>
              <a:rPr lang="en-US" sz="1750" dirty="0"/>
              <a:t>Prepare a comma separated sample </a:t>
            </a:r>
            <a:r>
              <a:rPr lang="en-US" sz="1750" dirty="0" err="1"/>
              <a:t>informations</a:t>
            </a:r>
            <a:r>
              <a:rPr lang="en-US" sz="1750" dirty="0"/>
              <a:t> file (</a:t>
            </a:r>
            <a:r>
              <a:rPr lang="en-US" sz="1750" dirty="0" err="1"/>
              <a:t>e.g</a:t>
            </a:r>
            <a:r>
              <a:rPr lang="en-US" sz="1750" dirty="0"/>
              <a:t> </a:t>
            </a:r>
            <a:r>
              <a:rPr lang="en-US" sz="1750" dirty="0" err="1"/>
              <a:t>ArteryAorta_vs_BrainCerebellum.sif</a:t>
            </a:r>
            <a:r>
              <a:rPr lang="en-US" sz="1750" dirty="0"/>
              <a:t>) required as input by the get_DE_events.py script. </a:t>
            </a:r>
          </a:p>
          <a:p>
            <a:pPr algn="just"/>
            <a:endParaRPr lang="en-US" sz="1750" dirty="0"/>
          </a:p>
          <a:p>
            <a:pPr>
              <a:buFont typeface="Arial" panose="020B0604020202020204" pitchFamily="34" charset="0"/>
              <a:buChar char="•"/>
            </a:pPr>
            <a:r>
              <a:rPr lang="en-US" sz="1750" dirty="0"/>
              <a:t>A csv sample file containing the main </a:t>
            </a:r>
            <a:r>
              <a:rPr lang="en-US" sz="1750" dirty="0" err="1"/>
              <a:t>informations</a:t>
            </a:r>
            <a:r>
              <a:rPr lang="en-US" sz="1750" dirty="0"/>
              <a:t> about each sample to be used in the experiment.</a:t>
            </a:r>
          </a:p>
          <a:p>
            <a:pPr>
              <a:buFont typeface="Arial" panose="020B0604020202020204" pitchFamily="34" charset="0"/>
              <a:buChar char="•"/>
            </a:pPr>
            <a:r>
              <a:rPr lang="en-US" sz="1750" dirty="0"/>
              <a:t>A name for Samples group1 (e.g. </a:t>
            </a:r>
            <a:r>
              <a:rPr lang="en-US" sz="1750" dirty="0" err="1"/>
              <a:t>ArteryAorta</a:t>
            </a:r>
            <a:r>
              <a:rPr lang="en-US" sz="1750" dirty="0"/>
              <a:t>) </a:t>
            </a:r>
          </a:p>
          <a:p>
            <a:pPr>
              <a:buFont typeface="Arial" panose="020B0604020202020204" pitchFamily="34" charset="0"/>
              <a:buChar char="•"/>
            </a:pPr>
            <a:r>
              <a:rPr lang="en-US" sz="1750" dirty="0"/>
              <a:t>A name for Samples group2 (</a:t>
            </a:r>
            <a:r>
              <a:rPr lang="en-US" sz="1750" dirty="0" err="1"/>
              <a:t>e.g</a:t>
            </a:r>
            <a:r>
              <a:rPr lang="en-US" sz="1750" dirty="0"/>
              <a:t> </a:t>
            </a:r>
            <a:r>
              <a:rPr lang="en-US" sz="1750" dirty="0" err="1"/>
              <a:t>BrainCerebellum</a:t>
            </a:r>
            <a:r>
              <a:rPr lang="en-US" sz="1750" dirty="0"/>
              <a:t>) </a:t>
            </a:r>
          </a:p>
          <a:p>
            <a:pPr algn="just"/>
            <a:endParaRPr lang="en-US" sz="1750" dirty="0"/>
          </a:p>
          <a:p>
            <a:pPr algn="just"/>
            <a:r>
              <a:rPr lang="en-US" sz="1750" dirty="0"/>
              <a:t>An example file is provided:</a:t>
            </a:r>
          </a:p>
          <a:p>
            <a:r>
              <a:rPr lang="it-IT" sz="1600" dirty="0" err="1"/>
              <a:t>Sample,Group,Type</a:t>
            </a:r>
            <a:endParaRPr lang="it-IT" sz="1600" dirty="0"/>
          </a:p>
          <a:p>
            <a:r>
              <a:rPr lang="it-IT" sz="1600" dirty="0"/>
              <a:t>SRR1083076,GROUPA,ArteryAorta</a:t>
            </a:r>
          </a:p>
          <a:p>
            <a:r>
              <a:rPr lang="it-IT" sz="1600" dirty="0"/>
              <a:t>SRR1086680,GROUPB,BrainCerebellum</a:t>
            </a:r>
          </a:p>
          <a:p>
            <a:r>
              <a:rPr lang="it-IT" sz="1600" dirty="0"/>
              <a:t>SRR1091254,GROUPA,ArteryAorta</a:t>
            </a:r>
          </a:p>
          <a:p>
            <a:r>
              <a:rPr lang="it-IT" sz="1600" dirty="0"/>
              <a:t>SRR1311771,GROUPB,BrainCerebellum</a:t>
            </a:r>
          </a:p>
          <a:p>
            <a:r>
              <a:rPr lang="it-IT" sz="1600" dirty="0"/>
              <a:t>SRR1368668,GROUPA,ArteryAorta</a:t>
            </a:r>
          </a:p>
          <a:p>
            <a:pPr algn="just"/>
            <a:endParaRPr lang="en-US" sz="1750" dirty="0"/>
          </a:p>
          <a:p>
            <a:pPr algn="just"/>
            <a:r>
              <a:rPr lang="en-US" sz="1750" dirty="0"/>
              <a:t>Create a </a:t>
            </a:r>
            <a:r>
              <a:rPr lang="en-US" sz="1750" dirty="0" err="1"/>
              <a:t>confortable</a:t>
            </a:r>
            <a:r>
              <a:rPr lang="en-US" sz="1750" dirty="0"/>
              <a:t> </a:t>
            </a:r>
            <a:r>
              <a:rPr lang="en-US" sz="1750" dirty="0" err="1"/>
              <a:t>workdir</a:t>
            </a:r>
            <a:r>
              <a:rPr lang="en-US" sz="1750" dirty="0"/>
              <a:t> (e.g. </a:t>
            </a:r>
            <a:r>
              <a:rPr lang="en-US" sz="1750" dirty="0" err="1"/>
              <a:t>ArteryAorta_vs_BrainCerebellum</a:t>
            </a:r>
            <a:r>
              <a:rPr lang="en-US" sz="1750" dirty="0"/>
              <a:t>) and enter it</a:t>
            </a:r>
          </a:p>
          <a:p>
            <a:pPr algn="just"/>
            <a:endParaRPr lang="en-US" sz="1750" dirty="0"/>
          </a:p>
          <a:p>
            <a:pPr algn="just"/>
            <a:r>
              <a:rPr lang="it-IT" sz="1400" dirty="0" err="1">
                <a:latin typeface="Courier New" panose="02070309020205020404" pitchFamily="49" charset="0"/>
                <a:cs typeface="Courier New" panose="02070309020205020404" pitchFamily="49" charset="0"/>
              </a:rPr>
              <a:t>mkdir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ArteryAorta_vs_BrainCerebellum</a:t>
            </a:r>
            <a:r>
              <a:rPr lang="it-IT" sz="1400" dirty="0">
                <a:latin typeface="Courier New" panose="02070309020205020404" pitchFamily="49" charset="0"/>
                <a:cs typeface="Courier New" panose="02070309020205020404" pitchFamily="49" charset="0"/>
              </a:rPr>
              <a:t> &amp;&amp; cd </a:t>
            </a:r>
            <a:r>
              <a:rPr lang="it-IT" sz="1400" dirty="0" err="1">
                <a:latin typeface="Courier New" panose="02070309020205020404" pitchFamily="49" charset="0"/>
                <a:cs typeface="Courier New" panose="02070309020205020404" pitchFamily="49" charset="0"/>
              </a:rPr>
              <a:t>ArteryAorta_vs_BrainCerebellum</a:t>
            </a:r>
            <a:endParaRPr lang="en-US" sz="1400" dirty="0">
              <a:latin typeface="Courier New" panose="02070309020205020404" pitchFamily="49" charset="0"/>
              <a:cs typeface="Courier New" panose="02070309020205020404" pitchFamily="49" charset="0"/>
            </a:endParaRPr>
          </a:p>
          <a:p>
            <a:pPr algn="just"/>
            <a:endParaRPr lang="en-US" sz="1750" dirty="0"/>
          </a:p>
        </p:txBody>
      </p:sp>
    </p:spTree>
    <p:extLst>
      <p:ext uri="{BB962C8B-B14F-4D97-AF65-F5344CB8AC3E}">
        <p14:creationId xmlns:p14="http://schemas.microsoft.com/office/powerpoint/2010/main" val="408047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8BA8DA2B-B278-586C-EFB0-B8E945E3CA86}"/>
              </a:ext>
            </a:extLst>
          </p:cNvPr>
          <p:cNvSpPr txBox="1"/>
          <p:nvPr/>
        </p:nvSpPr>
        <p:spPr>
          <a:xfrm>
            <a:off x="440924" y="451840"/>
            <a:ext cx="11310151" cy="1200329"/>
          </a:xfrm>
          <a:prstGeom prst="rect">
            <a:avLst/>
          </a:prstGeom>
          <a:noFill/>
        </p:spPr>
        <p:txBody>
          <a:bodyPr wrap="square">
            <a:spAutoFit/>
          </a:bodyPr>
          <a:lstStyle/>
          <a:p>
            <a:endParaRPr lang="it-IT" dirty="0"/>
          </a:p>
          <a:p>
            <a:endParaRPr lang="it-IT" dirty="0"/>
          </a:p>
          <a:p>
            <a:endParaRPr lang="it-IT" dirty="0"/>
          </a:p>
          <a:p>
            <a:endParaRPr lang="it-IT" dirty="0"/>
          </a:p>
        </p:txBody>
      </p:sp>
      <p:sp>
        <p:nvSpPr>
          <p:cNvPr id="3" name="CasellaDiTesto 2">
            <a:extLst>
              <a:ext uri="{FF2B5EF4-FFF2-40B4-BE49-F238E27FC236}">
                <a16:creationId xmlns:a16="http://schemas.microsoft.com/office/drawing/2014/main" id="{DF5C9A42-3A89-3AEC-4D29-32549DDF706D}"/>
              </a:ext>
            </a:extLst>
          </p:cNvPr>
          <p:cNvSpPr txBox="1"/>
          <p:nvPr/>
        </p:nvSpPr>
        <p:spPr>
          <a:xfrm>
            <a:off x="236737" y="277792"/>
            <a:ext cx="11718524" cy="6217087"/>
          </a:xfrm>
          <a:prstGeom prst="rect">
            <a:avLst/>
          </a:prstGeom>
          <a:noFill/>
        </p:spPr>
        <p:txBody>
          <a:bodyPr wrap="square">
            <a:spAutoFit/>
          </a:bodyPr>
          <a:lstStyle/>
          <a:p>
            <a:pPr algn="just"/>
            <a:endParaRPr lang="en-US" sz="1800" dirty="0"/>
          </a:p>
          <a:p>
            <a:pPr algn="just"/>
            <a:r>
              <a:rPr lang="en-US" sz="1800" dirty="0"/>
              <a:t>Run sample_path_folder_creator.py that will copy the </a:t>
            </a:r>
            <a:r>
              <a:rPr lang="en-US" sz="1800" dirty="0" err="1"/>
              <a:t>Reditools</a:t>
            </a:r>
            <a:r>
              <a:rPr lang="en-US" sz="1800" dirty="0"/>
              <a:t> tables in different directories following the sample/Group subdivisions reported in the sample </a:t>
            </a:r>
            <a:r>
              <a:rPr lang="en-US" sz="1800" dirty="0" err="1"/>
              <a:t>informations</a:t>
            </a:r>
            <a:r>
              <a:rPr lang="en-US" sz="1800" dirty="0"/>
              <a:t> file (.</a:t>
            </a:r>
            <a:r>
              <a:rPr lang="en-US" sz="1800" dirty="0" err="1"/>
              <a:t>sif</a:t>
            </a:r>
            <a:r>
              <a:rPr lang="en-US" sz="1800" dirty="0"/>
              <a:t>).</a:t>
            </a:r>
          </a:p>
          <a:p>
            <a:pPr algn="just"/>
            <a:endParaRPr lang="en-US" sz="1800" dirty="0"/>
          </a:p>
          <a:p>
            <a:pPr algn="just"/>
            <a:r>
              <a:rPr lang="en-US" sz="1400" dirty="0">
                <a:latin typeface="Courier New" panose="02070309020205020404" pitchFamily="49" charset="0"/>
                <a:cs typeface="Courier New" panose="02070309020205020404" pitchFamily="49" charset="0"/>
              </a:rPr>
              <a:t>python /data/QEdit/scripts/sample_path_folder_creator.py /home/</a:t>
            </a:r>
            <a:r>
              <a:rPr lang="en-US" sz="1400" dirty="0" err="1">
                <a:latin typeface="Courier New" panose="02070309020205020404" pitchFamily="49" charset="0"/>
                <a:cs typeface="Courier New" panose="02070309020205020404" pitchFamily="49" charset="0"/>
              </a:rPr>
              <a:t>student_</a:t>
            </a:r>
            <a:r>
              <a:rPr lang="en-US" sz="1400" b="1" dirty="0" err="1">
                <a:latin typeface="Courier New" panose="02070309020205020404" pitchFamily="49" charset="0"/>
                <a:cs typeface="Courier New" panose="02070309020205020404" pitchFamily="49" charset="0"/>
              </a:rPr>
              <a:t>X</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ArteryAorta_vs_BrainCerebellum.sif</a:t>
            </a:r>
            <a:endParaRPr lang="en-US" sz="1400" dirty="0">
              <a:latin typeface="Courier New" panose="02070309020205020404" pitchFamily="49" charset="0"/>
              <a:cs typeface="Courier New" panose="02070309020205020404" pitchFamily="49" charset="0"/>
            </a:endParaRPr>
          </a:p>
          <a:p>
            <a:pPr algn="just"/>
            <a:endParaRPr lang="en-US" sz="1800" dirty="0"/>
          </a:p>
          <a:p>
            <a:pPr algn="just"/>
            <a:r>
              <a:rPr lang="en-US" sz="1800" dirty="0"/>
              <a:t>Note. The script assumes that </a:t>
            </a:r>
            <a:r>
              <a:rPr lang="en-US" sz="1800" dirty="0" err="1"/>
              <a:t>REDItools</a:t>
            </a:r>
            <a:r>
              <a:rPr lang="en-US" sz="1800" dirty="0"/>
              <a:t> outputs (e.g. SRR1071289, SRR1101591) are contained in a "tables" folder in your main working directory, otherwise modify the last line of the script accordingly.</a:t>
            </a:r>
          </a:p>
          <a:p>
            <a:pPr algn="just"/>
            <a:endParaRPr lang="en-US" dirty="0"/>
          </a:p>
          <a:p>
            <a:pPr algn="just"/>
            <a:r>
              <a:rPr lang="en-US" sz="1800" dirty="0"/>
              <a:t>Run the get_DE_events.py script (Mann-Whitney U-test) on multiple </a:t>
            </a:r>
            <a:r>
              <a:rPr lang="en-US" sz="1800" dirty="0" err="1"/>
              <a:t>REDItools</a:t>
            </a:r>
            <a:r>
              <a:rPr lang="en-US" sz="1800" dirty="0"/>
              <a:t> tables following the sample/Group </a:t>
            </a:r>
            <a:r>
              <a:rPr lang="en-US" sz="1800" dirty="0" err="1"/>
              <a:t>subdivions</a:t>
            </a:r>
            <a:r>
              <a:rPr lang="en-US" sz="1800" dirty="0"/>
              <a:t> reported in the sample </a:t>
            </a:r>
            <a:r>
              <a:rPr lang="en-US" sz="1800" dirty="0" err="1"/>
              <a:t>informations</a:t>
            </a:r>
            <a:r>
              <a:rPr lang="en-US" sz="1800" dirty="0"/>
              <a:t> file (.</a:t>
            </a:r>
            <a:r>
              <a:rPr lang="en-US" sz="1800" dirty="0" err="1"/>
              <a:t>sif</a:t>
            </a:r>
            <a:r>
              <a:rPr lang="en-US" sz="1800" dirty="0"/>
              <a:t>). The option -sig yes in combination with -</a:t>
            </a:r>
            <a:r>
              <a:rPr lang="en-US" sz="1800" dirty="0" err="1"/>
              <a:t>cpval</a:t>
            </a:r>
            <a:r>
              <a:rPr lang="en-US" sz="1800" dirty="0"/>
              <a:t> 2 (BH correction), returns only significantly edited positions. </a:t>
            </a:r>
            <a:r>
              <a:rPr lang="en-US" sz="1800" dirty="0" err="1"/>
              <a:t>MtsA</a:t>
            </a:r>
            <a:r>
              <a:rPr lang="en-US" sz="1800" dirty="0"/>
              <a:t> and </a:t>
            </a:r>
            <a:r>
              <a:rPr lang="en-US" sz="1800" dirty="0" err="1"/>
              <a:t>mtsB</a:t>
            </a:r>
            <a:r>
              <a:rPr lang="en-US" sz="1800" dirty="0"/>
              <a:t>, represents the minimum threshold of samples per group on which the statistical tests are applied.</a:t>
            </a:r>
          </a:p>
          <a:p>
            <a:pPr algn="just"/>
            <a:endParaRPr lang="en-US" dirty="0"/>
          </a:p>
          <a:p>
            <a:pPr algn="just"/>
            <a:r>
              <a:rPr lang="en-US" sz="1400" dirty="0">
                <a:latin typeface="Courier New" panose="02070309020205020404" pitchFamily="49" charset="0"/>
                <a:cs typeface="Courier New" panose="02070309020205020404" pitchFamily="49" charset="0"/>
              </a:rPr>
              <a:t>python /data/QEdit/scripts/get_DE_events.py -</a:t>
            </a:r>
            <a:r>
              <a:rPr lang="en-US" sz="1400" dirty="0" err="1">
                <a:latin typeface="Courier New" panose="02070309020205020404" pitchFamily="49" charset="0"/>
                <a:cs typeface="Courier New" panose="02070309020205020404" pitchFamily="49" charset="0"/>
              </a:rPr>
              <a:t>input_file</a:t>
            </a:r>
            <a:r>
              <a:rPr lang="en-US" sz="1400" dirty="0">
                <a:latin typeface="Courier New" panose="02070309020205020404" pitchFamily="49" charset="0"/>
                <a:cs typeface="Courier New" panose="02070309020205020404" pitchFamily="49" charset="0"/>
              </a:rPr>
              <a:t> /home/</a:t>
            </a:r>
            <a:r>
              <a:rPr lang="en-US" sz="1400" dirty="0" err="1">
                <a:latin typeface="Courier New" panose="02070309020205020404" pitchFamily="49" charset="0"/>
                <a:cs typeface="Courier New" panose="02070309020205020404" pitchFamily="49" charset="0"/>
              </a:rPr>
              <a:t>student_</a:t>
            </a:r>
            <a:r>
              <a:rPr lang="en-US" sz="1400" b="1" dirty="0" err="1">
                <a:latin typeface="Courier New" panose="02070309020205020404" pitchFamily="49" charset="0"/>
                <a:cs typeface="Courier New" panose="02070309020205020404" pitchFamily="49" charset="0"/>
              </a:rPr>
              <a:t>X</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ArteryAorta_vs_BrainCerebellum.sif</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DE_res</a:t>
            </a:r>
            <a:endParaRPr lang="en-US" sz="1400" dirty="0">
              <a:latin typeface="Courier New" panose="02070309020205020404" pitchFamily="49" charset="0"/>
              <a:cs typeface="Courier New" panose="02070309020205020404" pitchFamily="49" charset="0"/>
            </a:endParaRPr>
          </a:p>
          <a:p>
            <a:pPr algn="just"/>
            <a:endParaRPr lang="en-US" sz="1800" dirty="0"/>
          </a:p>
          <a:p>
            <a:pPr algn="just"/>
            <a:endParaRPr lang="en-US" dirty="0"/>
          </a:p>
          <a:p>
            <a:pPr algn="just"/>
            <a:r>
              <a:rPr lang="en-US" dirty="0"/>
              <a:t>Alternatively, run the get_DE_events.py script on the same samples applying the </a:t>
            </a:r>
            <a:r>
              <a:rPr lang="en-US" dirty="0" err="1"/>
              <a:t>the</a:t>
            </a:r>
            <a:r>
              <a:rPr lang="en-US" dirty="0"/>
              <a:t> statistical pipeline proposed by </a:t>
            </a:r>
            <a:r>
              <a:rPr lang="en-US" dirty="0">
                <a:hlinkClick r:id="rId2"/>
              </a:rPr>
              <a:t>Tran et al. (2019)</a:t>
            </a:r>
            <a:endParaRPr lang="en-US" dirty="0"/>
          </a:p>
          <a:p>
            <a:pPr algn="just"/>
            <a:endParaRPr lang="en-US" sz="1800" dirty="0"/>
          </a:p>
          <a:p>
            <a:pPr algn="just"/>
            <a:r>
              <a:rPr lang="en-US" sz="1400" dirty="0">
                <a:latin typeface="Courier New" panose="02070309020205020404" pitchFamily="49" charset="0"/>
                <a:cs typeface="Courier New" panose="02070309020205020404" pitchFamily="49" charset="0"/>
              </a:rPr>
              <a:t>python /data/QEdit/scripts/get_DE_events.py -linear -</a:t>
            </a:r>
            <a:r>
              <a:rPr lang="en-US" sz="1400" dirty="0" err="1">
                <a:latin typeface="Courier New" panose="02070309020205020404" pitchFamily="49" charset="0"/>
                <a:cs typeface="Courier New" panose="02070309020205020404" pitchFamily="49" charset="0"/>
              </a:rPr>
              <a:t>input_file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ArteryAorta_vs_BrainCerebellum.sif</a:t>
            </a:r>
            <a:endParaRPr lang="en-US" sz="1400" dirty="0">
              <a:latin typeface="Courier New" panose="02070309020205020404" pitchFamily="49" charset="0"/>
              <a:cs typeface="Courier New" panose="02070309020205020404" pitchFamily="49" charset="0"/>
            </a:endParaRPr>
          </a:p>
          <a:p>
            <a:pPr algn="just"/>
            <a:endParaRPr lang="en-US" sz="1800" dirty="0"/>
          </a:p>
        </p:txBody>
      </p:sp>
    </p:spTree>
    <p:extLst>
      <p:ext uri="{BB962C8B-B14F-4D97-AF65-F5344CB8AC3E}">
        <p14:creationId xmlns:p14="http://schemas.microsoft.com/office/powerpoint/2010/main" val="301038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E8DBE4C-E396-4AAA-703D-5185F89BE13E}"/>
              </a:ext>
            </a:extLst>
          </p:cNvPr>
          <p:cNvSpPr txBox="1"/>
          <p:nvPr/>
        </p:nvSpPr>
        <p:spPr>
          <a:xfrm>
            <a:off x="290004" y="100156"/>
            <a:ext cx="11611992" cy="6740307"/>
          </a:xfrm>
          <a:prstGeom prst="rect">
            <a:avLst/>
          </a:prstGeom>
          <a:noFill/>
        </p:spPr>
        <p:txBody>
          <a:bodyPr wrap="square">
            <a:spAutoFit/>
          </a:bodyPr>
          <a:lstStyle/>
          <a:p>
            <a:r>
              <a:rPr lang="en-US" b="1" u="sng" dirty="0"/>
              <a:t>get_DE_events.py</a:t>
            </a:r>
          </a:p>
          <a:p>
            <a:r>
              <a:rPr lang="en-US" b="1" dirty="0"/>
              <a:t>This scripts and its related files are part of the supplemental material for the paper</a:t>
            </a:r>
            <a:br>
              <a:rPr lang="en-US" b="1" dirty="0"/>
            </a:br>
            <a:r>
              <a:rPr lang="en-US" b="1" dirty="0"/>
              <a:t>"Quantifying RNA editing in deep transcriptome datasets"</a:t>
            </a:r>
          </a:p>
          <a:p>
            <a:r>
              <a:rPr lang="en-US" dirty="0"/>
              <a:t>This script compares </a:t>
            </a:r>
            <a:r>
              <a:rPr lang="en-US" dirty="0" err="1"/>
              <a:t>REDItools</a:t>
            </a:r>
            <a:r>
              <a:rPr lang="en-US" dirty="0"/>
              <a:t> output table arising from multiple samples and returns dysregulated RNA editing by means of the Mann-Whitney U-test described in Silvestris et al. (2019) or the statistical pipeline proposed by Tran et al. (2019). </a:t>
            </a:r>
            <a:r>
              <a:rPr lang="en-US" dirty="0" err="1"/>
              <a:t>REDItoools</a:t>
            </a:r>
            <a:r>
              <a:rPr lang="en-US" dirty="0"/>
              <a:t> output table are pre-filtered according to these main following criteria. </a:t>
            </a:r>
          </a:p>
          <a:p>
            <a:pPr>
              <a:buFont typeface="Arial" panose="020B0604020202020204" pitchFamily="34" charset="0"/>
              <a:buChar char="•"/>
            </a:pPr>
            <a:r>
              <a:rPr lang="en-US" dirty="0" err="1"/>
              <a:t>RNAseq</a:t>
            </a:r>
            <a:r>
              <a:rPr lang="en-US" dirty="0"/>
              <a:t> coverage per position (default </a:t>
            </a:r>
            <a:r>
              <a:rPr lang="en-US" b="1" dirty="0"/>
              <a:t>10 reads</a:t>
            </a:r>
            <a:r>
              <a:rPr lang="en-US" dirty="0"/>
              <a:t>)</a:t>
            </a:r>
          </a:p>
          <a:p>
            <a:pPr>
              <a:buFont typeface="Arial" panose="020B0604020202020204" pitchFamily="34" charset="0"/>
              <a:buChar char="•"/>
            </a:pPr>
            <a:r>
              <a:rPr lang="en-US" dirty="0"/>
              <a:t>Minimum editing frequency per position (default </a:t>
            </a:r>
            <a:r>
              <a:rPr lang="en-US" b="1" dirty="0"/>
              <a:t>10%</a:t>
            </a:r>
            <a:r>
              <a:rPr lang="en-US" dirty="0"/>
              <a:t>)</a:t>
            </a:r>
          </a:p>
          <a:p>
            <a:r>
              <a:rPr lang="en-US" dirty="0"/>
              <a:t>For each editing candidate, the script applies the </a:t>
            </a:r>
            <a:r>
              <a:rPr lang="en-US" dirty="0" err="1"/>
              <a:t>MannWhitney</a:t>
            </a:r>
            <a:r>
              <a:rPr lang="en-US" dirty="0"/>
              <a:t> test to check the significance between the two groups, A and B. </a:t>
            </a:r>
            <a:br>
              <a:rPr lang="en-US" dirty="0"/>
            </a:br>
            <a:r>
              <a:rPr lang="en-US" dirty="0"/>
              <a:t>By default the test is carried out only if the number of editing events per position is equal to 50% of the samples per group. </a:t>
            </a:r>
            <a:br>
              <a:rPr lang="en-US" dirty="0"/>
            </a:br>
            <a:r>
              <a:rPr lang="en-US" dirty="0"/>
              <a:t>This </a:t>
            </a:r>
            <a:r>
              <a:rPr lang="en-US" dirty="0" err="1"/>
              <a:t>treshold</a:t>
            </a:r>
            <a:r>
              <a:rPr lang="en-US" dirty="0"/>
              <a:t> can be manually modified (for both groups) by playing with the -</a:t>
            </a:r>
            <a:r>
              <a:rPr lang="en-US" dirty="0" err="1"/>
              <a:t>mtsA</a:t>
            </a:r>
            <a:r>
              <a:rPr lang="en-US" dirty="0"/>
              <a:t> and -</a:t>
            </a:r>
            <a:r>
              <a:rPr lang="en-US" dirty="0" err="1"/>
              <a:t>mtsB</a:t>
            </a:r>
            <a:r>
              <a:rPr lang="en-US" dirty="0"/>
              <a:t> options respectively. </a:t>
            </a:r>
            <a:br>
              <a:rPr lang="en-US" dirty="0"/>
            </a:br>
            <a:r>
              <a:rPr lang="en-US" dirty="0"/>
              <a:t>Returned p-values can be corrected using </a:t>
            </a:r>
            <a:r>
              <a:rPr lang="en-US" dirty="0" err="1"/>
              <a:t>Benjamini</a:t>
            </a:r>
            <a:r>
              <a:rPr lang="en-US" dirty="0"/>
              <a:t> Hochberg or Bonferroni tests.</a:t>
            </a:r>
          </a:p>
          <a:p>
            <a:endParaRPr lang="en-US" dirty="0"/>
          </a:p>
          <a:p>
            <a:r>
              <a:rPr lang="en-US" dirty="0"/>
              <a:t>Usage:</a:t>
            </a:r>
          </a:p>
          <a:p>
            <a:endParaRPr lang="en-US" dirty="0"/>
          </a:p>
          <a:p>
            <a:r>
              <a:rPr lang="en-US" dirty="0"/>
              <a:t>usage: get_DE_events.py [-h] [-c MIN_COVERAGE] [-</a:t>
            </a:r>
            <a:r>
              <a:rPr lang="en-US" dirty="0" err="1"/>
              <a:t>cpval</a:t>
            </a:r>
            <a:r>
              <a:rPr lang="en-US" dirty="0"/>
              <a:t> PVALUE_CORRECTION]</a:t>
            </a:r>
          </a:p>
          <a:p>
            <a:r>
              <a:rPr lang="en-US" dirty="0"/>
              <a:t>                        [-</a:t>
            </a:r>
            <a:r>
              <a:rPr lang="en-US" dirty="0" err="1"/>
              <a:t>input_file</a:t>
            </a:r>
            <a:r>
              <a:rPr lang="en-US" dirty="0"/>
              <a:t> SAMPLES_INFORMATIONS_FILE]</a:t>
            </a:r>
          </a:p>
          <a:p>
            <a:r>
              <a:rPr lang="en-US" dirty="0"/>
              <a:t>                        [-</a:t>
            </a:r>
            <a:r>
              <a:rPr lang="en-US" dirty="0" err="1"/>
              <a:t>gene_pos_file</a:t>
            </a:r>
            <a:r>
              <a:rPr lang="en-US" dirty="0"/>
              <a:t> GENE_POS_FILE] [-f MIN_EDIT_FREQUENCY]</a:t>
            </a:r>
          </a:p>
          <a:p>
            <a:r>
              <a:rPr lang="en-US" dirty="0"/>
              <a:t>                        [-</a:t>
            </a:r>
            <a:r>
              <a:rPr lang="en-US" dirty="0" err="1"/>
              <a:t>mtsA</a:t>
            </a:r>
            <a:r>
              <a:rPr lang="en-US" dirty="0"/>
              <a:t> GROUPA_MIN_SAMPLE_TESTING]</a:t>
            </a:r>
          </a:p>
          <a:p>
            <a:r>
              <a:rPr lang="en-US" dirty="0"/>
              <a:t>                        [-</a:t>
            </a:r>
            <a:r>
              <a:rPr lang="en-US" dirty="0" err="1"/>
              <a:t>mtsB</a:t>
            </a:r>
            <a:r>
              <a:rPr lang="en-US" dirty="0"/>
              <a:t> GROUPB_MIN_SAMPLE_TESTING]</a:t>
            </a:r>
          </a:p>
          <a:p>
            <a:r>
              <a:rPr lang="en-US" dirty="0"/>
              <a:t>                        [-sig ONLY_SIGNIFICANT]</a:t>
            </a:r>
          </a:p>
          <a:p>
            <a:r>
              <a:rPr lang="en-US" dirty="0"/>
              <a:t>                        [-</a:t>
            </a:r>
            <a:r>
              <a:rPr lang="en-US" dirty="0" err="1"/>
              <a:t>siglevel</a:t>
            </a:r>
            <a:r>
              <a:rPr lang="en-US" dirty="0"/>
              <a:t> STATISTICAL_SIGNIFICANCE] [-linear]</a:t>
            </a:r>
          </a:p>
          <a:p>
            <a:r>
              <a:rPr lang="en-US" dirty="0"/>
              <a:t>                        [-graph] [-</a:t>
            </a:r>
            <a:r>
              <a:rPr lang="en-US" dirty="0" err="1"/>
              <a:t>chr_col</a:t>
            </a:r>
            <a:r>
              <a:rPr lang="en-US" dirty="0"/>
              <a:t> CHR_COLUMN] [-</a:t>
            </a:r>
            <a:r>
              <a:rPr lang="en-US" dirty="0" err="1"/>
              <a:t>rsite</a:t>
            </a:r>
            <a:r>
              <a:rPr lang="en-US" dirty="0"/>
              <a:t> RSITE]</a:t>
            </a:r>
          </a:p>
        </p:txBody>
      </p:sp>
    </p:spTree>
    <p:extLst>
      <p:ext uri="{BB962C8B-B14F-4D97-AF65-F5344CB8AC3E}">
        <p14:creationId xmlns:p14="http://schemas.microsoft.com/office/powerpoint/2010/main" val="205817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F62C2520-3ED3-E086-B896-35AB4AD057ED}"/>
              </a:ext>
            </a:extLst>
          </p:cNvPr>
          <p:cNvSpPr>
            <a:spLocks noChangeArrowheads="1"/>
          </p:cNvSpPr>
          <p:nvPr/>
        </p:nvSpPr>
        <p:spPr bwMode="auto">
          <a:xfrm>
            <a:off x="156838" y="0"/>
            <a:ext cx="11878322"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chemeClr val="tx1"/>
                </a:solidFill>
                <a:effectLst/>
              </a:rPr>
              <a:t>optional </a:t>
            </a:r>
            <a:r>
              <a:rPr kumimoji="0" lang="it-IT" altLang="it-IT" sz="1400" b="0" i="0" u="none" strike="noStrike" cap="none" normalizeH="0" baseline="0" dirty="0" err="1">
                <a:ln>
                  <a:noFill/>
                </a:ln>
                <a:solidFill>
                  <a:schemeClr val="tx1"/>
                </a:solidFill>
                <a:effectLst/>
              </a:rPr>
              <a:t>arguments</a:t>
            </a:r>
            <a:r>
              <a:rPr kumimoji="0" lang="it-IT" altLang="it-IT" sz="1400" b="0" i="0" u="none" strike="noStrike" cap="none" normalizeH="0" baseline="0" dirty="0">
                <a:ln>
                  <a:noFill/>
                </a:ln>
                <a:solidFill>
                  <a:schemeClr val="tx1"/>
                </a:solidFill>
                <a:effectLst/>
              </a:rPr>
              <a:t>: </a:t>
            </a:r>
            <a:r>
              <a:rPr kumimoji="0" lang="it-IT" altLang="it-IT" sz="1400" b="1" i="0" u="none" strike="noStrike" cap="none" normalizeH="0" baseline="0" dirty="0">
                <a:ln>
                  <a:noFill/>
                </a:ln>
                <a:solidFill>
                  <a:schemeClr val="tx1"/>
                </a:solidFill>
                <a:effectLst/>
              </a:rPr>
              <a:t>-h</a:t>
            </a:r>
            <a:r>
              <a:rPr kumimoji="0" lang="it-IT" altLang="it-IT" sz="1400" b="0" i="0" u="none" strike="noStrike" cap="none" normalizeH="0" baseline="0" dirty="0">
                <a:ln>
                  <a:noFill/>
                </a:ln>
                <a:solidFill>
                  <a:schemeClr val="tx1"/>
                </a:solidFill>
                <a:effectLst/>
              </a:rPr>
              <a:t>, --help show </a:t>
            </a:r>
            <a:r>
              <a:rPr kumimoji="0" lang="it-IT" altLang="it-IT" sz="1400" b="0" i="0" u="none" strike="noStrike" cap="none" normalizeH="0" baseline="0" dirty="0" err="1">
                <a:ln>
                  <a:noFill/>
                </a:ln>
                <a:solidFill>
                  <a:schemeClr val="tx1"/>
                </a:solidFill>
                <a:effectLst/>
              </a:rPr>
              <a:t>this</a:t>
            </a:r>
            <a:r>
              <a:rPr kumimoji="0" lang="it-IT" altLang="it-IT" sz="1400" b="0" i="0" u="none" strike="noStrike" cap="none" normalizeH="0" baseline="0" dirty="0">
                <a:ln>
                  <a:noFill/>
                </a:ln>
                <a:solidFill>
                  <a:schemeClr val="tx1"/>
                </a:solidFill>
                <a:effectLst/>
              </a:rPr>
              <a:t> help </a:t>
            </a:r>
            <a:r>
              <a:rPr kumimoji="0" lang="it-IT" altLang="it-IT" sz="1400" b="0" i="0" u="none" strike="noStrike" cap="none" normalizeH="0" baseline="0" dirty="0" err="1">
                <a:ln>
                  <a:noFill/>
                </a:ln>
                <a:solidFill>
                  <a:schemeClr val="tx1"/>
                </a:solidFill>
                <a:effectLst/>
              </a:rPr>
              <a:t>message</a:t>
            </a:r>
            <a:r>
              <a:rPr kumimoji="0" lang="it-IT" altLang="it-IT" sz="1400" b="0" i="0" u="none" strike="noStrike" cap="none" normalizeH="0" baseline="0" dirty="0">
                <a:ln>
                  <a:noFill/>
                </a:ln>
                <a:solidFill>
                  <a:schemeClr val="tx1"/>
                </a:solidFill>
                <a:effectLst/>
              </a:rPr>
              <a:t> and exit</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-c</a:t>
            </a:r>
            <a:r>
              <a:rPr kumimoji="0" lang="it-IT" altLang="it-IT" sz="1400" b="0" i="0" u="none" strike="noStrike" cap="none" normalizeH="0" baseline="0" dirty="0">
                <a:ln>
                  <a:noFill/>
                </a:ln>
                <a:solidFill>
                  <a:schemeClr val="tx1"/>
                </a:solidFill>
                <a:effectLst/>
              </a:rPr>
              <a:t> MIN_COVERAGE Coverage-q30</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cpval</a:t>
            </a:r>
            <a:r>
              <a:rPr kumimoji="0" lang="it-IT" altLang="it-IT" sz="1400" b="0" i="0" u="none" strike="noStrike" cap="none" normalizeH="0" baseline="0" dirty="0">
                <a:ln>
                  <a:noFill/>
                </a:ln>
                <a:solidFill>
                  <a:schemeClr val="tx1"/>
                </a:solidFill>
                <a:effectLst/>
              </a:rPr>
              <a:t> PVALUE_CORRECTION 1 --&gt; Bonferroni </a:t>
            </a:r>
            <a:r>
              <a:rPr kumimoji="0" lang="it-IT" altLang="it-IT" sz="1400" b="0" i="0" u="none" strike="noStrike" cap="none" normalizeH="0" baseline="0" dirty="0" err="1">
                <a:ln>
                  <a:noFill/>
                </a:ln>
                <a:solidFill>
                  <a:schemeClr val="tx1"/>
                </a:solidFill>
                <a:effectLst/>
              </a:rPr>
              <a:t>correction</a:t>
            </a:r>
            <a:r>
              <a:rPr kumimoji="0" lang="it-IT" altLang="it-IT" sz="1400" b="0" i="0" u="none" strike="noStrike" cap="none" normalizeH="0" baseline="0" dirty="0">
                <a:ln>
                  <a:noFill/>
                </a:ln>
                <a:solidFill>
                  <a:schemeClr val="tx1"/>
                </a:solidFill>
                <a:effectLst/>
              </a:rPr>
              <a:t> / 2 --&gt; </a:t>
            </a:r>
            <a:r>
              <a:rPr kumimoji="0" lang="it-IT" altLang="it-IT" sz="1400" b="0" i="0" u="none" strike="noStrike" cap="none" normalizeH="0" baseline="0" dirty="0" err="1">
                <a:ln>
                  <a:noFill/>
                </a:ln>
                <a:solidFill>
                  <a:schemeClr val="tx1"/>
                </a:solidFill>
                <a:effectLst/>
              </a:rPr>
              <a:t>Benjamini</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Hochberg</a:t>
            </a: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input_file</a:t>
            </a:r>
            <a:r>
              <a:rPr kumimoji="0" lang="it-IT" altLang="it-IT" sz="1400" b="0" i="0" u="none" strike="noStrike" cap="none" normalizeH="0" baseline="0" dirty="0">
                <a:ln>
                  <a:noFill/>
                </a:ln>
                <a:solidFill>
                  <a:schemeClr val="tx1"/>
                </a:solidFill>
                <a:effectLst/>
              </a:rPr>
              <a:t> SAMPLES_INFORMATIONS_FILE (.</a:t>
            </a:r>
            <a:r>
              <a:rPr kumimoji="0" lang="it-IT" altLang="it-IT" sz="1400" b="0" i="0" u="none" strike="noStrike" cap="none" normalizeH="0" baseline="0" dirty="0" err="1">
                <a:ln>
                  <a:noFill/>
                </a:ln>
                <a:solidFill>
                  <a:schemeClr val="tx1"/>
                </a:solidFill>
                <a:effectLst/>
              </a:rPr>
              <a:t>sif</a:t>
            </a:r>
            <a:r>
              <a:rPr kumimoji="0" lang="it-IT" altLang="it-IT" sz="1400" b="0" i="0" u="none" strike="noStrike" cap="none" normalizeH="0" baseline="0" dirty="0">
                <a:ln>
                  <a:noFill/>
                </a:ln>
                <a:solidFill>
                  <a:schemeClr val="tx1"/>
                </a:solidFill>
                <a:effectLst/>
              </a:rPr>
              <a:t>) Comma </a:t>
            </a:r>
            <a:r>
              <a:rPr kumimoji="0" lang="it-IT" altLang="it-IT" sz="1400" b="0" i="0" u="none" strike="noStrike" cap="none" normalizeH="0" baseline="0" dirty="0" err="1">
                <a:ln>
                  <a:noFill/>
                </a:ln>
                <a:solidFill>
                  <a:schemeClr val="tx1"/>
                </a:solidFill>
                <a:effectLst/>
              </a:rPr>
              <a:t>separated</a:t>
            </a:r>
            <a:r>
              <a:rPr kumimoji="0" lang="it-IT" altLang="it-IT" sz="1400" b="0" i="0" u="none" strike="noStrike" cap="none" normalizeH="0" baseline="0" dirty="0">
                <a:ln>
                  <a:noFill/>
                </a:ln>
                <a:solidFill>
                  <a:schemeClr val="tx1"/>
                </a:solidFill>
                <a:effectLst/>
              </a:rPr>
              <a:t> file </a:t>
            </a:r>
            <a:r>
              <a:rPr kumimoji="0" lang="it-IT" altLang="it-IT" sz="1400" b="0" i="0" u="none" strike="noStrike" cap="none" normalizeH="0" baseline="0" dirty="0" err="1">
                <a:ln>
                  <a:noFill/>
                </a:ln>
                <a:solidFill>
                  <a:schemeClr val="tx1"/>
                </a:solidFill>
                <a:effectLst/>
              </a:rPr>
              <a:t>e.g</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Sample,Group,Type</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e.g</a:t>
            </a:r>
            <a:r>
              <a:rPr kumimoji="0" lang="it-IT" altLang="it-IT" sz="1400" b="0" i="0" u="none" strike="noStrike" cap="none" normalizeH="0" baseline="0" dirty="0">
                <a:ln>
                  <a:noFill/>
                </a:ln>
                <a:solidFill>
                  <a:schemeClr val="tx1"/>
                </a:solidFill>
                <a:effectLst/>
              </a:rPr>
              <a:t> SRR1093527,GROUPA,BrainCerebellum..., SRR1088437,GROUPB,ArteryTibial... </a:t>
            </a:r>
            <a:r>
              <a:rPr kumimoji="0" lang="it-IT" altLang="it-IT" sz="1400" b="0" i="0" u="none" strike="noStrike" cap="none" normalizeH="0" baseline="0" dirty="0" err="1">
                <a:ln>
                  <a:noFill/>
                </a:ln>
                <a:solidFill>
                  <a:schemeClr val="tx1"/>
                </a:solidFill>
                <a:effectLst/>
              </a:rPr>
              <a:t>etc</a:t>
            </a:r>
            <a:r>
              <a:rPr kumimoji="0" lang="it-IT" altLang="it-IT" sz="1400" b="0" i="0" u="none" strike="noStrike" cap="none" normalizeH="0" baseline="0" dirty="0">
                <a:ln>
                  <a:noFill/>
                </a:ln>
                <a:solidFill>
                  <a:schemeClr val="tx1"/>
                </a:solidFill>
                <a:effectLst/>
              </a:rPr>
              <a:t>) An </a:t>
            </a:r>
            <a:r>
              <a:rPr kumimoji="0" lang="it-IT" altLang="it-IT" sz="1400" b="0" i="0" u="none" strike="noStrike" cap="none" normalizeH="0" baseline="0" dirty="0" err="1">
                <a:ln>
                  <a:noFill/>
                </a:ln>
                <a:solidFill>
                  <a:schemeClr val="tx1"/>
                </a:solidFill>
                <a:effectLst/>
              </a:rPr>
              <a:t>example</a:t>
            </a:r>
            <a:r>
              <a:rPr kumimoji="0" lang="it-IT" altLang="it-IT" sz="1400" b="0" i="0" u="none" strike="noStrike" cap="none" normalizeH="0" baseline="0" dirty="0">
                <a:ln>
                  <a:noFill/>
                </a:ln>
                <a:solidFill>
                  <a:schemeClr val="tx1"/>
                </a:solidFill>
                <a:effectLst/>
              </a:rPr>
              <a:t> file </a:t>
            </a:r>
            <a:r>
              <a:rPr kumimoji="0" lang="it-IT" altLang="it-IT" sz="1400" b="0" i="0" u="none" strike="noStrike" cap="none" normalizeH="0" baseline="0" dirty="0" err="1">
                <a:ln>
                  <a:noFill/>
                </a:ln>
                <a:solidFill>
                  <a:schemeClr val="tx1"/>
                </a:solidFill>
                <a:effectLst/>
              </a:rPr>
              <a:t>is</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provided</a:t>
            </a:r>
            <a:r>
              <a:rPr kumimoji="0" lang="it-IT" altLang="it-IT" sz="1400" b="0" i="0" u="none" strike="noStrike" cap="none" normalizeH="0" baseline="0" dirty="0">
                <a:ln>
                  <a:noFill/>
                </a:ln>
                <a:solidFill>
                  <a:schemeClr val="tx1"/>
                </a:solidFill>
                <a:effectLst/>
                <a:hlinkClick r:id="rId2"/>
              </a:rPr>
              <a:t> </a:t>
            </a:r>
            <a:r>
              <a:rPr kumimoji="0" lang="it-IT" altLang="it-IT" sz="1400" b="0" i="0" u="none" strike="noStrike" cap="none" normalizeH="0" baseline="0" dirty="0" err="1">
                <a:ln>
                  <a:noFill/>
                </a:ln>
                <a:solidFill>
                  <a:schemeClr val="tx1"/>
                </a:solidFill>
                <a:effectLst/>
                <a:hlinkClick r:id="rId2"/>
              </a:rPr>
              <a:t>here</a:t>
            </a: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gene_pos_file</a:t>
            </a:r>
            <a:r>
              <a:rPr kumimoji="0" lang="it-IT" altLang="it-IT" sz="1400" b="0" i="0" u="none" strike="noStrike" cap="none" normalizeH="0" baseline="0" dirty="0">
                <a:ln>
                  <a:noFill/>
                </a:ln>
                <a:solidFill>
                  <a:schemeClr val="tx1"/>
                </a:solidFill>
                <a:effectLst/>
              </a:rPr>
              <a:t> GENE_POS_FILE </a:t>
            </a:r>
            <a:r>
              <a:rPr kumimoji="0" lang="it-IT" altLang="it-IT" sz="1400" b="0" i="0" u="none" strike="noStrike" cap="none" normalizeH="0" baseline="0" dirty="0" err="1">
                <a:ln>
                  <a:noFill/>
                </a:ln>
                <a:solidFill>
                  <a:schemeClr val="tx1"/>
                </a:solidFill>
                <a:effectLst/>
              </a:rPr>
              <a:t>nonsynonymous_table_NONREP</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derived</a:t>
            </a:r>
            <a:r>
              <a:rPr kumimoji="0" lang="it-IT" altLang="it-IT" sz="1400" b="0" i="0" u="none" strike="noStrike" cap="none" normalizeH="0" baseline="0" dirty="0">
                <a:ln>
                  <a:noFill/>
                </a:ln>
                <a:solidFill>
                  <a:schemeClr val="tx1"/>
                </a:solidFill>
                <a:effectLst/>
              </a:rPr>
              <a:t> from </a:t>
            </a:r>
            <a:r>
              <a:rPr kumimoji="0" lang="it-IT" altLang="it-IT" sz="1400" b="0" i="0" u="none" strike="noStrike" cap="none" normalizeH="0" baseline="0" dirty="0" err="1">
                <a:ln>
                  <a:noFill/>
                </a:ln>
                <a:solidFill>
                  <a:schemeClr val="tx1"/>
                </a:solidFill>
                <a:effectLst/>
              </a:rPr>
              <a:t>Rediportal</a:t>
            </a:r>
            <a:r>
              <a:rPr kumimoji="0" lang="it-IT" altLang="it-IT" sz="1400" b="0" i="0" u="none" strike="noStrike" cap="none" normalizeH="0" baseline="0" dirty="0">
                <a:ln>
                  <a:noFill/>
                </a:ln>
                <a:solidFill>
                  <a:schemeClr val="tx1"/>
                </a:solidFill>
                <a:effectLst/>
              </a:rPr>
              <a:t> NOTE: A </a:t>
            </a:r>
            <a:r>
              <a:rPr kumimoji="0" lang="it-IT" altLang="it-IT" sz="1400" b="0" i="0" u="none" strike="noStrike" cap="none" normalizeH="0" baseline="0" dirty="0" err="1">
                <a:ln>
                  <a:noFill/>
                </a:ln>
                <a:solidFill>
                  <a:schemeClr val="tx1"/>
                </a:solidFill>
                <a:effectLst/>
              </a:rPr>
              <a:t>gene_pos</a:t>
            </a:r>
            <a:r>
              <a:rPr kumimoji="0" lang="it-IT" altLang="it-IT" sz="1400" b="0" i="0" u="none" strike="noStrike" cap="none" normalizeH="0" baseline="0" dirty="0">
                <a:ln>
                  <a:noFill/>
                </a:ln>
                <a:solidFill>
                  <a:schemeClr val="tx1"/>
                </a:solidFill>
                <a:effectLst/>
              </a:rPr>
              <a:t> file </a:t>
            </a:r>
            <a:r>
              <a:rPr kumimoji="0" lang="it-IT" altLang="it-IT" sz="1400" b="0" i="0" u="none" strike="noStrike" cap="none" normalizeH="0" baseline="0" dirty="0" err="1">
                <a:ln>
                  <a:noFill/>
                </a:ln>
                <a:solidFill>
                  <a:schemeClr val="tx1"/>
                </a:solidFill>
                <a:effectLst/>
              </a:rPr>
              <a:t>is</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required</a:t>
            </a:r>
            <a:r>
              <a:rPr kumimoji="0" lang="it-IT" altLang="it-IT" sz="1400" b="0" i="0" u="none" strike="noStrike" cap="none" normalizeH="0" baseline="0" dirty="0">
                <a:ln>
                  <a:noFill/>
                </a:ln>
                <a:solidFill>
                  <a:schemeClr val="tx1"/>
                </a:solidFill>
                <a:effectLst/>
              </a:rPr>
              <a:t> by -</a:t>
            </a:r>
            <a:r>
              <a:rPr kumimoji="0" lang="it-IT" altLang="it-IT" sz="1400" b="0" i="0" u="none" strike="noStrike" cap="none" normalizeH="0" baseline="0" dirty="0" err="1">
                <a:ln>
                  <a:noFill/>
                </a:ln>
                <a:solidFill>
                  <a:schemeClr val="tx1"/>
                </a:solidFill>
                <a:effectLst/>
              </a:rPr>
              <a:t>graph</a:t>
            </a:r>
            <a:r>
              <a:rPr kumimoji="0" lang="it-IT" altLang="it-IT" sz="1400" b="0" i="0" u="none" strike="noStrike" cap="none" normalizeH="0" baseline="0" dirty="0">
                <a:ln>
                  <a:noFill/>
                </a:ln>
                <a:solidFill>
                  <a:schemeClr val="tx1"/>
                </a:solidFill>
                <a:effectLst/>
              </a:rPr>
              <a:t> or -</a:t>
            </a:r>
            <a:r>
              <a:rPr kumimoji="0" lang="it-IT" altLang="it-IT" sz="1400" b="0" i="0" u="none" strike="noStrike" cap="none" normalizeH="0" baseline="0" dirty="0" err="1">
                <a:ln>
                  <a:noFill/>
                </a:ln>
                <a:solidFill>
                  <a:schemeClr val="tx1"/>
                </a:solidFill>
                <a:effectLst/>
              </a:rPr>
              <a:t>rsite</a:t>
            </a:r>
            <a:r>
              <a:rPr kumimoji="0" lang="it-IT" altLang="it-IT" sz="1400" b="0" i="0" u="none" strike="noStrike" cap="none" normalizeH="0" baseline="0" dirty="0">
                <a:ln>
                  <a:noFill/>
                </a:ln>
                <a:solidFill>
                  <a:schemeClr val="tx1"/>
                </a:solidFill>
                <a:effectLst/>
              </a:rPr>
              <a:t>. An </a:t>
            </a:r>
            <a:r>
              <a:rPr kumimoji="0" lang="it-IT" altLang="it-IT" sz="1400" b="0" i="0" u="none" strike="noStrike" cap="none" normalizeH="0" baseline="0" dirty="0" err="1">
                <a:ln>
                  <a:noFill/>
                </a:ln>
                <a:solidFill>
                  <a:schemeClr val="tx1"/>
                </a:solidFill>
                <a:effectLst/>
              </a:rPr>
              <a:t>example</a:t>
            </a:r>
            <a:r>
              <a:rPr kumimoji="0" lang="it-IT" altLang="it-IT" sz="1400" b="0" i="0" u="none" strike="noStrike" cap="none" normalizeH="0" baseline="0" dirty="0">
                <a:ln>
                  <a:noFill/>
                </a:ln>
                <a:solidFill>
                  <a:schemeClr val="tx1"/>
                </a:solidFill>
                <a:effectLst/>
              </a:rPr>
              <a:t> file can be </a:t>
            </a:r>
            <a:r>
              <a:rPr kumimoji="0" lang="it-IT" altLang="it-IT" sz="1400" b="0" i="0" u="none" strike="noStrike" cap="none" normalizeH="0" baseline="0" dirty="0" err="1">
                <a:ln>
                  <a:noFill/>
                </a:ln>
                <a:solidFill>
                  <a:schemeClr val="tx1"/>
                </a:solidFill>
                <a:effectLst/>
              </a:rPr>
              <a:t>found</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here</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hlinkClick r:id="rId3"/>
              </a:rPr>
              <a:t>here</a:t>
            </a:r>
            <a:r>
              <a:rPr kumimoji="0" lang="it-IT" altLang="it-IT"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-f</a:t>
            </a:r>
            <a:r>
              <a:rPr kumimoji="0" lang="it-IT" altLang="it-IT" sz="1400" b="0" i="0" u="none" strike="noStrike" cap="none" normalizeH="0" baseline="0" dirty="0">
                <a:ln>
                  <a:noFill/>
                </a:ln>
                <a:solidFill>
                  <a:schemeClr val="tx1"/>
                </a:solidFill>
                <a:effectLst/>
              </a:rPr>
              <a:t> MIN_EDIT_FREQUENCY Editing Frequency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mtsA</a:t>
            </a:r>
            <a:r>
              <a:rPr kumimoji="0" lang="it-IT" altLang="it-IT" sz="1400" b="0" i="0" u="none" strike="noStrike" cap="none" normalizeH="0" baseline="0" dirty="0">
                <a:ln>
                  <a:noFill/>
                </a:ln>
                <a:solidFill>
                  <a:schemeClr val="tx1"/>
                </a:solidFill>
                <a:effectLst/>
              </a:rPr>
              <a:t> GROUPA_MIN_SAMPLE_TESTING min </a:t>
            </a:r>
            <a:r>
              <a:rPr kumimoji="0" lang="it-IT" altLang="it-IT" sz="1400" b="0" i="0" u="none" strike="noStrike" cap="none" normalizeH="0" baseline="0" dirty="0" err="1">
                <a:ln>
                  <a:noFill/>
                </a:ln>
                <a:solidFill>
                  <a:schemeClr val="tx1"/>
                </a:solidFill>
                <a:effectLst/>
              </a:rPr>
              <a:t>percentage</a:t>
            </a:r>
            <a:r>
              <a:rPr kumimoji="0" lang="it-IT" altLang="it-IT" sz="1400" b="0" i="0" u="none" strike="noStrike" cap="none" normalizeH="0" baseline="0" dirty="0">
                <a:ln>
                  <a:noFill/>
                </a:ln>
                <a:solidFill>
                  <a:schemeClr val="tx1"/>
                </a:solidFill>
                <a:effectLst/>
              </a:rPr>
              <a:t> of </a:t>
            </a:r>
            <a:r>
              <a:rPr kumimoji="0" lang="it-IT" altLang="it-IT" sz="1400" b="0" i="0" u="none" strike="noStrike" cap="none" normalizeH="0" baseline="0" dirty="0" err="1">
                <a:ln>
                  <a:noFill/>
                </a:ln>
                <a:solidFill>
                  <a:schemeClr val="tx1"/>
                </a:solidFill>
                <a:effectLst/>
              </a:rPr>
              <a:t>groupA</a:t>
            </a:r>
            <a:r>
              <a:rPr kumimoji="0" lang="it-IT" altLang="it-IT" sz="1400" b="0" i="0" u="none" strike="noStrike" cap="none" normalizeH="0" baseline="0" dirty="0">
                <a:ln>
                  <a:noFill/>
                </a:ln>
                <a:solidFill>
                  <a:schemeClr val="tx1"/>
                </a:solidFill>
                <a:effectLst/>
              </a:rPr>
              <a:t> samples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mtsB</a:t>
            </a:r>
            <a:r>
              <a:rPr kumimoji="0" lang="it-IT" altLang="it-IT" sz="1400" b="0" i="0" u="none" strike="noStrike" cap="none" normalizeH="0" baseline="0" dirty="0">
                <a:ln>
                  <a:noFill/>
                </a:ln>
                <a:solidFill>
                  <a:schemeClr val="tx1"/>
                </a:solidFill>
                <a:effectLst/>
              </a:rPr>
              <a:t> GROUPB_MIN_SAMPLE_TESTING min </a:t>
            </a:r>
            <a:r>
              <a:rPr kumimoji="0" lang="it-IT" altLang="it-IT" sz="1400" b="0" i="0" u="none" strike="noStrike" cap="none" normalizeH="0" baseline="0" dirty="0" err="1">
                <a:ln>
                  <a:noFill/>
                </a:ln>
                <a:solidFill>
                  <a:schemeClr val="tx1"/>
                </a:solidFill>
                <a:effectLst/>
              </a:rPr>
              <a:t>percentage</a:t>
            </a:r>
            <a:r>
              <a:rPr kumimoji="0" lang="it-IT" altLang="it-IT" sz="1400" b="0" i="0" u="none" strike="noStrike" cap="none" normalizeH="0" baseline="0" dirty="0">
                <a:ln>
                  <a:noFill/>
                </a:ln>
                <a:solidFill>
                  <a:schemeClr val="tx1"/>
                </a:solidFill>
                <a:effectLst/>
              </a:rPr>
              <a:t> of </a:t>
            </a:r>
            <a:r>
              <a:rPr kumimoji="0" lang="it-IT" altLang="it-IT" sz="1400" b="0" i="0" u="none" strike="noStrike" cap="none" normalizeH="0" baseline="0" dirty="0" err="1">
                <a:ln>
                  <a:noFill/>
                </a:ln>
                <a:solidFill>
                  <a:schemeClr val="tx1"/>
                </a:solidFill>
                <a:effectLst/>
              </a:rPr>
              <a:t>groupB</a:t>
            </a:r>
            <a:r>
              <a:rPr kumimoji="0" lang="it-IT" altLang="it-IT" sz="1400" b="0" i="0" u="none" strike="noStrike" cap="none" normalizeH="0" baseline="0" dirty="0">
                <a:ln>
                  <a:noFill/>
                </a:ln>
                <a:solidFill>
                  <a:schemeClr val="tx1"/>
                </a:solidFill>
                <a:effectLst/>
              </a:rPr>
              <a:t> samples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sig</a:t>
            </a:r>
            <a:r>
              <a:rPr kumimoji="0" lang="it-IT" altLang="it-IT" sz="1400" b="1" i="0" u="none" strike="noStrike" cap="none" normalizeH="0" baseline="0" dirty="0">
                <a:ln>
                  <a:noFill/>
                </a:ln>
                <a:solidFill>
                  <a:schemeClr val="tx1"/>
                </a:solidFill>
                <a:effectLst/>
              </a:rPr>
              <a:t> ONLY_SIGNIFICANT</a:t>
            </a:r>
            <a:r>
              <a:rPr kumimoji="0" lang="it-IT" altLang="it-IT" sz="1400" b="0" i="0" u="none" strike="noStrike" cap="none" normalizeH="0" baseline="0" dirty="0">
                <a:ln>
                  <a:noFill/>
                </a:ln>
                <a:solidFill>
                  <a:schemeClr val="tx1"/>
                </a:solidFill>
                <a:effectLst/>
              </a:rPr>
              <a:t> Return </a:t>
            </a:r>
            <a:r>
              <a:rPr kumimoji="0" lang="it-IT" altLang="it-IT" sz="1400" b="0" i="0" u="none" strike="noStrike" cap="none" normalizeH="0" baseline="0" dirty="0" err="1">
                <a:ln>
                  <a:noFill/>
                </a:ln>
                <a:solidFill>
                  <a:schemeClr val="tx1"/>
                </a:solidFill>
                <a:effectLst/>
              </a:rPr>
              <a:t>only</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statistically</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significant</a:t>
            </a:r>
            <a:r>
              <a:rPr kumimoji="0" lang="it-IT" altLang="it-IT" sz="1400" b="0" i="0" u="none" strike="noStrike" cap="none" normalizeH="0" baseline="0" dirty="0">
                <a:ln>
                  <a:noFill/>
                </a:ln>
                <a:solidFill>
                  <a:schemeClr val="tx1"/>
                </a:solidFill>
                <a:effectLst/>
              </a:rPr>
              <a:t> editing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siglevel</a:t>
            </a:r>
            <a:r>
              <a:rPr kumimoji="0" lang="it-IT" altLang="it-IT" sz="1400" b="1" i="0" u="none" strike="noStrike" cap="none" normalizeH="0" baseline="0" dirty="0">
                <a:ln>
                  <a:noFill/>
                </a:ln>
                <a:solidFill>
                  <a:schemeClr val="tx1"/>
                </a:solidFill>
                <a:effectLst/>
              </a:rPr>
              <a:t> STATISTICAL_SIGNIFICANCE</a:t>
            </a:r>
            <a:r>
              <a:rPr kumimoji="0" lang="it-IT" altLang="it-IT" sz="1400" b="0" i="0" u="none" strike="noStrike" cap="none" normalizeH="0" baseline="0" dirty="0">
                <a:ln>
                  <a:noFill/>
                </a:ln>
                <a:solidFill>
                  <a:schemeClr val="tx1"/>
                </a:solidFill>
                <a:effectLst/>
              </a:rPr>
              <a:t> cutoff </a:t>
            </a:r>
            <a:r>
              <a:rPr kumimoji="0" lang="it-IT" altLang="it-IT" sz="1400" b="0" i="0" u="none" strike="noStrike" cap="none" normalizeH="0" baseline="0" dirty="0" err="1">
                <a:ln>
                  <a:noFill/>
                </a:ln>
                <a:solidFill>
                  <a:schemeClr val="tx1"/>
                </a:solidFill>
                <a:effectLst/>
              </a:rPr>
              <a:t>level</a:t>
            </a:r>
            <a:r>
              <a:rPr kumimoji="0" lang="it-IT" altLang="it-IT" sz="1400" b="0" i="0" u="none" strike="noStrike" cap="none" normalizeH="0" baseline="0" dirty="0">
                <a:ln>
                  <a:noFill/>
                </a:ln>
                <a:solidFill>
                  <a:schemeClr val="tx1"/>
                </a:solidFill>
                <a:effectLst/>
              </a:rPr>
              <a:t> to </a:t>
            </a:r>
            <a:r>
              <a:rPr kumimoji="0" lang="it-IT" altLang="it-IT" sz="1400" b="0" i="0" u="none" strike="noStrike" cap="none" normalizeH="0" baseline="0" dirty="0" err="1">
                <a:ln>
                  <a:noFill/>
                </a:ln>
                <a:solidFill>
                  <a:schemeClr val="tx1"/>
                </a:solidFill>
                <a:effectLst/>
              </a:rPr>
              <a:t>reject</a:t>
            </a:r>
            <a:r>
              <a:rPr kumimoji="0" lang="it-IT" altLang="it-IT" sz="1400" b="0" i="0" u="none" strike="noStrike" cap="none" normalizeH="0" baseline="0" dirty="0">
                <a:ln>
                  <a:noFill/>
                </a:ln>
                <a:solidFill>
                  <a:schemeClr val="tx1"/>
                </a:solidFill>
                <a:effectLst/>
              </a:rPr>
              <a:t> H0 </a:t>
            </a:r>
            <a:r>
              <a:rPr kumimoji="0" lang="it-IT" altLang="it-IT" sz="1400" b="0" i="0" u="none" strike="noStrike" cap="none" normalizeH="0" baseline="0" dirty="0" err="1">
                <a:ln>
                  <a:noFill/>
                </a:ln>
                <a:solidFill>
                  <a:schemeClr val="tx1"/>
                </a:solidFill>
                <a:effectLst/>
              </a:rPr>
              <a:t>hypothesis</a:t>
            </a:r>
            <a:r>
              <a:rPr kumimoji="0" lang="it-IT" altLang="it-IT" sz="1400" b="0" i="0" u="none" strike="noStrike" cap="none" normalizeH="0" baseline="0" dirty="0">
                <a:ln>
                  <a:noFill/>
                </a:ln>
                <a:solidFill>
                  <a:schemeClr val="tx1"/>
                </a:solidFill>
                <a:effectLst/>
              </a:rPr>
              <a:t> default 0.05</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-linear</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Enable</a:t>
            </a:r>
            <a:r>
              <a:rPr kumimoji="0" lang="it-IT" altLang="it-IT" sz="1400" b="0" i="0" u="none" strike="noStrike" cap="none" normalizeH="0" baseline="0" dirty="0">
                <a:ln>
                  <a:noFill/>
                </a:ln>
                <a:solidFill>
                  <a:schemeClr val="tx1"/>
                </a:solidFill>
                <a:effectLst/>
              </a:rPr>
              <a:t> linear </a:t>
            </a:r>
            <a:r>
              <a:rPr kumimoji="0" lang="it-IT" altLang="it-IT" sz="1400" b="0" i="0" u="none" strike="noStrike" cap="none" normalizeH="0" baseline="0" dirty="0" err="1">
                <a:ln>
                  <a:noFill/>
                </a:ln>
                <a:solidFill>
                  <a:schemeClr val="tx1"/>
                </a:solidFill>
                <a:effectLst/>
              </a:rPr>
              <a:t>statistical</a:t>
            </a:r>
            <a:r>
              <a:rPr kumimoji="0" lang="it-IT" altLang="it-IT" sz="1400" b="0" i="0" u="none" strike="noStrike" cap="none" normalizeH="0" baseline="0" dirty="0">
                <a:ln>
                  <a:noFill/>
                </a:ln>
                <a:solidFill>
                  <a:schemeClr val="tx1"/>
                </a:solidFill>
                <a:effectLst/>
              </a:rPr>
              <a:t> model (Tran et al., 2019).</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graph</a:t>
            </a:r>
            <a:r>
              <a:rPr kumimoji="0" lang="it-IT" altLang="it-IT" sz="1400" b="0" i="0" u="none" strike="noStrike" cap="none" normalizeH="0" baseline="0" dirty="0">
                <a:ln>
                  <a:noFill/>
                </a:ln>
                <a:solidFill>
                  <a:schemeClr val="tx1"/>
                </a:solidFill>
                <a:effectLst/>
              </a:rPr>
              <a:t> R </a:t>
            </a:r>
            <a:r>
              <a:rPr kumimoji="0" lang="it-IT" altLang="it-IT" sz="1400" b="0" i="0" u="none" strike="noStrike" cap="none" normalizeH="0" baseline="0" dirty="0" err="1">
                <a:ln>
                  <a:noFill/>
                </a:ln>
                <a:solidFill>
                  <a:schemeClr val="tx1"/>
                </a:solidFill>
                <a:effectLst/>
              </a:rPr>
              <a:t>graph</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compatible</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table</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containing</a:t>
            </a:r>
            <a:r>
              <a:rPr kumimoji="0" lang="it-IT" altLang="it-IT" sz="1400" b="0" i="0" u="none" strike="noStrike" cap="none" normalizeH="0" baseline="0" dirty="0">
                <a:ln>
                  <a:noFill/>
                </a:ln>
                <a:solidFill>
                  <a:schemeClr val="tx1"/>
                </a:solidFill>
                <a:effectLst/>
              </a:rPr>
              <a:t> the following </a:t>
            </a:r>
            <a:r>
              <a:rPr kumimoji="0" lang="it-IT" altLang="it-IT" sz="1400" b="0" i="0" u="none" strike="noStrike" cap="none" normalizeH="0" baseline="0" dirty="0" err="1">
                <a:ln>
                  <a:noFill/>
                </a:ln>
                <a:solidFill>
                  <a:schemeClr val="tx1"/>
                </a:solidFill>
                <a:effectLst/>
              </a:rPr>
              <a:t>columns</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Site|Delta|Mannwhitney|pval|Benjamini</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Hochberg</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corrected</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pvalue|status</a:t>
            </a:r>
            <a:r>
              <a:rPr kumimoji="0" lang="it-IT" altLang="it-IT" sz="1400" b="0" i="0" u="none" strike="noStrike" cap="none" normalizeH="0" baseline="0" dirty="0">
                <a:ln>
                  <a:noFill/>
                </a:ln>
                <a:solidFill>
                  <a:schemeClr val="tx1"/>
                </a:solidFill>
                <a:effectLst/>
              </a:rPr>
              <a:t> NOTE: THIS OPTION CAN BE USED ONLY IN COMBINATION with -</a:t>
            </a:r>
            <a:r>
              <a:rPr kumimoji="0" lang="it-IT" altLang="it-IT" sz="1400" b="0" i="0" u="none" strike="noStrike" cap="none" normalizeH="0" baseline="0" dirty="0" err="1">
                <a:ln>
                  <a:noFill/>
                </a:ln>
                <a:solidFill>
                  <a:schemeClr val="tx1"/>
                </a:solidFill>
                <a:effectLst/>
              </a:rPr>
              <a:t>Gene_pos_file</a:t>
            </a: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chr_col</a:t>
            </a:r>
            <a:r>
              <a:rPr kumimoji="0" lang="it-IT" altLang="it-IT" sz="1400" b="1" i="0" u="none" strike="noStrike" cap="none" normalizeH="0" baseline="0" dirty="0">
                <a:ln>
                  <a:noFill/>
                </a:ln>
                <a:solidFill>
                  <a:schemeClr val="tx1"/>
                </a:solidFill>
                <a:effectLst/>
              </a:rPr>
              <a:t> CHR_COLUMN</a:t>
            </a:r>
            <a:r>
              <a:rPr kumimoji="0" lang="it-IT" altLang="it-IT" sz="1400" b="0" i="0" u="none" strike="noStrike" cap="none" normalizeH="0" baseline="0" dirty="0">
                <a:ln>
                  <a:noFill/>
                </a:ln>
                <a:solidFill>
                  <a:schemeClr val="tx1"/>
                </a:solidFill>
                <a:effectLst/>
              </a:rPr>
              <a:t> If set to "yes" a </a:t>
            </a:r>
            <a:r>
              <a:rPr kumimoji="0" lang="it-IT" altLang="it-IT" sz="1400" b="0" i="0" u="none" strike="noStrike" cap="none" normalizeH="0" baseline="0" dirty="0" err="1">
                <a:ln>
                  <a:noFill/>
                </a:ln>
                <a:solidFill>
                  <a:schemeClr val="tx1"/>
                </a:solidFill>
                <a:effectLst/>
              </a:rPr>
              <a:t>chromosome_position</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column</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will</a:t>
            </a:r>
            <a:r>
              <a:rPr kumimoji="0" lang="it-IT" altLang="it-IT" sz="1400" b="0" i="0" u="none" strike="noStrike" cap="none" normalizeH="0" baseline="0" dirty="0">
                <a:ln>
                  <a:noFill/>
                </a:ln>
                <a:solidFill>
                  <a:schemeClr val="tx1"/>
                </a:solidFill>
                <a:effectLst/>
              </a:rPr>
              <a:t> be </a:t>
            </a:r>
            <a:r>
              <a:rPr kumimoji="0" lang="it-IT" altLang="it-IT" sz="1400" b="0" i="0" u="none" strike="noStrike" cap="none" normalizeH="0" baseline="0" dirty="0" err="1">
                <a:ln>
                  <a:noFill/>
                </a:ln>
                <a:solidFill>
                  <a:schemeClr val="tx1"/>
                </a:solidFill>
                <a:effectLst/>
              </a:rPr>
              <a:t>added</a:t>
            </a:r>
            <a:r>
              <a:rPr kumimoji="0" lang="it-IT" altLang="it-IT" sz="1400" b="0" i="0" u="none" strike="noStrike" cap="none" normalizeH="0" baseline="0" dirty="0">
                <a:ln>
                  <a:noFill/>
                </a:ln>
                <a:solidFill>
                  <a:schemeClr val="tx1"/>
                </a:solidFill>
                <a:effectLst/>
              </a:rPr>
              <a:t> to R </a:t>
            </a:r>
            <a:r>
              <a:rPr kumimoji="0" lang="it-IT" altLang="it-IT" sz="1400" b="0" i="0" u="none" strike="noStrike" cap="none" normalizeH="0" baseline="0" dirty="0" err="1">
                <a:ln>
                  <a:noFill/>
                </a:ln>
                <a:solidFill>
                  <a:schemeClr val="tx1"/>
                </a:solidFill>
                <a:effectLst/>
              </a:rPr>
              <a:t>graph</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table</a:t>
            </a:r>
            <a:r>
              <a:rPr kumimoji="0" lang="it-IT" altLang="it-IT" sz="1400" b="0" i="0" u="none" strike="noStrike" cap="none" normalizeH="0" baseline="0" dirty="0">
                <a:ln>
                  <a:noFill/>
                </a:ln>
                <a:solidFill>
                  <a:schemeClr val="tx1"/>
                </a:solidFill>
                <a:effectLst/>
              </a:rPr>
              <a:t>. NOTE: THIS OPTION IS SPECIFIC FOR -</a:t>
            </a:r>
            <a:r>
              <a:rPr kumimoji="0" lang="it-IT" altLang="it-IT" sz="1400" b="0" i="0" u="none" strike="noStrike" cap="none" normalizeH="0" baseline="0" dirty="0" err="1">
                <a:ln>
                  <a:noFill/>
                </a:ln>
                <a:solidFill>
                  <a:schemeClr val="tx1"/>
                </a:solidFill>
                <a:effectLst/>
              </a:rPr>
              <a:t>graph</a:t>
            </a:r>
            <a:r>
              <a:rPr kumimoji="0" lang="it-IT" altLang="it-IT" sz="1400" b="0" i="0" u="none" strike="noStrike" cap="none" normalizeH="0" baseline="0" dirty="0">
                <a:ln>
                  <a:noFill/>
                </a:ln>
                <a:solidFill>
                  <a:schemeClr val="tx1"/>
                </a:solidFill>
                <a:effectLst/>
              </a:rPr>
              <a:t> &amp; -</a:t>
            </a:r>
            <a:r>
              <a:rPr kumimoji="0" lang="it-IT" altLang="it-IT" sz="1400" b="0" i="0" u="none" strike="noStrike" cap="none" normalizeH="0" baseline="0" dirty="0" err="1">
                <a:ln>
                  <a:noFill/>
                </a:ln>
                <a:solidFill>
                  <a:schemeClr val="tx1"/>
                </a:solidFill>
                <a:effectLst/>
              </a:rPr>
              <a:t>Gene_pos_file</a:t>
            </a:r>
            <a:r>
              <a:rPr kumimoji="0" lang="it-IT" altLang="it-IT" sz="1400" b="0" i="0" u="none" strike="noStrike" cap="none" normalizeH="0" baseline="0" dirty="0">
                <a:ln>
                  <a:noFill/>
                </a:ln>
                <a:solidFill>
                  <a:schemeClr val="tx1"/>
                </a:solidFill>
                <a:effectLst/>
              </a:rPr>
              <a:t> 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a:t>
            </a:r>
            <a:r>
              <a:rPr kumimoji="0" lang="it-IT" altLang="it-IT" sz="1400" b="1" i="0" u="none" strike="noStrike" cap="none" normalizeH="0" baseline="0" dirty="0" err="1">
                <a:ln>
                  <a:noFill/>
                </a:ln>
                <a:solidFill>
                  <a:schemeClr val="tx1"/>
                </a:solidFill>
                <a:effectLst/>
              </a:rPr>
              <a:t>rsite</a:t>
            </a:r>
            <a:r>
              <a:rPr kumimoji="0" lang="it-IT" altLang="it-IT" sz="1400" b="1" i="0" u="none" strike="noStrike" cap="none" normalizeH="0" baseline="0" dirty="0">
                <a:ln>
                  <a:noFill/>
                </a:ln>
                <a:solidFill>
                  <a:schemeClr val="tx1"/>
                </a:solidFill>
                <a:effectLst/>
              </a:rPr>
              <a:t> RSITE If set to "yes"</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all</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recoding</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sites</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will</a:t>
            </a:r>
            <a:r>
              <a:rPr kumimoji="0" lang="it-IT" altLang="it-IT" sz="1400" b="0" i="0" u="none" strike="noStrike" cap="none" normalizeH="0" baseline="0" dirty="0">
                <a:ln>
                  <a:noFill/>
                </a:ln>
                <a:solidFill>
                  <a:schemeClr val="tx1"/>
                </a:solidFill>
                <a:effectLst/>
              </a:rPr>
              <a:t> be </a:t>
            </a:r>
            <a:r>
              <a:rPr kumimoji="0" lang="it-IT" altLang="it-IT" sz="1400" b="0" i="0" u="none" strike="noStrike" cap="none" normalizeH="0" baseline="0" dirty="0" err="1">
                <a:ln>
                  <a:noFill/>
                </a:ln>
                <a:solidFill>
                  <a:schemeClr val="tx1"/>
                </a:solidFill>
                <a:effectLst/>
              </a:rPr>
              <a:t>shown</a:t>
            </a:r>
            <a:r>
              <a:rPr kumimoji="0" lang="it-IT" altLang="it-IT" sz="1400" b="0" i="0" u="none" strike="noStrike" cap="none" normalizeH="0" baseline="0" dirty="0">
                <a:ln>
                  <a:noFill/>
                </a:ln>
                <a:solidFill>
                  <a:schemeClr val="tx1"/>
                </a:solidFill>
                <a:effectLst/>
              </a:rPr>
              <a:t> in the output </a:t>
            </a:r>
            <a:r>
              <a:rPr kumimoji="0" lang="it-IT" altLang="it-IT" sz="1400" b="0" i="0" u="none" strike="noStrike" cap="none" normalizeH="0" baseline="0" dirty="0" err="1">
                <a:ln>
                  <a:noFill/>
                </a:ln>
                <a:solidFill>
                  <a:schemeClr val="tx1"/>
                </a:solidFill>
                <a:effectLst/>
              </a:rPr>
              <a:t>table</a:t>
            </a:r>
            <a:r>
              <a:rPr kumimoji="0" lang="it-IT" altLang="it-IT" sz="1400" b="0" i="0" u="none" strike="noStrike" cap="none" normalizeH="0" baseline="0" dirty="0">
                <a:ln>
                  <a:noFill/>
                </a:ln>
                <a:solidFill>
                  <a:schemeClr val="tx1"/>
                </a:solidFill>
                <a:effectLst/>
              </a:rPr>
              <a:t>. NOTE: THIS OPTION ONLY WORKS IN DEFAULT 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a:ln>
                  <a:noFill/>
                </a:ln>
                <a:solidFill>
                  <a:schemeClr val="tx1"/>
                </a:solidFill>
                <a:effectLst/>
              </a:rPr>
              <a:t>e.g.</a:t>
            </a:r>
            <a:r>
              <a:rPr kumimoji="0" lang="it-IT" altLang="it-IT" sz="1400" b="0" i="0" u="none" strike="noStrike" cap="none" normalizeH="0" baseline="0" dirty="0">
                <a:ln>
                  <a:noFill/>
                </a:ln>
                <a:solidFill>
                  <a:schemeClr val="tx1"/>
                </a:solidFill>
                <a:effectLst/>
              </a:rPr>
              <a:t> </a:t>
            </a:r>
            <a:r>
              <a:rPr kumimoji="0" lang="it-IT" altLang="it-IT" sz="1400" b="0" i="0" u="none" strike="noStrike" cap="none" normalizeH="0" baseline="0" dirty="0" err="1">
                <a:ln>
                  <a:noFill/>
                </a:ln>
                <a:solidFill>
                  <a:schemeClr val="tx1"/>
                </a:solidFill>
                <a:effectLst/>
              </a:rPr>
              <a:t>python</a:t>
            </a:r>
            <a:r>
              <a:rPr kumimoji="0" lang="it-IT" altLang="it-IT" sz="1400" b="0" i="0" u="none" strike="noStrike" cap="none" normalizeH="0" baseline="0" dirty="0">
                <a:ln>
                  <a:noFill/>
                </a:ln>
                <a:solidFill>
                  <a:schemeClr val="tx1"/>
                </a:solidFill>
                <a:effectLst/>
              </a:rPr>
              <a:t> ../REDItools/accessory/get_DE_events.py -</a:t>
            </a:r>
            <a:r>
              <a:rPr kumimoji="0" lang="it-IT" altLang="it-IT" sz="1400" b="0" i="0" u="none" strike="noStrike" cap="none" normalizeH="0" baseline="0" dirty="0" err="1">
                <a:ln>
                  <a:noFill/>
                </a:ln>
                <a:solidFill>
                  <a:schemeClr val="tx1"/>
                </a:solidFill>
                <a:effectLst/>
              </a:rPr>
              <a:t>cpval</a:t>
            </a:r>
            <a:r>
              <a:rPr kumimoji="0" lang="it-IT" altLang="it-IT" sz="1400" b="0" i="0" u="none" strike="noStrike" cap="none" normalizeH="0" baseline="0" dirty="0">
                <a:ln>
                  <a:noFill/>
                </a:ln>
                <a:solidFill>
                  <a:schemeClr val="tx1"/>
                </a:solidFill>
                <a:effectLst/>
              </a:rPr>
              <a:t> 2 -</a:t>
            </a:r>
            <a:r>
              <a:rPr kumimoji="0" lang="it-IT" altLang="it-IT" sz="1400" b="0" i="0" u="none" strike="noStrike" cap="none" normalizeH="0" baseline="0" dirty="0" err="1">
                <a:ln>
                  <a:noFill/>
                </a:ln>
                <a:solidFill>
                  <a:schemeClr val="tx1"/>
                </a:solidFill>
                <a:effectLst/>
              </a:rPr>
              <a:t>input_file</a:t>
            </a:r>
            <a:r>
              <a:rPr kumimoji="0" lang="it-IT" altLang="it-IT" sz="1400" b="0" i="0" u="none" strike="noStrike" cap="none" normalizeH="0" baseline="0" dirty="0">
                <a:ln>
                  <a:noFill/>
                </a:ln>
                <a:solidFill>
                  <a:schemeClr val="tx1"/>
                </a:solidFill>
                <a:effectLst/>
              </a:rPr>
              <a:t> sample_information.csv -</a:t>
            </a:r>
            <a:r>
              <a:rPr kumimoji="0" lang="it-IT" altLang="it-IT" sz="1400" b="0" i="0" u="none" strike="noStrike" cap="none" normalizeH="0" baseline="0" dirty="0" err="1">
                <a:ln>
                  <a:noFill/>
                </a:ln>
                <a:solidFill>
                  <a:schemeClr val="tx1"/>
                </a:solidFill>
                <a:effectLst/>
              </a:rPr>
              <a:t>sig</a:t>
            </a:r>
            <a:r>
              <a:rPr kumimoji="0" lang="it-IT" altLang="it-IT" sz="1400" b="0" i="0" u="none" strike="noStrike" cap="none" normalizeH="0" baseline="0" dirty="0">
                <a:ln>
                  <a:noFill/>
                </a:ln>
                <a:solidFill>
                  <a:schemeClr val="tx1"/>
                </a:solidFill>
                <a:effectLst/>
              </a:rPr>
              <a:t> yes</a:t>
            </a:r>
          </a:p>
        </p:txBody>
      </p:sp>
      <p:pic>
        <p:nvPicPr>
          <p:cNvPr id="12" name="Immagine 11">
            <a:extLst>
              <a:ext uri="{FF2B5EF4-FFF2-40B4-BE49-F238E27FC236}">
                <a16:creationId xmlns:a16="http://schemas.microsoft.com/office/drawing/2014/main" id="{CE973F6F-40DB-95AE-8D82-00A3E76EE79A}"/>
              </a:ext>
            </a:extLst>
          </p:cNvPr>
          <p:cNvPicPr>
            <a:picLocks noChangeAspect="1"/>
          </p:cNvPicPr>
          <p:nvPr/>
        </p:nvPicPr>
        <p:blipFill rotWithShape="1">
          <a:blip r:embed="rId4"/>
          <a:srcRect l="2574" t="4672" r="2292" b="8011"/>
          <a:stretch/>
        </p:blipFill>
        <p:spPr>
          <a:xfrm>
            <a:off x="2216457" y="4214696"/>
            <a:ext cx="7759083" cy="2643304"/>
          </a:xfrm>
          <a:prstGeom prst="rect">
            <a:avLst/>
          </a:prstGeom>
        </p:spPr>
      </p:pic>
    </p:spTree>
    <p:extLst>
      <p:ext uri="{BB962C8B-B14F-4D97-AF65-F5344CB8AC3E}">
        <p14:creationId xmlns:p14="http://schemas.microsoft.com/office/powerpoint/2010/main" val="17501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F74B4AE9-D04D-9ECC-7CF3-9B13648DD9E2}"/>
              </a:ext>
            </a:extLst>
          </p:cNvPr>
          <p:cNvSpPr txBox="1"/>
          <p:nvPr/>
        </p:nvSpPr>
        <p:spPr>
          <a:xfrm>
            <a:off x="183473" y="1083075"/>
            <a:ext cx="11825054" cy="1292662"/>
          </a:xfrm>
          <a:prstGeom prst="rect">
            <a:avLst/>
          </a:prstGeom>
          <a:noFill/>
        </p:spPr>
        <p:txBody>
          <a:bodyPr wrap="square" rtlCol="0">
            <a:spAutoFit/>
          </a:bodyPr>
          <a:lstStyle/>
          <a:p>
            <a:r>
              <a:rPr lang="it-IT" dirty="0"/>
              <a:t>Annotate editing events with the UCSC </a:t>
            </a:r>
            <a:r>
              <a:rPr lang="it-IT" dirty="0" err="1"/>
              <a:t>refGene</a:t>
            </a:r>
            <a:r>
              <a:rPr lang="it-IT" dirty="0"/>
              <a:t> </a:t>
            </a:r>
            <a:r>
              <a:rPr lang="it-IT" dirty="0" err="1"/>
              <a:t>transcriptome</a:t>
            </a:r>
            <a:r>
              <a:rPr lang="it-IT" dirty="0"/>
              <a:t> </a:t>
            </a:r>
            <a:r>
              <a:rPr lang="it-IT" dirty="0" err="1"/>
              <a:t>annotation</a:t>
            </a:r>
            <a:r>
              <a:rPr lang="it-IT" dirty="0"/>
              <a:t> to </a:t>
            </a:r>
            <a:r>
              <a:rPr lang="it-IT" dirty="0" err="1"/>
              <a:t>add</a:t>
            </a:r>
            <a:r>
              <a:rPr lang="it-IT" dirty="0"/>
              <a:t> gene and </a:t>
            </a:r>
            <a:r>
              <a:rPr lang="it-IT" dirty="0" err="1"/>
              <a:t>region</a:t>
            </a:r>
            <a:r>
              <a:rPr lang="it-IT" dirty="0"/>
              <a:t> information:</a:t>
            </a:r>
          </a:p>
          <a:p>
            <a:endParaRPr lang="it-IT" dirty="0"/>
          </a:p>
          <a:p>
            <a:r>
              <a:rPr lang="it-IT" sz="1400" dirty="0" err="1">
                <a:latin typeface="Courier New" panose="02070309020205020404" pitchFamily="49" charset="0"/>
                <a:cs typeface="Courier New" panose="02070309020205020404" pitchFamily="49" charset="0"/>
              </a:rPr>
              <a:t>python</a:t>
            </a:r>
            <a:r>
              <a:rPr lang="it-IT" sz="1400" dirty="0">
                <a:latin typeface="Courier New" panose="02070309020205020404" pitchFamily="49" charset="0"/>
                <a:cs typeface="Courier New" panose="02070309020205020404" pitchFamily="49" charset="0"/>
              </a:rPr>
              <a:t> /data/REDItools/accessory/AnnotateTable.py -a /data/</a:t>
            </a:r>
            <a:r>
              <a:rPr lang="it-IT" sz="1400" dirty="0" err="1">
                <a:latin typeface="Courier New" panose="02070309020205020404" pitchFamily="49" charset="0"/>
                <a:cs typeface="Courier New" panose="02070309020205020404" pitchFamily="49" charset="0"/>
              </a:rPr>
              <a:t>data_reditools</a:t>
            </a:r>
            <a:r>
              <a:rPr lang="it-IT" sz="1400" dirty="0">
                <a:latin typeface="Courier New" panose="02070309020205020404" pitchFamily="49" charset="0"/>
                <a:cs typeface="Courier New" panose="02070309020205020404" pitchFamily="49" charset="0"/>
              </a:rPr>
              <a:t>/Epitranscriptome_course_2023/</a:t>
            </a:r>
            <a:r>
              <a:rPr lang="it-IT" sz="1400" dirty="0" err="1">
                <a:latin typeface="Courier New" panose="02070309020205020404" pitchFamily="49" charset="0"/>
                <a:cs typeface="Courier New" panose="02070309020205020404" pitchFamily="49" charset="0"/>
              </a:rPr>
              <a:t>refs</a:t>
            </a:r>
            <a:r>
              <a:rPr lang="it-IT" sz="1400" dirty="0">
                <a:latin typeface="Courier New" panose="02070309020205020404" pitchFamily="49" charset="0"/>
                <a:cs typeface="Courier New" panose="02070309020205020404" pitchFamily="49" charset="0"/>
              </a:rPr>
              <a:t>/refGene_sorted.gtf.gz -i </a:t>
            </a:r>
            <a:r>
              <a:rPr lang="it-IT" sz="1400" dirty="0" err="1">
                <a:latin typeface="Courier New" panose="02070309020205020404" pitchFamily="49" charset="0"/>
                <a:cs typeface="Courier New" panose="02070309020205020404" pitchFamily="49" charset="0"/>
              </a:rPr>
              <a:t>DE_res</a:t>
            </a:r>
            <a:r>
              <a:rPr lang="it-IT" sz="1400" dirty="0">
                <a:latin typeface="Courier New" panose="02070309020205020404" pitchFamily="49" charset="0"/>
                <a:cs typeface="Courier New" panose="02070309020205020404" pitchFamily="49" charset="0"/>
              </a:rPr>
              <a:t> -o </a:t>
            </a:r>
            <a:r>
              <a:rPr lang="it-IT" sz="1400" dirty="0" err="1">
                <a:latin typeface="Courier New" panose="02070309020205020404" pitchFamily="49" charset="0"/>
                <a:cs typeface="Courier New" panose="02070309020205020404" pitchFamily="49" charset="0"/>
              </a:rPr>
              <a:t>annotated_DE_res</a:t>
            </a:r>
            <a:r>
              <a:rPr lang="it-IT" sz="1400" dirty="0">
                <a:latin typeface="Courier New" panose="02070309020205020404" pitchFamily="49" charset="0"/>
                <a:cs typeface="Courier New" panose="02070309020205020404" pitchFamily="49" charset="0"/>
              </a:rPr>
              <a:t> -u -n </a:t>
            </a:r>
            <a:r>
              <a:rPr lang="it-IT" sz="1400" dirty="0" err="1">
                <a:latin typeface="Courier New" panose="02070309020205020404" pitchFamily="49" charset="0"/>
                <a:cs typeface="Courier New" panose="02070309020205020404" pitchFamily="49" charset="0"/>
              </a:rPr>
              <a:t>refgene</a:t>
            </a:r>
            <a:r>
              <a:rPr lang="it-IT" sz="1400" dirty="0">
                <a:latin typeface="Courier New" panose="02070309020205020404" pitchFamily="49" charset="0"/>
                <a:cs typeface="Courier New" panose="02070309020205020404" pitchFamily="49" charset="0"/>
              </a:rPr>
              <a:t> -k '</a:t>
            </a:r>
            <a:r>
              <a:rPr lang="it-IT" sz="1400" dirty="0" err="1">
                <a:latin typeface="Courier New" panose="02070309020205020404" pitchFamily="49" charset="0"/>
                <a:cs typeface="Courier New" panose="02070309020205020404" pitchFamily="49" charset="0"/>
              </a:rPr>
              <a:t>chromosome</a:t>
            </a:r>
            <a:r>
              <a:rPr lang="it-IT" sz="1400" dirty="0">
                <a:latin typeface="Courier New" panose="02070309020205020404" pitchFamily="49" charset="0"/>
                <a:cs typeface="Courier New" panose="02070309020205020404" pitchFamily="49" charset="0"/>
              </a:rPr>
              <a:t>'</a:t>
            </a:r>
          </a:p>
        </p:txBody>
      </p:sp>
      <p:pic>
        <p:nvPicPr>
          <p:cNvPr id="6" name="Immagine 5">
            <a:extLst>
              <a:ext uri="{FF2B5EF4-FFF2-40B4-BE49-F238E27FC236}">
                <a16:creationId xmlns:a16="http://schemas.microsoft.com/office/drawing/2014/main" id="{ED5AEB83-6F19-B37E-660A-711DAF4D5478}"/>
              </a:ext>
            </a:extLst>
          </p:cNvPr>
          <p:cNvPicPr>
            <a:picLocks noChangeAspect="1"/>
          </p:cNvPicPr>
          <p:nvPr/>
        </p:nvPicPr>
        <p:blipFill>
          <a:blip r:embed="rId2"/>
          <a:stretch>
            <a:fillRect/>
          </a:stretch>
        </p:blipFill>
        <p:spPr>
          <a:xfrm>
            <a:off x="0" y="3004553"/>
            <a:ext cx="12192000" cy="2358097"/>
          </a:xfrm>
          <a:prstGeom prst="rect">
            <a:avLst/>
          </a:prstGeom>
        </p:spPr>
      </p:pic>
    </p:spTree>
    <p:extLst>
      <p:ext uri="{BB962C8B-B14F-4D97-AF65-F5344CB8AC3E}">
        <p14:creationId xmlns:p14="http://schemas.microsoft.com/office/powerpoint/2010/main" val="265648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506FBED-4AC7-97DB-A462-0502704CF9FE}"/>
              </a:ext>
            </a:extLst>
          </p:cNvPr>
          <p:cNvSpPr txBox="1"/>
          <p:nvPr/>
        </p:nvSpPr>
        <p:spPr>
          <a:xfrm>
            <a:off x="514906" y="177554"/>
            <a:ext cx="10129420" cy="1200329"/>
          </a:xfrm>
          <a:prstGeom prst="rect">
            <a:avLst/>
          </a:prstGeom>
          <a:noFill/>
        </p:spPr>
        <p:txBody>
          <a:bodyPr wrap="square" rtlCol="0">
            <a:spAutoFit/>
          </a:bodyPr>
          <a:lstStyle/>
          <a:p>
            <a:r>
              <a:rPr lang="it-IT" dirty="0"/>
              <a:t>Editing </a:t>
            </a:r>
            <a:r>
              <a:rPr lang="it-IT" dirty="0" err="1"/>
              <a:t>levels</a:t>
            </a:r>
            <a:r>
              <a:rPr lang="it-IT" dirty="0"/>
              <a:t> </a:t>
            </a:r>
            <a:r>
              <a:rPr lang="it-IT" dirty="0" err="1"/>
              <a:t>visualization</a:t>
            </a:r>
            <a:r>
              <a:rPr lang="it-IT" dirty="0"/>
              <a:t> </a:t>
            </a:r>
            <a:r>
              <a:rPr lang="it-IT" dirty="0" err="1"/>
              <a:t>examples</a:t>
            </a:r>
            <a:r>
              <a:rPr lang="it-IT" dirty="0"/>
              <a:t>                                        </a:t>
            </a:r>
            <a:r>
              <a:rPr lang="it-IT" dirty="0" err="1"/>
              <a:t>heatmap</a:t>
            </a:r>
            <a:r>
              <a:rPr lang="it-IT" dirty="0"/>
              <a:t>              </a:t>
            </a:r>
          </a:p>
          <a:p>
            <a:r>
              <a:rPr lang="it-IT" dirty="0"/>
              <a:t>(</a:t>
            </a:r>
            <a:r>
              <a:rPr lang="it-IT" dirty="0">
                <a:hlinkClick r:id="rId2"/>
              </a:rPr>
              <a:t>https://github.com/BioinfoUNIBA/QEdit</a:t>
            </a:r>
            <a:r>
              <a:rPr lang="it-IT" dirty="0"/>
              <a:t>): </a:t>
            </a:r>
          </a:p>
          <a:p>
            <a:endParaRPr lang="it-IT" dirty="0"/>
          </a:p>
          <a:p>
            <a:r>
              <a:rPr lang="it-IT" dirty="0" err="1"/>
              <a:t>volcano</a:t>
            </a:r>
            <a:r>
              <a:rPr lang="it-IT" dirty="0"/>
              <a:t> plot </a:t>
            </a:r>
          </a:p>
        </p:txBody>
      </p:sp>
      <p:pic>
        <p:nvPicPr>
          <p:cNvPr id="6" name="Immagine 5">
            <a:extLst>
              <a:ext uri="{FF2B5EF4-FFF2-40B4-BE49-F238E27FC236}">
                <a16:creationId xmlns:a16="http://schemas.microsoft.com/office/drawing/2014/main" id="{B08FC54E-34F0-3622-9077-F75C44191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403" y="683581"/>
            <a:ext cx="6032309" cy="5526349"/>
          </a:xfrm>
          <a:prstGeom prst="rect">
            <a:avLst/>
          </a:prstGeom>
        </p:spPr>
      </p:pic>
      <p:pic>
        <p:nvPicPr>
          <p:cNvPr id="8" name="Immagine 7">
            <a:extLst>
              <a:ext uri="{FF2B5EF4-FFF2-40B4-BE49-F238E27FC236}">
                <a16:creationId xmlns:a16="http://schemas.microsoft.com/office/drawing/2014/main" id="{69D1FDF7-0600-B816-7A17-9F2CA0565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82" y="1535837"/>
            <a:ext cx="5502379" cy="4585316"/>
          </a:xfrm>
          <a:prstGeom prst="rect">
            <a:avLst/>
          </a:prstGeom>
        </p:spPr>
      </p:pic>
    </p:spTree>
    <p:extLst>
      <p:ext uri="{BB962C8B-B14F-4D97-AF65-F5344CB8AC3E}">
        <p14:creationId xmlns:p14="http://schemas.microsoft.com/office/powerpoint/2010/main" val="247539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169A9BA-4FB3-F457-5E20-E2F05D30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042" y="0"/>
            <a:ext cx="9279915" cy="3575243"/>
          </a:xfrm>
          <a:prstGeom prst="rect">
            <a:avLst/>
          </a:prstGeom>
        </p:spPr>
      </p:pic>
      <p:sp>
        <p:nvSpPr>
          <p:cNvPr id="6" name="CasellaDiTesto 5">
            <a:extLst>
              <a:ext uri="{FF2B5EF4-FFF2-40B4-BE49-F238E27FC236}">
                <a16:creationId xmlns:a16="http://schemas.microsoft.com/office/drawing/2014/main" id="{043CB6BB-38B9-8F3E-22D3-A759CDF379F2}"/>
              </a:ext>
            </a:extLst>
          </p:cNvPr>
          <p:cNvSpPr txBox="1"/>
          <p:nvPr/>
        </p:nvSpPr>
        <p:spPr>
          <a:xfrm>
            <a:off x="210103" y="3575243"/>
            <a:ext cx="11771791" cy="2862322"/>
          </a:xfrm>
          <a:prstGeom prst="rect">
            <a:avLst/>
          </a:prstGeom>
          <a:noFill/>
        </p:spPr>
        <p:txBody>
          <a:bodyPr wrap="square">
            <a:spAutoFit/>
          </a:bodyPr>
          <a:lstStyle/>
          <a:p>
            <a:r>
              <a:rPr lang="en-US" b="1" dirty="0"/>
              <a:t>RNA editing detection and quantification </a:t>
            </a:r>
          </a:p>
          <a:p>
            <a:r>
              <a:rPr lang="en-US" b="1" i="1" dirty="0"/>
              <a:t>De novo </a:t>
            </a:r>
            <a:r>
              <a:rPr lang="en-US" b="1" dirty="0"/>
              <a:t>approach</a:t>
            </a:r>
          </a:p>
          <a:p>
            <a:pPr algn="just"/>
            <a:r>
              <a:rPr lang="en-US" dirty="0"/>
              <a:t>RNA editing candidates can be detected using </a:t>
            </a:r>
            <a:r>
              <a:rPr lang="en-US" dirty="0" err="1"/>
              <a:t>REDItools</a:t>
            </a:r>
            <a:r>
              <a:rPr lang="en-US" dirty="0"/>
              <a:t>. There are two current versions: 1) </a:t>
            </a:r>
            <a:r>
              <a:rPr lang="en-US" dirty="0" err="1">
                <a:hlinkClick r:id="rId3"/>
              </a:rPr>
              <a:t>REDItools</a:t>
            </a:r>
            <a:r>
              <a:rPr lang="en-US" dirty="0">
                <a:hlinkClick r:id="rId3"/>
              </a:rPr>
              <a:t> 1.3</a:t>
            </a:r>
            <a:r>
              <a:rPr lang="en-US" dirty="0"/>
              <a:t> or 2) </a:t>
            </a:r>
            <a:r>
              <a:rPr lang="en-US" dirty="0" err="1">
                <a:hlinkClick r:id="rId4"/>
              </a:rPr>
              <a:t>REDItools</a:t>
            </a:r>
            <a:r>
              <a:rPr lang="en-US" dirty="0">
                <a:hlinkClick r:id="rId4"/>
              </a:rPr>
              <a:t> 2.0</a:t>
            </a:r>
            <a:r>
              <a:rPr lang="en-US" dirty="0"/>
              <a:t>. REDItools2 is a faster re-implementation of REDItools1 for HPC clusters. Its serial version is about ten times faster than REDItools1. </a:t>
            </a:r>
          </a:p>
          <a:p>
            <a:r>
              <a:rPr lang="en-US" b="1" dirty="0">
                <a:solidFill>
                  <a:srgbClr val="FF0000"/>
                </a:solidFill>
              </a:rPr>
              <a:t>“Known” approach</a:t>
            </a:r>
          </a:p>
          <a:p>
            <a:pPr algn="just"/>
            <a:r>
              <a:rPr lang="en-US" dirty="0"/>
              <a:t>While the </a:t>
            </a:r>
            <a:r>
              <a:rPr lang="en-US" i="1" dirty="0"/>
              <a:t>de novo </a:t>
            </a:r>
            <a:r>
              <a:rPr lang="en-US" dirty="0"/>
              <a:t>approach provides a list of most likely editing candidates, the "known" approach focuses on a limited pool of known events in order to better investigate RNA editing dynamics in different experimental contexts. The "known" approach can be carried out using the </a:t>
            </a:r>
            <a:r>
              <a:rPr lang="en-US" dirty="0" err="1"/>
              <a:t>REDItools</a:t>
            </a:r>
            <a:r>
              <a:rPr lang="en-US" dirty="0"/>
              <a:t> package and a list of events from own data or from public databases such as </a:t>
            </a:r>
            <a:r>
              <a:rPr lang="en-US" dirty="0">
                <a:hlinkClick r:id="rId5"/>
              </a:rPr>
              <a:t>DARNED</a:t>
            </a:r>
            <a:r>
              <a:rPr lang="en-US" dirty="0"/>
              <a:t>, </a:t>
            </a:r>
            <a:r>
              <a:rPr lang="en-US" dirty="0">
                <a:hlinkClick r:id="rId6"/>
              </a:rPr>
              <a:t>RADAR</a:t>
            </a:r>
            <a:r>
              <a:rPr lang="en-US" dirty="0"/>
              <a:t> and </a:t>
            </a:r>
            <a:r>
              <a:rPr lang="en-US" dirty="0" err="1">
                <a:hlinkClick r:id="rId7"/>
              </a:rPr>
              <a:t>REDIportal</a:t>
            </a:r>
            <a:r>
              <a:rPr lang="en-US" dirty="0"/>
              <a:t>.</a:t>
            </a:r>
          </a:p>
        </p:txBody>
      </p:sp>
    </p:spTree>
    <p:extLst>
      <p:ext uri="{BB962C8B-B14F-4D97-AF65-F5344CB8AC3E}">
        <p14:creationId xmlns:p14="http://schemas.microsoft.com/office/powerpoint/2010/main" val="143514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59E91824-57E9-1F96-AF9F-24B5BEA86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853" y="88775"/>
            <a:ext cx="5465131" cy="6143349"/>
          </a:xfrm>
          <a:prstGeom prst="rect">
            <a:avLst/>
          </a:prstGeom>
        </p:spPr>
      </p:pic>
      <p:sp>
        <p:nvSpPr>
          <p:cNvPr id="5" name="CasellaDiTesto 4">
            <a:extLst>
              <a:ext uri="{FF2B5EF4-FFF2-40B4-BE49-F238E27FC236}">
                <a16:creationId xmlns:a16="http://schemas.microsoft.com/office/drawing/2014/main" id="{F1EEB482-8D64-E411-4B2A-B9CD32E3BE73}"/>
              </a:ext>
            </a:extLst>
          </p:cNvPr>
          <p:cNvSpPr txBox="1"/>
          <p:nvPr/>
        </p:nvSpPr>
        <p:spPr>
          <a:xfrm>
            <a:off x="6451107" y="6232124"/>
            <a:ext cx="4799199" cy="646331"/>
          </a:xfrm>
          <a:prstGeom prst="rect">
            <a:avLst/>
          </a:prstGeom>
          <a:noFill/>
        </p:spPr>
        <p:txBody>
          <a:bodyPr wrap="none" rtlCol="0">
            <a:spAutoFit/>
          </a:bodyPr>
          <a:lstStyle/>
          <a:p>
            <a:r>
              <a:rPr lang="it-IT" sz="1750" dirty="0"/>
              <a:t>From </a:t>
            </a:r>
            <a:r>
              <a:rPr lang="en-US" sz="1750" dirty="0">
                <a:hlinkClick r:id="rId3"/>
              </a:rPr>
              <a:t>Elevated RNA Editing Activity Is a Major </a:t>
            </a:r>
          </a:p>
          <a:p>
            <a:r>
              <a:rPr lang="en-US" sz="1750" dirty="0">
                <a:hlinkClick r:id="rId3"/>
              </a:rPr>
              <a:t>Contributor to Transcriptomic Diversity in Tumors</a:t>
            </a:r>
            <a:endParaRPr lang="it-IT" sz="1750" dirty="0"/>
          </a:p>
        </p:txBody>
      </p:sp>
      <p:sp>
        <p:nvSpPr>
          <p:cNvPr id="7" name="CasellaDiTesto 6">
            <a:extLst>
              <a:ext uri="{FF2B5EF4-FFF2-40B4-BE49-F238E27FC236}">
                <a16:creationId xmlns:a16="http://schemas.microsoft.com/office/drawing/2014/main" id="{C5486B6F-C79B-C6B5-97F4-C8BB7197C85A}"/>
              </a:ext>
            </a:extLst>
          </p:cNvPr>
          <p:cNvSpPr txBox="1"/>
          <p:nvPr/>
        </p:nvSpPr>
        <p:spPr>
          <a:xfrm>
            <a:off x="708123" y="229910"/>
            <a:ext cx="6094520" cy="369332"/>
          </a:xfrm>
          <a:prstGeom prst="rect">
            <a:avLst/>
          </a:prstGeom>
          <a:noFill/>
        </p:spPr>
        <p:txBody>
          <a:bodyPr wrap="square">
            <a:spAutoFit/>
          </a:bodyPr>
          <a:lstStyle/>
          <a:p>
            <a:r>
              <a:rPr lang="en-US" dirty="0"/>
              <a:t>Pan-cancer Editing Alteration in Coding Sequences</a:t>
            </a:r>
            <a:endParaRPr lang="it-IT" dirty="0"/>
          </a:p>
        </p:txBody>
      </p:sp>
      <p:sp>
        <p:nvSpPr>
          <p:cNvPr id="9" name="CasellaDiTesto 8">
            <a:extLst>
              <a:ext uri="{FF2B5EF4-FFF2-40B4-BE49-F238E27FC236}">
                <a16:creationId xmlns:a16="http://schemas.microsoft.com/office/drawing/2014/main" id="{A0E92AE4-1DB8-9AEE-E4BB-877E0B99E23D}"/>
              </a:ext>
            </a:extLst>
          </p:cNvPr>
          <p:cNvSpPr txBox="1"/>
          <p:nvPr/>
        </p:nvSpPr>
        <p:spPr>
          <a:xfrm>
            <a:off x="135385" y="793473"/>
            <a:ext cx="6094520" cy="6017032"/>
          </a:xfrm>
          <a:prstGeom prst="rect">
            <a:avLst/>
          </a:prstGeom>
          <a:noFill/>
        </p:spPr>
        <p:txBody>
          <a:bodyPr wrap="square">
            <a:spAutoFit/>
          </a:bodyPr>
          <a:lstStyle/>
          <a:p>
            <a:r>
              <a:rPr lang="en-US" sz="1750" dirty="0"/>
              <a:t>To analyze editing in the coding sequences, we compiled a list of editing sites to be tested for alteration in cancer. We took all sites documented in the RADAR database (</a:t>
            </a:r>
            <a:r>
              <a:rPr lang="en-US" sz="1750" dirty="0" err="1"/>
              <a:t>Ramaswami</a:t>
            </a:r>
            <a:r>
              <a:rPr lang="en-US" sz="1750" dirty="0"/>
              <a:t> and Li, 2014) in coding regions (UCSC annotation, 47,025 sites), supplemented by novel sites detected using the hyper-editing scheme within coding sequence (8,299 sites). We then excluded synonymous sites within Alu repeats, sites located in immunoglobulins (likely to be due to somatic hyper-mutations) and known SNPs (</a:t>
            </a:r>
            <a:r>
              <a:rPr lang="en-US" sz="1750" dirty="0" err="1"/>
              <a:t>dbSNP</a:t>
            </a:r>
            <a:r>
              <a:rPr lang="en-US" sz="1750" dirty="0"/>
              <a:t> 135). We did keep the following three sites: chr20, 36147572; chr5,156736808; and chrX,153579950 in the BLCAP, CYFIP2, and FLNA sites, respectively, which are known editing sites (</a:t>
            </a:r>
            <a:r>
              <a:rPr lang="en-US" sz="1750" dirty="0" err="1"/>
              <a:t>Levanon</a:t>
            </a:r>
            <a:r>
              <a:rPr lang="en-US" sz="1750" dirty="0"/>
              <a:t> et al., 2005). We further removed all sites annotated by </a:t>
            </a:r>
            <a:r>
              <a:rPr lang="en-US" sz="1750" dirty="0" err="1"/>
              <a:t>wAnnovar</a:t>
            </a:r>
            <a:r>
              <a:rPr lang="en-US" sz="1750" dirty="0"/>
              <a:t> (Chang and Wang, 2012) as residing in non-coding regions, resulting in 9,484 sites. We then quantified the editing levels in these sites using the </a:t>
            </a:r>
            <a:r>
              <a:rPr lang="en-US" sz="1750" dirty="0" err="1"/>
              <a:t>REDItools</a:t>
            </a:r>
            <a:r>
              <a:rPr lang="en-US" sz="1750" dirty="0"/>
              <a:t> script (</a:t>
            </a:r>
            <a:r>
              <a:rPr lang="en-US" sz="1750" dirty="0" err="1"/>
              <a:t>Picardi</a:t>
            </a:r>
            <a:r>
              <a:rPr lang="en-US" sz="1750" dirty="0"/>
              <a:t> and </a:t>
            </a:r>
            <a:r>
              <a:rPr lang="en-US" sz="1750" dirty="0" err="1"/>
              <a:t>Pesole</a:t>
            </a:r>
            <a:r>
              <a:rPr lang="en-US" sz="1750" dirty="0"/>
              <a:t>, 2013), trimming six bases at both ends of the reads.</a:t>
            </a:r>
          </a:p>
          <a:p>
            <a:endParaRPr lang="en-US" sz="1750" dirty="0"/>
          </a:p>
          <a:p>
            <a:r>
              <a:rPr lang="en-US" sz="1750" dirty="0"/>
              <a:t>For each of the sites, differences in editing level between normal and cancer tissues were evaluated using the χ2 test followed by 5% FDR multiple-testing correction. Finally, we discarded sites where the absolute difference in the average editing level between normal and cancer samples was less than 5%</a:t>
            </a:r>
            <a:endParaRPr lang="it-IT" sz="1750" dirty="0"/>
          </a:p>
        </p:txBody>
      </p:sp>
    </p:spTree>
    <p:extLst>
      <p:ext uri="{BB962C8B-B14F-4D97-AF65-F5344CB8AC3E}">
        <p14:creationId xmlns:p14="http://schemas.microsoft.com/office/powerpoint/2010/main" val="1859499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06ECD8A-D73E-A4B6-ED8C-6186227621CD}"/>
              </a:ext>
            </a:extLst>
          </p:cNvPr>
          <p:cNvSpPr txBox="1"/>
          <p:nvPr/>
        </p:nvSpPr>
        <p:spPr>
          <a:xfrm>
            <a:off x="79899" y="133165"/>
            <a:ext cx="11212497" cy="369332"/>
          </a:xfrm>
          <a:prstGeom prst="rect">
            <a:avLst/>
          </a:prstGeom>
          <a:noFill/>
        </p:spPr>
        <p:txBody>
          <a:bodyPr wrap="square" rtlCol="0">
            <a:spAutoFit/>
          </a:bodyPr>
          <a:lstStyle/>
          <a:p>
            <a:r>
              <a:rPr lang="en-US" dirty="0"/>
              <a:t>From: </a:t>
            </a:r>
            <a:r>
              <a:rPr lang="en-US" dirty="0">
                <a:hlinkClick r:id="rId2"/>
              </a:rPr>
              <a:t>Global landscape and genetic regulation of RNA editing in cortical samples from individuals with schizophrenia</a:t>
            </a:r>
            <a:endParaRPr lang="it-IT" dirty="0"/>
          </a:p>
        </p:txBody>
      </p:sp>
      <p:sp>
        <p:nvSpPr>
          <p:cNvPr id="4" name="CasellaDiTesto 3">
            <a:extLst>
              <a:ext uri="{FF2B5EF4-FFF2-40B4-BE49-F238E27FC236}">
                <a16:creationId xmlns:a16="http://schemas.microsoft.com/office/drawing/2014/main" id="{BACB2EEF-017B-FAFD-8105-1CCE18A322A2}"/>
              </a:ext>
            </a:extLst>
          </p:cNvPr>
          <p:cNvSpPr txBox="1"/>
          <p:nvPr/>
        </p:nvSpPr>
        <p:spPr>
          <a:xfrm>
            <a:off x="79899" y="502497"/>
            <a:ext cx="6094520" cy="369332"/>
          </a:xfrm>
          <a:prstGeom prst="rect">
            <a:avLst/>
          </a:prstGeom>
          <a:noFill/>
        </p:spPr>
        <p:txBody>
          <a:bodyPr wrap="square">
            <a:spAutoFit/>
          </a:bodyPr>
          <a:lstStyle/>
          <a:p>
            <a:r>
              <a:rPr lang="en-US" b="1" dirty="0"/>
              <a:t>Fig. 3: Identification of differentially edited sites in SCZ.</a:t>
            </a:r>
          </a:p>
        </p:txBody>
      </p:sp>
      <p:pic>
        <p:nvPicPr>
          <p:cNvPr id="6" name="Immagine 5">
            <a:extLst>
              <a:ext uri="{FF2B5EF4-FFF2-40B4-BE49-F238E27FC236}">
                <a16:creationId xmlns:a16="http://schemas.microsoft.com/office/drawing/2014/main" id="{6B4CAC10-F1A9-C9C5-8C52-5E0BC8855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9" y="871829"/>
            <a:ext cx="6391922" cy="5986171"/>
          </a:xfrm>
          <a:prstGeom prst="rect">
            <a:avLst/>
          </a:prstGeom>
        </p:spPr>
      </p:pic>
      <p:sp>
        <p:nvSpPr>
          <p:cNvPr id="8" name="CasellaDiTesto 7">
            <a:extLst>
              <a:ext uri="{FF2B5EF4-FFF2-40B4-BE49-F238E27FC236}">
                <a16:creationId xmlns:a16="http://schemas.microsoft.com/office/drawing/2014/main" id="{F82AE9A0-1093-2498-51DB-D91BB7F8FEBE}"/>
              </a:ext>
            </a:extLst>
          </p:cNvPr>
          <p:cNvSpPr txBox="1"/>
          <p:nvPr/>
        </p:nvSpPr>
        <p:spPr>
          <a:xfrm>
            <a:off x="6764783" y="2710752"/>
            <a:ext cx="5157927" cy="2308324"/>
          </a:xfrm>
          <a:prstGeom prst="rect">
            <a:avLst/>
          </a:prstGeom>
          <a:noFill/>
        </p:spPr>
        <p:txBody>
          <a:bodyPr wrap="square">
            <a:spAutoFit/>
          </a:bodyPr>
          <a:lstStyle/>
          <a:p>
            <a:r>
              <a:rPr lang="en-US" b="1" dirty="0"/>
              <a:t>a</a:t>
            </a:r>
            <a:r>
              <a:rPr lang="en-US" dirty="0"/>
              <a:t>, Differential editing sites in the ACC (</a:t>
            </a:r>
            <a:r>
              <a:rPr lang="en-US" i="1" dirty="0" err="1"/>
              <a:t>n</a:t>
            </a:r>
            <a:r>
              <a:rPr lang="en-US" baseline="-25000" dirty="0" err="1"/>
              <a:t>control</a:t>
            </a:r>
            <a:r>
              <a:rPr lang="en-US" dirty="0"/>
              <a:t> = 245, </a:t>
            </a:r>
            <a:r>
              <a:rPr lang="en-US" i="1" dirty="0" err="1"/>
              <a:t>n</a:t>
            </a:r>
            <a:r>
              <a:rPr lang="en-US" baseline="-25000" dirty="0" err="1"/>
              <a:t>SCZ</a:t>
            </a:r>
            <a:r>
              <a:rPr lang="en-US" dirty="0"/>
              <a:t> = 225) and DLPFC (</a:t>
            </a:r>
            <a:r>
              <a:rPr lang="en-US" i="1" dirty="0" err="1"/>
              <a:t>n</a:t>
            </a:r>
            <a:r>
              <a:rPr lang="en-US" baseline="-25000" dirty="0" err="1"/>
              <a:t>control</a:t>
            </a:r>
            <a:r>
              <a:rPr lang="en-US" dirty="0"/>
              <a:t> = 286, </a:t>
            </a:r>
            <a:r>
              <a:rPr lang="en-US" i="1" dirty="0" err="1"/>
              <a:t>n</a:t>
            </a:r>
            <a:r>
              <a:rPr lang="en-US" baseline="-25000" dirty="0" err="1"/>
              <a:t>SCZ</a:t>
            </a:r>
            <a:r>
              <a:rPr lang="en-US" dirty="0"/>
              <a:t> = 254). The dotted line marks a multiple test-corrected level of significance (adjusted </a:t>
            </a:r>
            <a:r>
              <a:rPr lang="en-US" i="1" dirty="0"/>
              <a:t>P</a:t>
            </a:r>
            <a:r>
              <a:rPr lang="en-US" dirty="0"/>
              <a:t> &lt; 0.05, </a:t>
            </a:r>
            <a:r>
              <a:rPr lang="en-US" dirty="0" err="1"/>
              <a:t>limma</a:t>
            </a:r>
            <a:r>
              <a:rPr lang="en-US" dirty="0"/>
              <a:t>, linear regression with </a:t>
            </a:r>
            <a:r>
              <a:rPr lang="en-US" dirty="0" err="1"/>
              <a:t>Benjamini</a:t>
            </a:r>
            <a:r>
              <a:rPr lang="en-US" dirty="0"/>
              <a:t>–Hochberg correction). </a:t>
            </a:r>
          </a:p>
          <a:p>
            <a:r>
              <a:rPr lang="en-US" dirty="0"/>
              <a:t>Red points indicate over-edited sites and blue points indicate under-edited sites. For the top three sites, their respective gene bodies have been indicated. </a:t>
            </a:r>
            <a:endParaRPr lang="it-IT" dirty="0"/>
          </a:p>
        </p:txBody>
      </p:sp>
    </p:spTree>
    <p:extLst>
      <p:ext uri="{BB962C8B-B14F-4D97-AF65-F5344CB8AC3E}">
        <p14:creationId xmlns:p14="http://schemas.microsoft.com/office/powerpoint/2010/main" val="326341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551644A-693C-4A36-9BA7-C59E370E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58" y="259430"/>
            <a:ext cx="5851863" cy="6339140"/>
          </a:xfrm>
          <a:prstGeom prst="rect">
            <a:avLst/>
          </a:prstGeom>
        </p:spPr>
      </p:pic>
      <p:sp>
        <p:nvSpPr>
          <p:cNvPr id="7" name="CasellaDiTesto 6">
            <a:extLst>
              <a:ext uri="{FF2B5EF4-FFF2-40B4-BE49-F238E27FC236}">
                <a16:creationId xmlns:a16="http://schemas.microsoft.com/office/drawing/2014/main" id="{26FCFF95-331A-2A22-2E43-3CAC865694E4}"/>
              </a:ext>
            </a:extLst>
          </p:cNvPr>
          <p:cNvSpPr txBox="1"/>
          <p:nvPr/>
        </p:nvSpPr>
        <p:spPr>
          <a:xfrm>
            <a:off x="6239523" y="2228671"/>
            <a:ext cx="5851864" cy="3416320"/>
          </a:xfrm>
          <a:prstGeom prst="rect">
            <a:avLst/>
          </a:prstGeom>
          <a:noFill/>
        </p:spPr>
        <p:txBody>
          <a:bodyPr wrap="square">
            <a:spAutoFit/>
          </a:bodyPr>
          <a:lstStyle/>
          <a:p>
            <a:r>
              <a:rPr lang="en-US" dirty="0"/>
              <a:t>The quantification of RNA editing is important to compare values across samples and study its potential role in different experimental conditions or in human disorders.</a:t>
            </a:r>
          </a:p>
          <a:p>
            <a:endParaRPr lang="en-US" dirty="0"/>
          </a:p>
          <a:p>
            <a:r>
              <a:rPr lang="en-US" dirty="0"/>
              <a:t>Determine the fraction of edited transcripts of a site (editing levels) by dividing the number of the ‘G’-containing transcripts that map to the site, by the total number of transcripts mapped to the position.</a:t>
            </a:r>
          </a:p>
          <a:p>
            <a:endParaRPr lang="en-US" dirty="0"/>
          </a:p>
          <a:p>
            <a:r>
              <a:rPr lang="en-US" dirty="0"/>
              <a:t>For example, the editing levels of the leftmost editing site in Fig. E is 4/11 as we found evidence for editing in 4 reads out of 11 reads.</a:t>
            </a:r>
            <a:endParaRPr lang="it-IT" dirty="0"/>
          </a:p>
        </p:txBody>
      </p:sp>
      <p:sp>
        <p:nvSpPr>
          <p:cNvPr id="9" name="CasellaDiTesto 8">
            <a:extLst>
              <a:ext uri="{FF2B5EF4-FFF2-40B4-BE49-F238E27FC236}">
                <a16:creationId xmlns:a16="http://schemas.microsoft.com/office/drawing/2014/main" id="{9B4038BC-EAA4-713B-772B-188077792A01}"/>
              </a:ext>
            </a:extLst>
          </p:cNvPr>
          <p:cNvSpPr txBox="1"/>
          <p:nvPr/>
        </p:nvSpPr>
        <p:spPr>
          <a:xfrm>
            <a:off x="7448365" y="1453264"/>
            <a:ext cx="3100897" cy="646331"/>
          </a:xfrm>
          <a:prstGeom prst="rect">
            <a:avLst/>
          </a:prstGeom>
          <a:noFill/>
        </p:spPr>
        <p:txBody>
          <a:bodyPr wrap="square">
            <a:spAutoFit/>
          </a:bodyPr>
          <a:lstStyle/>
          <a:p>
            <a:pPr algn="ctr"/>
            <a:r>
              <a:rPr lang="en-US" b="1" dirty="0"/>
              <a:t>Quantifying RNA editing in deep transcriptome datasets</a:t>
            </a:r>
            <a:endParaRPr lang="it-IT" dirty="0"/>
          </a:p>
        </p:txBody>
      </p:sp>
    </p:spTree>
    <p:extLst>
      <p:ext uri="{BB962C8B-B14F-4D97-AF65-F5344CB8AC3E}">
        <p14:creationId xmlns:p14="http://schemas.microsoft.com/office/powerpoint/2010/main" val="319431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C380B955-5BBD-E3D2-538C-BFE45677ABA3}"/>
              </a:ext>
            </a:extLst>
          </p:cNvPr>
          <p:cNvSpPr txBox="1"/>
          <p:nvPr/>
        </p:nvSpPr>
        <p:spPr>
          <a:xfrm>
            <a:off x="117999" y="437589"/>
            <a:ext cx="11956002" cy="5632311"/>
          </a:xfrm>
          <a:prstGeom prst="rect">
            <a:avLst/>
          </a:prstGeom>
          <a:noFill/>
        </p:spPr>
        <p:txBody>
          <a:bodyPr wrap="square">
            <a:spAutoFit/>
          </a:bodyPr>
          <a:lstStyle/>
          <a:p>
            <a:r>
              <a:rPr lang="en-US" dirty="0"/>
              <a:t>The accuracy of measuring the editing levels of a site depends on the site coverage in the RNA-seq dataset, which in turn is determined mainly by the sequencing depth and the expression levels of the transcript of interest. Unfortunately, sufficient coverage for each editing site is often not available in a typical RNA-seq. In order to overcome this limitation</a:t>
            </a:r>
            <a:r>
              <a:rPr lang="it-IT" dirty="0"/>
              <a:t> </a:t>
            </a:r>
            <a:r>
              <a:rPr lang="it-IT" dirty="0" err="1"/>
              <a:t>have</a:t>
            </a:r>
            <a:r>
              <a:rPr lang="it-IT" dirty="0"/>
              <a:t> </a:t>
            </a:r>
            <a:r>
              <a:rPr lang="it-IT" dirty="0" err="1"/>
              <a:t>been</a:t>
            </a:r>
            <a:r>
              <a:rPr lang="it-IT" dirty="0"/>
              <a:t> </a:t>
            </a:r>
            <a:r>
              <a:rPr lang="it-IT" dirty="0" err="1"/>
              <a:t>developed</a:t>
            </a:r>
            <a:r>
              <a:rPr lang="it-IT" dirty="0"/>
              <a:t> </a:t>
            </a:r>
            <a:r>
              <a:rPr lang="en-US" b="1" dirty="0"/>
              <a:t>metrics for unbiased RNA editing quantification </a:t>
            </a:r>
            <a:r>
              <a:rPr lang="it-IT" b="1" u="sng" dirty="0"/>
              <a:t>in a sample</a:t>
            </a:r>
            <a:r>
              <a:rPr lang="it-IT" dirty="0"/>
              <a:t>:</a:t>
            </a:r>
          </a:p>
          <a:p>
            <a:endParaRPr lang="en-US" b="1" dirty="0"/>
          </a:p>
          <a:p>
            <a:pPr algn="just"/>
            <a:endParaRPr lang="en-US" dirty="0"/>
          </a:p>
          <a:p>
            <a:r>
              <a:rPr lang="en-US" b="1" dirty="0"/>
              <a:t>Overall editing level</a:t>
            </a:r>
          </a:p>
          <a:p>
            <a:pPr algn="just"/>
            <a:r>
              <a:rPr lang="en-US" dirty="0"/>
              <a:t>The overall editing is defined as the total number of reads with G at all known editing positions over the number of all reads covering the positions without imposing specific sequencing coverage criteria. It can be calculated using </a:t>
            </a:r>
            <a:r>
              <a:rPr lang="en-US" dirty="0" err="1"/>
              <a:t>REDItools</a:t>
            </a:r>
            <a:r>
              <a:rPr lang="en-US" dirty="0"/>
              <a:t> tables </a:t>
            </a:r>
            <a:r>
              <a:rPr lang="en-US" u="sng" dirty="0"/>
              <a:t>obtained imposing loosing parameters</a:t>
            </a:r>
            <a:r>
              <a:rPr lang="en-US" dirty="0"/>
              <a:t>.</a:t>
            </a:r>
          </a:p>
          <a:p>
            <a:endParaRPr lang="en-US" b="1" dirty="0"/>
          </a:p>
          <a:p>
            <a:r>
              <a:rPr lang="en-US" b="1" dirty="0"/>
              <a:t>ALU editing index</a:t>
            </a:r>
          </a:p>
          <a:p>
            <a:pPr algn="just"/>
            <a:r>
              <a:rPr lang="en-US" dirty="0"/>
              <a:t>The Alu editing index (AEI) is a metric to quantify the global RNA editing activity of sample and is defined as the weighted average of editing events occurring in all Alu elements. The pipeline to calculate AEI is described in </a:t>
            </a:r>
            <a:r>
              <a:rPr lang="en-US" dirty="0">
                <a:hlinkClick r:id="rId2"/>
              </a:rPr>
              <a:t>Roth et al. (2019)</a:t>
            </a:r>
            <a:r>
              <a:rPr lang="en-US" dirty="0"/>
              <a:t> and available </a:t>
            </a:r>
            <a:r>
              <a:rPr lang="en-US" dirty="0">
                <a:hlinkClick r:id="rId3"/>
              </a:rPr>
              <a:t>here</a:t>
            </a:r>
            <a:r>
              <a:rPr lang="en-US" dirty="0"/>
              <a:t>.</a:t>
            </a:r>
          </a:p>
          <a:p>
            <a:pPr algn="just"/>
            <a:endParaRPr lang="en-US" dirty="0"/>
          </a:p>
          <a:p>
            <a:r>
              <a:rPr lang="en-US" b="1" dirty="0"/>
              <a:t>Recoding index</a:t>
            </a:r>
          </a:p>
          <a:p>
            <a:pPr algn="just"/>
            <a:r>
              <a:rPr lang="en-US" dirty="0"/>
              <a:t>The overall editing calculated at recoding positions residing in coding protein genes is named recoding index (REI). It has been initially described in </a:t>
            </a:r>
            <a:r>
              <a:rPr lang="en-US" dirty="0">
                <a:hlinkClick r:id="rId4"/>
              </a:rPr>
              <a:t>Silvestris et al. (2019)</a:t>
            </a:r>
            <a:r>
              <a:rPr lang="en-US" dirty="0"/>
              <a:t>. This metric, used to investigate the activity of ADAR2, can be calculated using </a:t>
            </a:r>
            <a:r>
              <a:rPr lang="en-US" dirty="0" err="1"/>
              <a:t>REDItools</a:t>
            </a:r>
            <a:r>
              <a:rPr lang="en-US" dirty="0"/>
              <a:t> tables obtained imposing loosing parameters and a list of recoding sites from </a:t>
            </a:r>
            <a:r>
              <a:rPr lang="en-US" dirty="0" err="1">
                <a:hlinkClick r:id="rId5"/>
              </a:rPr>
              <a:t>REDIportal</a:t>
            </a:r>
            <a:r>
              <a:rPr lang="en-US" dirty="0"/>
              <a:t>.</a:t>
            </a:r>
          </a:p>
        </p:txBody>
      </p:sp>
    </p:spTree>
    <p:extLst>
      <p:ext uri="{BB962C8B-B14F-4D97-AF65-F5344CB8AC3E}">
        <p14:creationId xmlns:p14="http://schemas.microsoft.com/office/powerpoint/2010/main" val="359797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B06F30A-D00C-03AB-EDB7-F1390797FC9B}"/>
              </a:ext>
            </a:extLst>
          </p:cNvPr>
          <p:cNvSpPr txBox="1"/>
          <p:nvPr/>
        </p:nvSpPr>
        <p:spPr>
          <a:xfrm>
            <a:off x="88777" y="307421"/>
            <a:ext cx="12041079" cy="4216539"/>
          </a:xfrm>
          <a:prstGeom prst="rect">
            <a:avLst/>
          </a:prstGeom>
          <a:noFill/>
        </p:spPr>
        <p:txBody>
          <a:bodyPr wrap="square">
            <a:spAutoFit/>
          </a:bodyPr>
          <a:lstStyle/>
          <a:p>
            <a:r>
              <a:rPr lang="en-US" sz="2000" b="1" dirty="0"/>
              <a:t>How to calculate the Recoding Editing Index (REI)</a:t>
            </a:r>
          </a:p>
          <a:p>
            <a:endParaRPr lang="en-US" sz="2000" b="1" dirty="0"/>
          </a:p>
          <a:p>
            <a:r>
              <a:rPr lang="it-IT" dirty="0"/>
              <a:t>Download </a:t>
            </a:r>
            <a:r>
              <a:rPr lang="it-IT" dirty="0" err="1"/>
              <a:t>REDIportal</a:t>
            </a:r>
            <a:r>
              <a:rPr lang="it-IT" dirty="0"/>
              <a:t> </a:t>
            </a:r>
            <a:r>
              <a:rPr lang="it-IT" dirty="0" err="1"/>
              <a:t>nonsynonymous</a:t>
            </a:r>
            <a:r>
              <a:rPr lang="it-IT" dirty="0"/>
              <a:t> editing </a:t>
            </a:r>
            <a:r>
              <a:rPr lang="it-IT" dirty="0" err="1"/>
              <a:t>annotation</a:t>
            </a:r>
            <a:r>
              <a:rPr lang="it-IT" dirty="0"/>
              <a:t> (1585 </a:t>
            </a:r>
            <a:r>
              <a:rPr lang="it-IT" dirty="0" err="1"/>
              <a:t>sites</a:t>
            </a:r>
            <a:r>
              <a:rPr lang="it-IT" dirty="0"/>
              <a:t>)</a:t>
            </a:r>
          </a:p>
          <a:p>
            <a:endParaRPr lang="it-IT" dirty="0"/>
          </a:p>
          <a:p>
            <a:r>
              <a:rPr lang="it-IT" dirty="0"/>
              <a:t>  </a:t>
            </a:r>
            <a:r>
              <a:rPr lang="it-IT" sz="1200" dirty="0">
                <a:latin typeface="Courier New" panose="02070309020205020404" pitchFamily="49" charset="0"/>
                <a:cs typeface="Courier New" panose="02070309020205020404" pitchFamily="49" charset="0"/>
              </a:rPr>
              <a:t>cd /home/</a:t>
            </a:r>
            <a:r>
              <a:rPr lang="it-IT" sz="1200" dirty="0" err="1">
                <a:latin typeface="Courier New" panose="02070309020205020404" pitchFamily="49" charset="0"/>
                <a:cs typeface="Courier New" panose="02070309020205020404" pitchFamily="49" charset="0"/>
              </a:rPr>
              <a:t>student_X</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RNAseq</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DnaRna</a:t>
            </a:r>
            <a:r>
              <a:rPr lang="it-IT" sz="1200" dirty="0">
                <a:latin typeface="Courier New" panose="02070309020205020404" pitchFamily="49" charset="0"/>
                <a:cs typeface="Courier New" panose="02070309020205020404" pitchFamily="49" charset="0"/>
              </a:rPr>
              <a:t>_</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wget</a:t>
            </a:r>
            <a:r>
              <a:rPr lang="it-IT" sz="1200" dirty="0">
                <a:latin typeface="Courier New" panose="02070309020205020404" pitchFamily="49" charset="0"/>
                <a:cs typeface="Courier New" panose="02070309020205020404" pitchFamily="49" charset="0"/>
              </a:rPr>
              <a:t> https://raw.githubusercontent.com/BioinfoUNIBA/QEdit/master/Example_files/nonsynonymous_table_NONREP_2BS.txt</a:t>
            </a:r>
          </a:p>
          <a:p>
            <a:endParaRPr lang="it-IT" dirty="0"/>
          </a:p>
          <a:p>
            <a:r>
              <a:rPr lang="it-IT" dirty="0"/>
              <a:t>Index </a:t>
            </a:r>
            <a:r>
              <a:rPr lang="it-IT" dirty="0" err="1"/>
              <a:t>your</a:t>
            </a:r>
            <a:r>
              <a:rPr lang="it-IT" dirty="0"/>
              <a:t> </a:t>
            </a:r>
            <a:r>
              <a:rPr lang="it-IT" dirty="0" err="1"/>
              <a:t>REDItools</a:t>
            </a:r>
            <a:r>
              <a:rPr lang="it-IT" dirty="0"/>
              <a:t> output </a:t>
            </a:r>
            <a:r>
              <a:rPr lang="it-IT" dirty="0" err="1"/>
              <a:t>table</a:t>
            </a:r>
            <a:r>
              <a:rPr lang="it-IT" dirty="0"/>
              <a:t> by </a:t>
            </a:r>
            <a:r>
              <a:rPr lang="it-IT" dirty="0" err="1"/>
              <a:t>tabix</a:t>
            </a:r>
            <a:endParaRPr lang="it-IT" dirty="0"/>
          </a:p>
          <a:p>
            <a:endParaRPr lang="it-IT" dirty="0"/>
          </a:p>
          <a:p>
            <a:r>
              <a:rPr lang="it-IT" dirty="0"/>
              <a:t>  </a:t>
            </a:r>
            <a:r>
              <a:rPr lang="it-IT" sz="1200" dirty="0" err="1">
                <a:latin typeface="Courier New" panose="02070309020205020404" pitchFamily="49" charset="0"/>
                <a:cs typeface="Courier New" panose="02070309020205020404" pitchFamily="49" charset="0"/>
              </a:rPr>
              <a:t>bgzip</a:t>
            </a:r>
            <a:r>
              <a:rPr lang="it-IT" sz="1200" dirty="0">
                <a:latin typeface="Courier New" panose="02070309020205020404" pitchFamily="49" charset="0"/>
                <a:cs typeface="Courier New" panose="02070309020205020404" pitchFamily="49" charset="0"/>
              </a:rPr>
              <a:t> /home/</a:t>
            </a:r>
            <a:r>
              <a:rPr lang="it-IT" sz="1200" dirty="0" err="1">
                <a:latin typeface="Courier New" panose="02070309020205020404" pitchFamily="49" charset="0"/>
                <a:cs typeface="Courier New" panose="02070309020205020404" pitchFamily="49" charset="0"/>
              </a:rPr>
              <a:t>Student_</a:t>
            </a:r>
            <a:r>
              <a:rPr lang="it-IT" sz="1200" b="1" dirty="0" err="1">
                <a:latin typeface="Courier New" panose="02070309020205020404" pitchFamily="49" charset="0"/>
                <a:cs typeface="Courier New" panose="02070309020205020404" pitchFamily="49" charset="0"/>
              </a:rPr>
              <a:t>X</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RNAseq</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DnaRna</a:t>
            </a:r>
            <a:r>
              <a:rPr lang="it-IT" sz="1200" dirty="0">
                <a:latin typeface="Courier New" panose="02070309020205020404" pitchFamily="49" charset="0"/>
                <a:cs typeface="Courier New" panose="02070309020205020404" pitchFamily="49" charset="0"/>
              </a:rPr>
              <a:t>_/</a:t>
            </a:r>
            <a:r>
              <a:rPr lang="it-IT" sz="1200" dirty="0" err="1">
                <a:solidFill>
                  <a:srgbClr val="FF0000"/>
                </a:solidFill>
                <a:latin typeface="Courier New" panose="02070309020205020404" pitchFamily="49" charset="0"/>
                <a:cs typeface="Courier New" panose="02070309020205020404" pitchFamily="49" charset="0"/>
              </a:rPr>
              <a:t>outTable_X</a:t>
            </a:r>
            <a:r>
              <a:rPr lang="it-IT" sz="1200" dirty="0">
                <a:solidFill>
                  <a:srgbClr val="FF0000"/>
                </a:solidFill>
                <a:latin typeface="Courier New" panose="02070309020205020404" pitchFamily="49" charset="0"/>
                <a:cs typeface="Courier New" panose="02070309020205020404" pitchFamily="49" charset="0"/>
              </a:rPr>
              <a:t> </a:t>
            </a:r>
            <a:r>
              <a:rPr lang="it-IT" dirty="0"/>
              <a:t>&lt;- </a:t>
            </a:r>
            <a:r>
              <a:rPr lang="en-US" u="sng" dirty="0"/>
              <a:t>must be obtained by running </a:t>
            </a:r>
            <a:r>
              <a:rPr lang="en-US" u="sng" dirty="0" err="1"/>
              <a:t>REDItools</a:t>
            </a:r>
            <a:r>
              <a:rPr lang="en-US" u="sng" dirty="0"/>
              <a:t> with coverage and minimal editing  </a:t>
            </a:r>
          </a:p>
          <a:p>
            <a:r>
              <a:rPr lang="en-US" dirty="0"/>
              <a:t>                                                                                           </a:t>
            </a:r>
            <a:r>
              <a:rPr lang="en-US" u="sng" dirty="0"/>
              <a:t>filters turned off</a:t>
            </a:r>
            <a:endParaRPr lang="it-IT" u="sng" dirty="0"/>
          </a:p>
          <a:p>
            <a:r>
              <a:rPr lang="it-IT" dirty="0"/>
              <a:t>  </a:t>
            </a:r>
            <a:r>
              <a:rPr lang="it-IT" sz="1200" dirty="0" err="1">
                <a:latin typeface="Courier New" panose="02070309020205020404" pitchFamily="49" charset="0"/>
                <a:cs typeface="Courier New" panose="02070309020205020404" pitchFamily="49" charset="0"/>
              </a:rPr>
              <a:t>tabix</a:t>
            </a:r>
            <a:r>
              <a:rPr lang="it-IT" sz="1200" dirty="0">
                <a:latin typeface="Courier New" panose="02070309020205020404" pitchFamily="49" charset="0"/>
                <a:cs typeface="Courier New" panose="02070309020205020404" pitchFamily="49" charset="0"/>
              </a:rPr>
              <a:t> -s 1 -b 2 -e 2 -c R outTable_X.gz</a:t>
            </a:r>
          </a:p>
          <a:p>
            <a:r>
              <a:rPr lang="it-IT" dirty="0" err="1"/>
              <a:t>Run</a:t>
            </a:r>
            <a:r>
              <a:rPr lang="it-IT" dirty="0"/>
              <a:t> the GetREI.py script on a </a:t>
            </a:r>
            <a:r>
              <a:rPr lang="it-IT" dirty="0" err="1"/>
              <a:t>REDItools</a:t>
            </a:r>
            <a:r>
              <a:rPr lang="it-IT" dirty="0"/>
              <a:t> </a:t>
            </a:r>
            <a:r>
              <a:rPr lang="it-IT" dirty="0" err="1"/>
              <a:t>table</a:t>
            </a:r>
            <a:endParaRPr lang="it-IT" dirty="0"/>
          </a:p>
          <a:p>
            <a:endParaRPr lang="it-IT" dirty="0"/>
          </a:p>
          <a:p>
            <a:r>
              <a:rPr lang="it-IT" dirty="0"/>
              <a:t>  </a:t>
            </a:r>
            <a:r>
              <a:rPr lang="it-IT" sz="1200" dirty="0" err="1">
                <a:latin typeface="Courier New" panose="02070309020205020404" pitchFamily="49" charset="0"/>
                <a:cs typeface="Courier New" panose="02070309020205020404" pitchFamily="49" charset="0"/>
              </a:rPr>
              <a:t>python</a:t>
            </a:r>
            <a:r>
              <a:rPr lang="it-IT" sz="1200" dirty="0">
                <a:latin typeface="Courier New" panose="02070309020205020404" pitchFamily="49" charset="0"/>
                <a:cs typeface="Courier New" panose="02070309020205020404" pitchFamily="49" charset="0"/>
              </a:rPr>
              <a:t> /data/QEdit/scripts/GetREI.py -i outTable_X.gz -r </a:t>
            </a:r>
            <a:r>
              <a:rPr lang="en-US" sz="1200" dirty="0">
                <a:latin typeface="Courier New" panose="02070309020205020404" pitchFamily="49" charset="0"/>
                <a:cs typeface="Courier New" panose="02070309020205020404" pitchFamily="49" charset="0"/>
              </a:rPr>
              <a:t>nonsynonymous_table_NONREP_2BS.txt</a:t>
            </a:r>
            <a:endParaRPr lang="it-IT" sz="1200" dirty="0">
              <a:latin typeface="Courier New" panose="02070309020205020404" pitchFamily="49" charset="0"/>
              <a:cs typeface="Courier New" panose="02070309020205020404" pitchFamily="49" charset="0"/>
            </a:endParaRPr>
          </a:p>
        </p:txBody>
      </p:sp>
      <p:pic>
        <p:nvPicPr>
          <p:cNvPr id="8" name="Immagine 7">
            <a:extLst>
              <a:ext uri="{FF2B5EF4-FFF2-40B4-BE49-F238E27FC236}">
                <a16:creationId xmlns:a16="http://schemas.microsoft.com/office/drawing/2014/main" id="{316FE4FF-9DC1-D66A-A7C4-E1276AC82515}"/>
              </a:ext>
            </a:extLst>
          </p:cNvPr>
          <p:cNvPicPr>
            <a:picLocks noChangeAspect="1"/>
          </p:cNvPicPr>
          <p:nvPr/>
        </p:nvPicPr>
        <p:blipFill>
          <a:blip r:embed="rId2"/>
          <a:stretch>
            <a:fillRect/>
          </a:stretch>
        </p:blipFill>
        <p:spPr>
          <a:xfrm>
            <a:off x="6096000" y="5311825"/>
            <a:ext cx="6033857" cy="1171575"/>
          </a:xfrm>
          <a:prstGeom prst="rect">
            <a:avLst/>
          </a:prstGeom>
        </p:spPr>
      </p:pic>
      <p:pic>
        <p:nvPicPr>
          <p:cNvPr id="10" name="Immagine 9">
            <a:extLst>
              <a:ext uri="{FF2B5EF4-FFF2-40B4-BE49-F238E27FC236}">
                <a16:creationId xmlns:a16="http://schemas.microsoft.com/office/drawing/2014/main" id="{CA3BEB90-3567-5E4D-3AF3-429FC3EEDABC}"/>
              </a:ext>
            </a:extLst>
          </p:cNvPr>
          <p:cNvPicPr>
            <a:picLocks noChangeAspect="1"/>
          </p:cNvPicPr>
          <p:nvPr/>
        </p:nvPicPr>
        <p:blipFill>
          <a:blip r:embed="rId3"/>
          <a:stretch>
            <a:fillRect/>
          </a:stretch>
        </p:blipFill>
        <p:spPr>
          <a:xfrm>
            <a:off x="62142" y="5311825"/>
            <a:ext cx="6009111" cy="1171575"/>
          </a:xfrm>
          <a:prstGeom prst="rect">
            <a:avLst/>
          </a:prstGeom>
        </p:spPr>
      </p:pic>
    </p:spTree>
    <p:extLst>
      <p:ext uri="{BB962C8B-B14F-4D97-AF65-F5344CB8AC3E}">
        <p14:creationId xmlns:p14="http://schemas.microsoft.com/office/powerpoint/2010/main" val="15712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5C0628FF-E86E-B786-70A4-A4F1F3203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247" y="239697"/>
            <a:ext cx="6356504" cy="4908107"/>
          </a:xfrm>
          <a:prstGeom prst="rect">
            <a:avLst/>
          </a:prstGeom>
        </p:spPr>
      </p:pic>
      <p:sp>
        <p:nvSpPr>
          <p:cNvPr id="5" name="CasellaDiTesto 4">
            <a:extLst>
              <a:ext uri="{FF2B5EF4-FFF2-40B4-BE49-F238E27FC236}">
                <a16:creationId xmlns:a16="http://schemas.microsoft.com/office/drawing/2014/main" id="{3D062491-B67C-C4FC-9372-E82EEA671856}"/>
              </a:ext>
            </a:extLst>
          </p:cNvPr>
          <p:cNvSpPr txBox="1"/>
          <p:nvPr/>
        </p:nvSpPr>
        <p:spPr>
          <a:xfrm>
            <a:off x="5862793" y="6451395"/>
            <a:ext cx="6011902" cy="369332"/>
          </a:xfrm>
          <a:prstGeom prst="rect">
            <a:avLst/>
          </a:prstGeom>
          <a:noFill/>
        </p:spPr>
        <p:txBody>
          <a:bodyPr wrap="none" rtlCol="0">
            <a:spAutoFit/>
          </a:bodyPr>
          <a:lstStyle/>
          <a:p>
            <a:r>
              <a:rPr lang="it-IT" dirty="0"/>
              <a:t>From </a:t>
            </a:r>
            <a:r>
              <a:rPr lang="it-IT" dirty="0">
                <a:hlinkClick r:id="rId3"/>
              </a:rPr>
              <a:t>Quantifying RNA Editing in Deep </a:t>
            </a:r>
            <a:r>
              <a:rPr lang="it-IT" dirty="0" err="1">
                <a:hlinkClick r:id="rId3"/>
              </a:rPr>
              <a:t>Transcriptome</a:t>
            </a:r>
            <a:r>
              <a:rPr lang="it-IT" dirty="0">
                <a:hlinkClick r:id="rId3"/>
              </a:rPr>
              <a:t> Datasets</a:t>
            </a:r>
            <a:endParaRPr lang="it-IT" dirty="0"/>
          </a:p>
        </p:txBody>
      </p:sp>
      <p:sp>
        <p:nvSpPr>
          <p:cNvPr id="7" name="CasellaDiTesto 6">
            <a:extLst>
              <a:ext uri="{FF2B5EF4-FFF2-40B4-BE49-F238E27FC236}">
                <a16:creationId xmlns:a16="http://schemas.microsoft.com/office/drawing/2014/main" id="{F92F843E-B1EA-C727-BE4A-366AAF39D700}"/>
              </a:ext>
            </a:extLst>
          </p:cNvPr>
          <p:cNvSpPr txBox="1"/>
          <p:nvPr/>
        </p:nvSpPr>
        <p:spPr>
          <a:xfrm>
            <a:off x="5833442" y="5162287"/>
            <a:ext cx="6094520" cy="1384995"/>
          </a:xfrm>
          <a:prstGeom prst="rect">
            <a:avLst/>
          </a:prstGeom>
          <a:noFill/>
        </p:spPr>
        <p:txBody>
          <a:bodyPr wrap="square">
            <a:spAutoFit/>
          </a:bodyPr>
          <a:lstStyle/>
          <a:p>
            <a:r>
              <a:rPr lang="en-US" sz="1400" dirty="0"/>
              <a:t>Distributions of recoding editing index (REI) values over 10 selected tissues from the </a:t>
            </a:r>
            <a:r>
              <a:rPr lang="en-US" sz="1400" dirty="0" err="1"/>
              <a:t>GTEx</a:t>
            </a:r>
            <a:r>
              <a:rPr lang="en-US" sz="1400" dirty="0"/>
              <a:t> project reported as box-plots. REI is calculated as the weighted average of editing levels over all known recoding sites from the </a:t>
            </a:r>
            <a:r>
              <a:rPr lang="en-US" sz="1400" dirty="0" err="1"/>
              <a:t>REDIportal</a:t>
            </a:r>
            <a:r>
              <a:rPr lang="en-US" sz="1400" dirty="0"/>
              <a:t> database. Most brain sub-tissues show similar levels of recoding editing. A remarkable exception is represented by the aorta and tibial artery showing a surprisingly high editing level.</a:t>
            </a:r>
            <a:endParaRPr lang="it-IT" sz="1400" dirty="0"/>
          </a:p>
        </p:txBody>
      </p:sp>
      <p:sp>
        <p:nvSpPr>
          <p:cNvPr id="8" name="CasellaDiTesto 7">
            <a:extLst>
              <a:ext uri="{FF2B5EF4-FFF2-40B4-BE49-F238E27FC236}">
                <a16:creationId xmlns:a16="http://schemas.microsoft.com/office/drawing/2014/main" id="{F9352E1E-E420-D5D4-93BC-14B179AF869C}"/>
              </a:ext>
            </a:extLst>
          </p:cNvPr>
          <p:cNvSpPr txBox="1"/>
          <p:nvPr/>
        </p:nvSpPr>
        <p:spPr>
          <a:xfrm>
            <a:off x="1520280" y="62954"/>
            <a:ext cx="2845331" cy="369332"/>
          </a:xfrm>
          <a:prstGeom prst="rect">
            <a:avLst/>
          </a:prstGeom>
          <a:noFill/>
        </p:spPr>
        <p:txBody>
          <a:bodyPr wrap="none" rtlCol="0">
            <a:spAutoFit/>
          </a:bodyPr>
          <a:lstStyle/>
          <a:p>
            <a:r>
              <a:rPr lang="it-IT" b="1" u="sng" dirty="0" err="1"/>
              <a:t>Recoding</a:t>
            </a:r>
            <a:r>
              <a:rPr lang="it-IT" b="1" u="sng" dirty="0"/>
              <a:t> Editing Index (REI)</a:t>
            </a:r>
          </a:p>
        </p:txBody>
      </p:sp>
      <p:sp>
        <p:nvSpPr>
          <p:cNvPr id="9" name="CasellaDiTesto 8">
            <a:extLst>
              <a:ext uri="{FF2B5EF4-FFF2-40B4-BE49-F238E27FC236}">
                <a16:creationId xmlns:a16="http://schemas.microsoft.com/office/drawing/2014/main" id="{9F0B39AA-BC7A-92AE-9060-5D7321A74581}"/>
              </a:ext>
            </a:extLst>
          </p:cNvPr>
          <p:cNvSpPr txBox="1"/>
          <p:nvPr/>
        </p:nvSpPr>
        <p:spPr>
          <a:xfrm>
            <a:off x="-17756" y="6174396"/>
            <a:ext cx="5921405" cy="923330"/>
          </a:xfrm>
          <a:prstGeom prst="rect">
            <a:avLst/>
          </a:prstGeom>
          <a:noFill/>
        </p:spPr>
        <p:txBody>
          <a:bodyPr wrap="square" rtlCol="0">
            <a:spAutoFit/>
          </a:bodyPr>
          <a:lstStyle/>
          <a:p>
            <a:r>
              <a:rPr lang="it-IT" dirty="0"/>
              <a:t>From </a:t>
            </a:r>
            <a:r>
              <a:rPr lang="it-IT" dirty="0">
                <a:hlinkClick r:id="rId4"/>
              </a:rPr>
              <a:t>Dynamic </a:t>
            </a:r>
            <a:r>
              <a:rPr lang="it-IT" dirty="0" err="1">
                <a:hlinkClick r:id="rId4"/>
              </a:rPr>
              <a:t>inosinome</a:t>
            </a:r>
            <a:r>
              <a:rPr lang="it-IT" dirty="0">
                <a:hlinkClick r:id="rId4"/>
              </a:rPr>
              <a:t> </a:t>
            </a:r>
            <a:r>
              <a:rPr lang="it-IT" dirty="0" err="1">
                <a:hlinkClick r:id="rId4"/>
              </a:rPr>
              <a:t>profiles</a:t>
            </a:r>
            <a:r>
              <a:rPr lang="it-IT" dirty="0">
                <a:hlinkClick r:id="rId4"/>
              </a:rPr>
              <a:t> </a:t>
            </a:r>
            <a:r>
              <a:rPr lang="it-IT" dirty="0" err="1">
                <a:hlinkClick r:id="rId4"/>
              </a:rPr>
              <a:t>reveal</a:t>
            </a:r>
            <a:r>
              <a:rPr lang="it-IT" dirty="0">
                <a:hlinkClick r:id="rId4"/>
              </a:rPr>
              <a:t> </a:t>
            </a:r>
            <a:r>
              <a:rPr lang="it-IT" dirty="0" err="1">
                <a:hlinkClick r:id="rId4"/>
              </a:rPr>
              <a:t>novel</a:t>
            </a:r>
            <a:r>
              <a:rPr lang="it-IT" dirty="0">
                <a:hlinkClick r:id="rId4"/>
              </a:rPr>
              <a:t> </a:t>
            </a:r>
            <a:r>
              <a:rPr lang="it-IT" dirty="0" err="1">
                <a:hlinkClick r:id="rId4"/>
              </a:rPr>
              <a:t>patient</a:t>
            </a:r>
            <a:r>
              <a:rPr lang="it-IT" dirty="0">
                <a:hlinkClick r:id="rId4"/>
              </a:rPr>
              <a:t> </a:t>
            </a:r>
            <a:r>
              <a:rPr lang="it-IT" dirty="0" err="1">
                <a:hlinkClick r:id="rId4"/>
              </a:rPr>
              <a:t>stratification</a:t>
            </a:r>
            <a:r>
              <a:rPr lang="it-IT" dirty="0">
                <a:hlinkClick r:id="rId4"/>
              </a:rPr>
              <a:t> and gender-</a:t>
            </a:r>
            <a:r>
              <a:rPr lang="it-IT" dirty="0" err="1">
                <a:hlinkClick r:id="rId4"/>
              </a:rPr>
              <a:t>specific</a:t>
            </a:r>
            <a:r>
              <a:rPr lang="it-IT" dirty="0">
                <a:hlinkClick r:id="rId4"/>
              </a:rPr>
              <a:t> </a:t>
            </a:r>
            <a:r>
              <a:rPr lang="it-IT" dirty="0" err="1">
                <a:hlinkClick r:id="rId4"/>
              </a:rPr>
              <a:t>differences</a:t>
            </a:r>
            <a:r>
              <a:rPr lang="it-IT" dirty="0">
                <a:hlinkClick r:id="rId4"/>
              </a:rPr>
              <a:t> in glioblastoma</a:t>
            </a:r>
            <a:endParaRPr lang="it-IT" dirty="0"/>
          </a:p>
          <a:p>
            <a:endParaRPr lang="it-IT" dirty="0"/>
          </a:p>
        </p:txBody>
      </p:sp>
      <p:pic>
        <p:nvPicPr>
          <p:cNvPr id="11" name="Immagine 10">
            <a:extLst>
              <a:ext uri="{FF2B5EF4-FFF2-40B4-BE49-F238E27FC236}">
                <a16:creationId xmlns:a16="http://schemas.microsoft.com/office/drawing/2014/main" id="{3AD58872-BB34-1820-52D6-8A40B65DB6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182" y="458109"/>
            <a:ext cx="4047625" cy="5664641"/>
          </a:xfrm>
          <a:prstGeom prst="rect">
            <a:avLst/>
          </a:prstGeom>
        </p:spPr>
      </p:pic>
      <p:sp>
        <p:nvSpPr>
          <p:cNvPr id="12" name="Rettangolo 11">
            <a:extLst>
              <a:ext uri="{FF2B5EF4-FFF2-40B4-BE49-F238E27FC236}">
                <a16:creationId xmlns:a16="http://schemas.microsoft.com/office/drawing/2014/main" id="{65A9638F-BC58-5B44-E485-46EEEA1B344B}"/>
              </a:ext>
            </a:extLst>
          </p:cNvPr>
          <p:cNvSpPr/>
          <p:nvPr/>
        </p:nvSpPr>
        <p:spPr>
          <a:xfrm>
            <a:off x="2658360" y="4358936"/>
            <a:ext cx="2091192" cy="18154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788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magine 19">
            <a:extLst>
              <a:ext uri="{FF2B5EF4-FFF2-40B4-BE49-F238E27FC236}">
                <a16:creationId xmlns:a16="http://schemas.microsoft.com/office/drawing/2014/main" id="{1647BCD4-5788-3558-9A52-1BE6F2229D49}"/>
              </a:ext>
            </a:extLst>
          </p:cNvPr>
          <p:cNvPicPr>
            <a:picLocks noChangeAspect="1"/>
          </p:cNvPicPr>
          <p:nvPr/>
        </p:nvPicPr>
        <p:blipFill>
          <a:blip r:embed="rId2"/>
          <a:stretch>
            <a:fillRect/>
          </a:stretch>
        </p:blipFill>
        <p:spPr>
          <a:xfrm>
            <a:off x="503068" y="198313"/>
            <a:ext cx="10972800" cy="4810125"/>
          </a:xfrm>
          <a:prstGeom prst="rect">
            <a:avLst/>
          </a:prstGeom>
        </p:spPr>
      </p:pic>
      <p:sp>
        <p:nvSpPr>
          <p:cNvPr id="18" name="CasellaDiTesto 17">
            <a:extLst>
              <a:ext uri="{FF2B5EF4-FFF2-40B4-BE49-F238E27FC236}">
                <a16:creationId xmlns:a16="http://schemas.microsoft.com/office/drawing/2014/main" id="{0350EAD7-D8ED-A290-CEE3-9E04D5CEE45D}"/>
              </a:ext>
            </a:extLst>
          </p:cNvPr>
          <p:cNvSpPr txBox="1"/>
          <p:nvPr/>
        </p:nvSpPr>
        <p:spPr>
          <a:xfrm rot="16200000">
            <a:off x="409071" y="2157210"/>
            <a:ext cx="478016" cy="307777"/>
          </a:xfrm>
          <a:prstGeom prst="rect">
            <a:avLst/>
          </a:prstGeom>
          <a:noFill/>
        </p:spPr>
        <p:txBody>
          <a:bodyPr wrap="none" rtlCol="0">
            <a:spAutoFit/>
          </a:bodyPr>
          <a:lstStyle/>
          <a:p>
            <a:r>
              <a:rPr lang="it-IT" sz="1400" b="1" dirty="0"/>
              <a:t>CDS</a:t>
            </a:r>
          </a:p>
        </p:txBody>
      </p:sp>
      <p:sp>
        <p:nvSpPr>
          <p:cNvPr id="4" name="CasellaDiTesto 3">
            <a:extLst>
              <a:ext uri="{FF2B5EF4-FFF2-40B4-BE49-F238E27FC236}">
                <a16:creationId xmlns:a16="http://schemas.microsoft.com/office/drawing/2014/main" id="{559DE0D0-0862-73B7-B421-0F544D95267D}"/>
              </a:ext>
            </a:extLst>
          </p:cNvPr>
          <p:cNvSpPr txBox="1"/>
          <p:nvPr/>
        </p:nvSpPr>
        <p:spPr>
          <a:xfrm>
            <a:off x="108750" y="6367199"/>
            <a:ext cx="7517167" cy="369332"/>
          </a:xfrm>
          <a:prstGeom prst="rect">
            <a:avLst/>
          </a:prstGeom>
          <a:noFill/>
        </p:spPr>
        <p:txBody>
          <a:bodyPr wrap="square">
            <a:spAutoFit/>
          </a:bodyPr>
          <a:lstStyle/>
          <a:p>
            <a:r>
              <a:rPr lang="en-US" dirty="0"/>
              <a:t>From: </a:t>
            </a:r>
            <a:r>
              <a:rPr lang="en-US" dirty="0">
                <a:hlinkClick r:id="rId3"/>
              </a:rPr>
              <a:t>Landscape of adenosine-to-inosine RNA recoding across human tissues</a:t>
            </a:r>
            <a:endParaRPr lang="it-IT" dirty="0"/>
          </a:p>
        </p:txBody>
      </p:sp>
      <p:sp>
        <p:nvSpPr>
          <p:cNvPr id="6" name="CasellaDiTesto 5">
            <a:extLst>
              <a:ext uri="{FF2B5EF4-FFF2-40B4-BE49-F238E27FC236}">
                <a16:creationId xmlns:a16="http://schemas.microsoft.com/office/drawing/2014/main" id="{35DF4B18-840B-F14F-9B1A-E5715A97812C}"/>
              </a:ext>
            </a:extLst>
          </p:cNvPr>
          <p:cNvSpPr txBox="1"/>
          <p:nvPr/>
        </p:nvSpPr>
        <p:spPr>
          <a:xfrm>
            <a:off x="192349" y="5008438"/>
            <a:ext cx="11807302" cy="1200329"/>
          </a:xfrm>
          <a:prstGeom prst="rect">
            <a:avLst/>
          </a:prstGeom>
          <a:noFill/>
        </p:spPr>
        <p:txBody>
          <a:bodyPr wrap="square">
            <a:spAutoFit/>
          </a:bodyPr>
          <a:lstStyle/>
          <a:p>
            <a:r>
              <a:rPr lang="en-US" dirty="0"/>
              <a:t>Box-and-whisker plots, depicting the distribution of per-tissue CDS editing index values reveal that although the number of edited sites in the brain is large, CDS editing activity (number of deamination events) is comparable to most other tissues and is much lower than in arteries, colon or esophagus. Box-and-whisker plots show the medians (horizontal lines), upper and lower quartiles (box edges), and 1.5 × the interquartile range (whiskers). </a:t>
            </a:r>
            <a:endParaRPr lang="it-IT" dirty="0"/>
          </a:p>
        </p:txBody>
      </p:sp>
    </p:spTree>
    <p:extLst>
      <p:ext uri="{BB962C8B-B14F-4D97-AF65-F5344CB8AC3E}">
        <p14:creationId xmlns:p14="http://schemas.microsoft.com/office/powerpoint/2010/main" val="16112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FB3BBDA-4A41-2B2D-07FC-8D0B4EC2089D}"/>
              </a:ext>
            </a:extLst>
          </p:cNvPr>
          <p:cNvPicPr>
            <a:picLocks noChangeAspect="1"/>
          </p:cNvPicPr>
          <p:nvPr/>
        </p:nvPicPr>
        <p:blipFill>
          <a:blip r:embed="rId2"/>
          <a:stretch>
            <a:fillRect/>
          </a:stretch>
        </p:blipFill>
        <p:spPr>
          <a:xfrm>
            <a:off x="415170" y="433387"/>
            <a:ext cx="7419975" cy="5991225"/>
          </a:xfrm>
          <a:prstGeom prst="rect">
            <a:avLst/>
          </a:prstGeom>
        </p:spPr>
      </p:pic>
      <p:sp>
        <p:nvSpPr>
          <p:cNvPr id="4" name="CasellaDiTesto 3">
            <a:extLst>
              <a:ext uri="{FF2B5EF4-FFF2-40B4-BE49-F238E27FC236}">
                <a16:creationId xmlns:a16="http://schemas.microsoft.com/office/drawing/2014/main" id="{0BC7D1DE-2BFE-CB45-AAD2-3D6EF9D5F16D}"/>
              </a:ext>
            </a:extLst>
          </p:cNvPr>
          <p:cNvSpPr txBox="1"/>
          <p:nvPr/>
        </p:nvSpPr>
        <p:spPr>
          <a:xfrm>
            <a:off x="6778703" y="6334153"/>
            <a:ext cx="6094520" cy="369332"/>
          </a:xfrm>
          <a:prstGeom prst="rect">
            <a:avLst/>
          </a:prstGeom>
          <a:noFill/>
        </p:spPr>
        <p:txBody>
          <a:bodyPr wrap="square">
            <a:spAutoFit/>
          </a:bodyPr>
          <a:lstStyle/>
          <a:p>
            <a:r>
              <a:rPr lang="it-IT" dirty="0"/>
              <a:t>From</a:t>
            </a:r>
            <a:r>
              <a:rPr lang="it-IT" b="1" dirty="0"/>
              <a:t> </a:t>
            </a:r>
            <a:r>
              <a:rPr lang="it-IT" dirty="0">
                <a:hlinkClick r:id="rId3"/>
              </a:rPr>
              <a:t>De Novo A-to-I RNA Editing Discovery in </a:t>
            </a:r>
            <a:r>
              <a:rPr lang="it-IT" dirty="0" err="1">
                <a:hlinkClick r:id="rId3"/>
              </a:rPr>
              <a:t>lncRNA</a:t>
            </a:r>
            <a:endParaRPr lang="it-IT" dirty="0"/>
          </a:p>
        </p:txBody>
      </p:sp>
      <p:sp>
        <p:nvSpPr>
          <p:cNvPr id="8" name="CasellaDiTesto 7">
            <a:extLst>
              <a:ext uri="{FF2B5EF4-FFF2-40B4-BE49-F238E27FC236}">
                <a16:creationId xmlns:a16="http://schemas.microsoft.com/office/drawing/2014/main" id="{8B9855ED-A399-9250-42E1-2D45CB122D69}"/>
              </a:ext>
            </a:extLst>
          </p:cNvPr>
          <p:cNvSpPr txBox="1"/>
          <p:nvPr/>
        </p:nvSpPr>
        <p:spPr>
          <a:xfrm>
            <a:off x="6778703" y="3746956"/>
            <a:ext cx="5256182" cy="2308324"/>
          </a:xfrm>
          <a:prstGeom prst="rect">
            <a:avLst/>
          </a:prstGeom>
          <a:noFill/>
        </p:spPr>
        <p:txBody>
          <a:bodyPr wrap="square">
            <a:spAutoFit/>
          </a:bodyPr>
          <a:lstStyle/>
          <a:p>
            <a:r>
              <a:rPr lang="it-IT" sz="1600" dirty="0"/>
              <a:t>Overall </a:t>
            </a:r>
            <a:r>
              <a:rPr lang="it-IT" sz="1600" dirty="0" err="1"/>
              <a:t>amount</a:t>
            </a:r>
            <a:r>
              <a:rPr lang="it-IT" sz="1600" dirty="0"/>
              <a:t> of A-to-I RNA editing in long non-coding </a:t>
            </a:r>
            <a:r>
              <a:rPr lang="it-IT" sz="1600" dirty="0" err="1"/>
              <a:t>RNAs</a:t>
            </a:r>
            <a:r>
              <a:rPr lang="it-IT" sz="1600" dirty="0"/>
              <a:t> (</a:t>
            </a:r>
            <a:r>
              <a:rPr lang="it-IT" sz="1600" b="1" dirty="0"/>
              <a:t>a</a:t>
            </a:r>
            <a:r>
              <a:rPr lang="it-IT" sz="1600" dirty="0"/>
              <a:t>) </a:t>
            </a:r>
            <a:r>
              <a:rPr lang="it-IT" sz="1600" dirty="0" err="1"/>
              <a:t>Boxplots</a:t>
            </a:r>
            <a:r>
              <a:rPr lang="it-IT" sz="1600" dirty="0"/>
              <a:t> </a:t>
            </a:r>
            <a:r>
              <a:rPr lang="it-IT" sz="1600" dirty="0" err="1"/>
              <a:t>showing</a:t>
            </a:r>
            <a:r>
              <a:rPr lang="it-IT" sz="1600" dirty="0"/>
              <a:t> the </a:t>
            </a:r>
            <a:r>
              <a:rPr lang="it-IT" sz="1600" dirty="0" err="1"/>
              <a:t>distributions</a:t>
            </a:r>
            <a:r>
              <a:rPr lang="it-IT" sz="1600" dirty="0"/>
              <a:t> of long non-coding editing index </a:t>
            </a:r>
            <a:r>
              <a:rPr lang="it-IT" sz="1600" dirty="0" err="1"/>
              <a:t>values</a:t>
            </a:r>
            <a:r>
              <a:rPr lang="it-IT" sz="1600" dirty="0"/>
              <a:t> </a:t>
            </a:r>
            <a:r>
              <a:rPr lang="it-IT" sz="1600" dirty="0" err="1"/>
              <a:t>across</a:t>
            </a:r>
            <a:r>
              <a:rPr lang="it-IT" sz="1600" dirty="0"/>
              <a:t> </a:t>
            </a:r>
            <a:r>
              <a:rPr lang="it-IT" sz="1600" dirty="0" err="1"/>
              <a:t>normal</a:t>
            </a:r>
            <a:r>
              <a:rPr lang="it-IT" sz="1600" dirty="0"/>
              <a:t> brain </a:t>
            </a:r>
            <a:r>
              <a:rPr lang="it-IT" sz="1600" dirty="0" err="1"/>
              <a:t>cortex</a:t>
            </a:r>
            <a:r>
              <a:rPr lang="it-IT" sz="1600" dirty="0"/>
              <a:t> (132 samples) and </a:t>
            </a:r>
            <a:r>
              <a:rPr lang="it-IT" sz="1600" dirty="0" err="1"/>
              <a:t>primary</a:t>
            </a:r>
            <a:r>
              <a:rPr lang="it-IT" sz="1600" dirty="0"/>
              <a:t> </a:t>
            </a:r>
            <a:r>
              <a:rPr lang="it-IT" sz="1600" dirty="0" err="1"/>
              <a:t>glioblastomas</a:t>
            </a:r>
            <a:r>
              <a:rPr lang="it-IT" sz="1600" dirty="0"/>
              <a:t> (156 samples) and (</a:t>
            </a:r>
            <a:r>
              <a:rPr lang="it-IT" sz="1600" b="1" dirty="0"/>
              <a:t>b</a:t>
            </a:r>
            <a:r>
              <a:rPr lang="it-IT" sz="1600" dirty="0"/>
              <a:t>) glioblastoma </a:t>
            </a:r>
            <a:r>
              <a:rPr lang="it-IT" sz="1600" dirty="0" err="1"/>
              <a:t>subtypes</a:t>
            </a:r>
            <a:r>
              <a:rPr lang="it-IT" sz="1600" dirty="0"/>
              <a:t>. Two-</a:t>
            </a:r>
            <a:r>
              <a:rPr lang="it-IT" sz="1600" dirty="0" err="1"/>
              <a:t>tailed</a:t>
            </a:r>
            <a:r>
              <a:rPr lang="it-IT" sz="1600" dirty="0"/>
              <a:t> Mann–Whitney U test </a:t>
            </a:r>
            <a:r>
              <a:rPr lang="it-IT" sz="1600" dirty="0" err="1"/>
              <a:t>was</a:t>
            </a:r>
            <a:r>
              <a:rPr lang="it-IT" sz="1600" dirty="0"/>
              <a:t> </a:t>
            </a:r>
            <a:r>
              <a:rPr lang="it-IT" sz="1600" dirty="0" err="1"/>
              <a:t>applied</a:t>
            </a:r>
            <a:r>
              <a:rPr lang="it-IT" sz="1600" dirty="0"/>
              <a:t>. **** </a:t>
            </a:r>
            <a:r>
              <a:rPr lang="it-IT" sz="1600" i="1" dirty="0"/>
              <a:t>p</a:t>
            </a:r>
            <a:r>
              <a:rPr lang="it-IT" sz="1600" dirty="0"/>
              <a:t>  ≤  0.0001 (</a:t>
            </a:r>
            <a:r>
              <a:rPr lang="it-IT" sz="1600" b="1" dirty="0"/>
              <a:t>c</a:t>
            </a:r>
            <a:r>
              <a:rPr lang="it-IT" sz="1600" dirty="0"/>
              <a:t>) 3D-MDS (</a:t>
            </a:r>
            <a:r>
              <a:rPr lang="it-IT" sz="1600" dirty="0" err="1"/>
              <a:t>multidimensional</a:t>
            </a:r>
            <a:r>
              <a:rPr lang="it-IT" sz="1600" dirty="0"/>
              <a:t> scaling) </a:t>
            </a:r>
            <a:r>
              <a:rPr lang="it-IT" sz="1600" dirty="0" err="1"/>
              <a:t>analysis</a:t>
            </a:r>
            <a:r>
              <a:rPr lang="it-IT" sz="1600" dirty="0"/>
              <a:t> of RNA editing </a:t>
            </a:r>
            <a:r>
              <a:rPr lang="it-IT" sz="1600" dirty="0" err="1"/>
              <a:t>profiles</a:t>
            </a:r>
            <a:r>
              <a:rPr lang="it-IT" sz="1600" dirty="0"/>
              <a:t> in glioblastoma and </a:t>
            </a:r>
            <a:r>
              <a:rPr lang="it-IT" sz="1600" dirty="0" err="1"/>
              <a:t>normal</a:t>
            </a:r>
            <a:r>
              <a:rPr lang="it-IT" sz="1600" dirty="0"/>
              <a:t> </a:t>
            </a:r>
            <a:r>
              <a:rPr lang="it-IT" sz="1600" dirty="0" err="1"/>
              <a:t>cerebral</a:t>
            </a:r>
            <a:r>
              <a:rPr lang="it-IT" sz="1600" dirty="0"/>
              <a:t> </a:t>
            </a:r>
            <a:r>
              <a:rPr lang="it-IT" sz="1600" dirty="0" err="1"/>
              <a:t>cortex</a:t>
            </a:r>
            <a:r>
              <a:rPr lang="it-IT" sz="1600" dirty="0"/>
              <a:t>. Red and blue points indicate </a:t>
            </a:r>
            <a:r>
              <a:rPr lang="it-IT" sz="1600" dirty="0" err="1"/>
              <a:t>respectively</a:t>
            </a:r>
            <a:r>
              <a:rPr lang="it-IT" sz="1600" dirty="0"/>
              <a:t> </a:t>
            </a:r>
            <a:r>
              <a:rPr lang="it-IT" sz="1600" dirty="0" err="1"/>
              <a:t>GBMs</a:t>
            </a:r>
            <a:r>
              <a:rPr lang="it-IT" sz="1600" dirty="0"/>
              <a:t> and </a:t>
            </a:r>
            <a:r>
              <a:rPr lang="it-IT" sz="1600" dirty="0" err="1"/>
              <a:t>normal</a:t>
            </a:r>
            <a:r>
              <a:rPr lang="it-IT" sz="1600" dirty="0"/>
              <a:t> brains.</a:t>
            </a:r>
          </a:p>
        </p:txBody>
      </p:sp>
    </p:spTree>
    <p:extLst>
      <p:ext uri="{BB962C8B-B14F-4D97-AF65-F5344CB8AC3E}">
        <p14:creationId xmlns:p14="http://schemas.microsoft.com/office/powerpoint/2010/main" val="153939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6EEA63-1EAE-F665-9C49-0157F720D3D3}"/>
              </a:ext>
            </a:extLst>
          </p:cNvPr>
          <p:cNvPicPr>
            <a:picLocks noChangeAspect="1"/>
          </p:cNvPicPr>
          <p:nvPr/>
        </p:nvPicPr>
        <p:blipFill rotWithShape="1">
          <a:blip r:embed="rId2">
            <a:extLst>
              <a:ext uri="{28A0092B-C50C-407E-A947-70E740481C1C}">
                <a14:useLocalDpi xmlns:a14="http://schemas.microsoft.com/office/drawing/2010/main" val="0"/>
              </a:ext>
            </a:extLst>
          </a:blip>
          <a:srcRect t="25431" r="45223"/>
          <a:stretch/>
        </p:blipFill>
        <p:spPr>
          <a:xfrm>
            <a:off x="79894" y="0"/>
            <a:ext cx="6125592" cy="6733045"/>
          </a:xfrm>
          <a:prstGeom prst="rect">
            <a:avLst/>
          </a:prstGeom>
        </p:spPr>
      </p:pic>
      <p:sp>
        <p:nvSpPr>
          <p:cNvPr id="4" name="CasellaDiTesto 3">
            <a:extLst>
              <a:ext uri="{FF2B5EF4-FFF2-40B4-BE49-F238E27FC236}">
                <a16:creationId xmlns:a16="http://schemas.microsoft.com/office/drawing/2014/main" id="{A4C6E07D-E558-A204-DBFD-D820E1BBEBFD}"/>
              </a:ext>
            </a:extLst>
          </p:cNvPr>
          <p:cNvSpPr txBox="1"/>
          <p:nvPr/>
        </p:nvSpPr>
        <p:spPr>
          <a:xfrm rot="16200000">
            <a:off x="-432188" y="3870661"/>
            <a:ext cx="1148456" cy="369332"/>
          </a:xfrm>
          <a:prstGeom prst="rect">
            <a:avLst/>
          </a:prstGeom>
          <a:noFill/>
        </p:spPr>
        <p:txBody>
          <a:bodyPr wrap="none" rtlCol="0">
            <a:spAutoFit/>
          </a:bodyPr>
          <a:lstStyle/>
          <a:p>
            <a:r>
              <a:rPr lang="it-IT" b="1" dirty="0"/>
              <a:t>microRNA</a:t>
            </a:r>
          </a:p>
        </p:txBody>
      </p:sp>
      <p:sp>
        <p:nvSpPr>
          <p:cNvPr id="6" name="CasellaDiTesto 5">
            <a:extLst>
              <a:ext uri="{FF2B5EF4-FFF2-40B4-BE49-F238E27FC236}">
                <a16:creationId xmlns:a16="http://schemas.microsoft.com/office/drawing/2014/main" id="{DF1B989C-5A3D-6F5A-BBD4-7AE949306CFB}"/>
              </a:ext>
            </a:extLst>
          </p:cNvPr>
          <p:cNvSpPr txBox="1"/>
          <p:nvPr/>
        </p:nvSpPr>
        <p:spPr>
          <a:xfrm>
            <a:off x="5986515" y="4029390"/>
            <a:ext cx="6125592" cy="1200329"/>
          </a:xfrm>
          <a:prstGeom prst="rect">
            <a:avLst/>
          </a:prstGeom>
          <a:noFill/>
        </p:spPr>
        <p:txBody>
          <a:bodyPr wrap="square">
            <a:spAutoFit/>
          </a:bodyPr>
          <a:lstStyle/>
          <a:p>
            <a:r>
              <a:rPr lang="en-US" dirty="0"/>
              <a:t>Editing of microRNA targets is elevated in tumors. Boxplot of editing index per sample for matched samples in 9 different cancers. Targets-editing is significantly (</a:t>
            </a:r>
            <a:r>
              <a:rPr lang="en-US" i="1" dirty="0"/>
              <a:t>P</a:t>
            </a:r>
            <a:r>
              <a:rPr lang="en-US" dirty="0"/>
              <a:t> &lt; 0.05 Wilcoxon signed-rank test) higher in 5 cancers and lower in 1</a:t>
            </a:r>
            <a:endParaRPr lang="it-IT" dirty="0"/>
          </a:p>
        </p:txBody>
      </p:sp>
      <p:sp>
        <p:nvSpPr>
          <p:cNvPr id="8" name="CasellaDiTesto 7">
            <a:extLst>
              <a:ext uri="{FF2B5EF4-FFF2-40B4-BE49-F238E27FC236}">
                <a16:creationId xmlns:a16="http://schemas.microsoft.com/office/drawing/2014/main" id="{99DFD0BB-9887-C0F6-15F0-83C0CF6DCD48}"/>
              </a:ext>
            </a:extLst>
          </p:cNvPr>
          <p:cNvSpPr txBox="1"/>
          <p:nvPr/>
        </p:nvSpPr>
        <p:spPr>
          <a:xfrm>
            <a:off x="5986515" y="246272"/>
            <a:ext cx="5998339" cy="3970318"/>
          </a:xfrm>
          <a:prstGeom prst="rect">
            <a:avLst/>
          </a:prstGeom>
          <a:noFill/>
        </p:spPr>
        <p:txBody>
          <a:bodyPr wrap="square">
            <a:spAutoFit/>
          </a:bodyPr>
          <a:lstStyle/>
          <a:p>
            <a:r>
              <a:rPr lang="en-US" b="1" dirty="0"/>
              <a:t>Calculation of editing levels of known sites across all samples</a:t>
            </a:r>
          </a:p>
          <a:p>
            <a:r>
              <a:rPr lang="en-US" dirty="0"/>
              <a:t>We collected a list of 129 A-to-I editing sites within mature human miRNAs from 17 different studies. In order to measure the editing levels at these sites, we used the same alignment of the TCGA data to the human genome and kept only bases with Phred score </a:t>
            </a:r>
            <a:r>
              <a:rPr lang="en-US" i="1" dirty="0"/>
              <a:t>Q</a:t>
            </a:r>
            <a:r>
              <a:rPr lang="en-US" dirty="0"/>
              <a:t> ≥ 30. We used </a:t>
            </a:r>
            <a:r>
              <a:rPr lang="en-US" dirty="0" err="1"/>
              <a:t>mpileup</a:t>
            </a:r>
            <a:r>
              <a:rPr lang="en-US" dirty="0"/>
              <a:t> for base calling for each of the known editing sites and calculated the editing levels as the ratio between the number of G bases and the sum of A and G bases.</a:t>
            </a:r>
          </a:p>
          <a:p>
            <a:r>
              <a:rPr lang="en-US" dirty="0"/>
              <a:t>We looked for sites showing editing at a level significantly higher than 1% (using the binomial test followed by FDR multiple testing correction) in at least one of the 55 samples types.</a:t>
            </a:r>
          </a:p>
          <a:p>
            <a:endParaRPr lang="en-US" b="1" dirty="0"/>
          </a:p>
        </p:txBody>
      </p:sp>
      <p:sp>
        <p:nvSpPr>
          <p:cNvPr id="9" name="CasellaDiTesto 8">
            <a:extLst>
              <a:ext uri="{FF2B5EF4-FFF2-40B4-BE49-F238E27FC236}">
                <a16:creationId xmlns:a16="http://schemas.microsoft.com/office/drawing/2014/main" id="{368108C5-85D5-95F1-466A-E235A950CA4E}"/>
              </a:ext>
            </a:extLst>
          </p:cNvPr>
          <p:cNvSpPr txBox="1"/>
          <p:nvPr/>
        </p:nvSpPr>
        <p:spPr>
          <a:xfrm>
            <a:off x="6018183" y="5519717"/>
            <a:ext cx="6198381" cy="923330"/>
          </a:xfrm>
          <a:prstGeom prst="rect">
            <a:avLst/>
          </a:prstGeom>
          <a:noFill/>
        </p:spPr>
        <p:txBody>
          <a:bodyPr wrap="square" rtlCol="0">
            <a:spAutoFit/>
          </a:bodyPr>
          <a:lstStyle/>
          <a:p>
            <a:r>
              <a:rPr lang="it-IT" dirty="0"/>
              <a:t>From </a:t>
            </a:r>
            <a:r>
              <a:rPr lang="en-US" b="1" dirty="0">
                <a:hlinkClick r:id="rId3"/>
              </a:rPr>
              <a:t>Human cancer tissues exhibit reduced A-to-I editing of miRNAs coupled with elevated editing of their targets</a:t>
            </a:r>
            <a:endParaRPr lang="en-US" b="1" dirty="0"/>
          </a:p>
          <a:p>
            <a:endParaRPr lang="it-IT" dirty="0"/>
          </a:p>
        </p:txBody>
      </p:sp>
    </p:spTree>
    <p:extLst>
      <p:ext uri="{BB962C8B-B14F-4D97-AF65-F5344CB8AC3E}">
        <p14:creationId xmlns:p14="http://schemas.microsoft.com/office/powerpoint/2010/main" val="426307893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3896</Words>
  <Application>Microsoft Office PowerPoint</Application>
  <PresentationFormat>Widescreen</PresentationFormat>
  <Paragraphs>190</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Calibri</vt:lpstr>
      <vt:lpstr>Calibri Light</vt:lpstr>
      <vt:lpstr>Courier New</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Silvestris</dc:creator>
  <cp:lastModifiedBy>Alessandro Silvestris</cp:lastModifiedBy>
  <cp:revision>311</cp:revision>
  <dcterms:created xsi:type="dcterms:W3CDTF">2023-04-17T10:42:32Z</dcterms:created>
  <dcterms:modified xsi:type="dcterms:W3CDTF">2023-04-28T11:12:53Z</dcterms:modified>
</cp:coreProperties>
</file>