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473" r:id="rId3"/>
    <p:sldId id="472" r:id="rId4"/>
    <p:sldId id="484" r:id="rId5"/>
    <p:sldId id="474" r:id="rId6"/>
    <p:sldId id="478" r:id="rId7"/>
    <p:sldId id="475" r:id="rId8"/>
    <p:sldId id="479" r:id="rId9"/>
    <p:sldId id="480" r:id="rId10"/>
    <p:sldId id="481" r:id="rId11"/>
    <p:sldId id="469" r:id="rId12"/>
    <p:sldId id="482" r:id="rId13"/>
    <p:sldId id="48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2" pos="2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153"/>
    <a:srgbClr val="005171"/>
    <a:srgbClr val="0F859C"/>
    <a:srgbClr val="00FA00"/>
    <a:srgbClr val="F57E1D"/>
    <a:srgbClr val="F7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10"/>
    <p:restoredTop sz="89474"/>
  </p:normalViewPr>
  <p:slideViewPr>
    <p:cSldViewPr snapToGrid="0" snapToObjects="1">
      <p:cViewPr>
        <p:scale>
          <a:sx n="77" d="100"/>
          <a:sy n="77" d="100"/>
        </p:scale>
        <p:origin x="1816" y="392"/>
      </p:cViewPr>
      <p:guideLst>
        <p:guide orient="horz" pos="119"/>
        <p:guide pos="2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89" d="100"/>
          <a:sy n="89" d="100"/>
        </p:scale>
        <p:origin x="263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FFBC8-A418-6444-A1F2-AF3DCBD12C89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4DADA-A641-F04B-8DE3-7D893515C2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041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e62e2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c079e62e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055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e62e2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Open science contributes to making research results available, and to make the research process itself more transparent and verifiable.</a:t>
            </a:r>
            <a:endParaRPr dirty="0"/>
          </a:p>
        </p:txBody>
      </p:sp>
      <p:sp>
        <p:nvSpPr>
          <p:cNvPr id="106" name="Google Shape;106;gc079e62e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7557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e62e2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Open science contributes to making research results available, and to make the research process itself more transparent and verifiable.</a:t>
            </a:r>
            <a:endParaRPr dirty="0"/>
          </a:p>
        </p:txBody>
      </p:sp>
      <p:sp>
        <p:nvSpPr>
          <p:cNvPr id="106" name="Google Shape;106;gc079e62e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8319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e62e2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gc079e62e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7134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e62e2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c079e62e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284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e62e2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Tx/>
              <a:buNone/>
            </a:pPr>
            <a:r>
              <a:rPr lang="en-GB" kern="0" dirty="0"/>
              <a:t>The researcher shall ensure that the research data is securely stored, backed up, and archived, in accordance with the Information security management system at </a:t>
            </a:r>
            <a:r>
              <a:rPr lang="en-GB" kern="0" dirty="0" err="1"/>
              <a:t>UiT</a:t>
            </a:r>
            <a:endParaRPr lang="en-GB" kern="0" dirty="0"/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Tx/>
              <a:buNone/>
            </a:pPr>
            <a:r>
              <a:rPr lang="en-GB" kern="0" dirty="0"/>
              <a:t>The researcher shall write a data management plan in an early phase of the project and preferably within six months of the start of the project</a:t>
            </a:r>
            <a:endParaRPr dirty="0"/>
          </a:p>
        </p:txBody>
      </p:sp>
      <p:sp>
        <p:nvSpPr>
          <p:cNvPr id="106" name="Google Shape;106;gc079e62e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118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e62e2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gc079e62e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2198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e62e2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gc079e62e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4944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e62e2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gc079e62e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9643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e62e2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gc079e62e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4855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e62e2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gc079e62e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7197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e62e2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gc079e62e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5455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ELIX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elixir_helix_200_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8683" y="-26988"/>
            <a:ext cx="12240683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1424" y="3356993"/>
            <a:ext cx="10363200" cy="864096"/>
          </a:xfrm>
        </p:spPr>
        <p:txBody>
          <a:bodyPr>
            <a:normAutofit/>
          </a:bodyPr>
          <a:lstStyle>
            <a:lvl1pPr algn="r">
              <a:defRPr sz="5000" b="1">
                <a:solidFill>
                  <a:srgbClr val="003F41"/>
                </a:solidFill>
                <a:latin typeface="Corbel"/>
                <a:cs typeface="Corbel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503712" y="4293097"/>
            <a:ext cx="7755467" cy="899583"/>
          </a:xfrm>
        </p:spPr>
        <p:txBody>
          <a:bodyPr>
            <a:normAutofit/>
          </a:bodyPr>
          <a:lstStyle>
            <a:lvl1pPr marL="0" indent="0" algn="r">
              <a:buNone/>
              <a:defRPr lang="en-US" sz="2800" i="1"/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761891" y="5192680"/>
            <a:ext cx="4512733" cy="360040"/>
          </a:xfrm>
        </p:spPr>
        <p:txBody>
          <a:bodyPr/>
          <a:lstStyle>
            <a:lvl1pPr marL="0" indent="0" algn="r">
              <a:buFontTx/>
              <a:buNone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C765E3E7-202D-E044-89D5-AAF44171CC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2159" y="4987396"/>
            <a:ext cx="2115348" cy="142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0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EXCELE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elixir_helix_200_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8683" y="-26988"/>
            <a:ext cx="12240683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967817" y="6092041"/>
            <a:ext cx="6398684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sz="2400" i="1" dirty="0" err="1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www.elixir-europe.org</a:t>
            </a:r>
            <a:r>
              <a:rPr lang="en-US" sz="2400" i="1" dirty="0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/</a:t>
            </a:r>
            <a:r>
              <a:rPr lang="en-US" sz="2400" i="1" dirty="0" err="1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excelerate</a:t>
            </a:r>
            <a:endParaRPr lang="en-US" sz="2400" i="1" dirty="0">
              <a:solidFill>
                <a:srgbClr val="003F41"/>
              </a:solidFill>
              <a:latin typeface="Corbel" pitchFamily="34" charset="0"/>
              <a:ea typeface="Geneva" charset="-128"/>
              <a:cs typeface="+mn-cs"/>
            </a:endParaRPr>
          </a:p>
        </p:txBody>
      </p:sp>
      <p:pic>
        <p:nvPicPr>
          <p:cNvPr id="5" name="Picture 5" descr="Excelerate_whitebackgrou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51617" y="4962293"/>
            <a:ext cx="2616200" cy="96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1800" y="4949046"/>
            <a:ext cx="1619251" cy="103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31800" y="6092825"/>
            <a:ext cx="4800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>
                <a:solidFill>
                  <a:srgbClr val="7F7F7F"/>
                </a:solidFill>
              </a:rPr>
              <a:t>ELIXIR-EXCELERATE is funded by the European Commission within the Research Infrastructures programme of Horizon 2020, grant agreement number 676559.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1424" y="3356993"/>
            <a:ext cx="10363200" cy="864096"/>
          </a:xfrm>
        </p:spPr>
        <p:txBody>
          <a:bodyPr>
            <a:normAutofit/>
          </a:bodyPr>
          <a:lstStyle>
            <a:lvl1pPr algn="r">
              <a:defRPr sz="5000" b="1">
                <a:solidFill>
                  <a:srgbClr val="003F41"/>
                </a:solidFill>
                <a:latin typeface="Corbel"/>
                <a:cs typeface="Corbel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3503712" y="4293097"/>
            <a:ext cx="7755467" cy="899583"/>
          </a:xfrm>
        </p:spPr>
        <p:txBody>
          <a:bodyPr>
            <a:normAutofit/>
          </a:bodyPr>
          <a:lstStyle>
            <a:lvl1pPr marL="0" indent="0" algn="r">
              <a:buNone/>
              <a:defRPr lang="en-US" sz="2800" i="1"/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761891" y="5192680"/>
            <a:ext cx="4512733" cy="360040"/>
          </a:xfrm>
        </p:spPr>
        <p:txBody>
          <a:bodyPr/>
          <a:lstStyle>
            <a:lvl1pPr marL="0" indent="0" algn="r">
              <a:buFontTx/>
              <a:buNone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LIXIR-thank-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elixir_helix_200_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8682" y="-26988"/>
            <a:ext cx="12240684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elixir_1_RZ_ma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434" y="5029200"/>
            <a:ext cx="2427817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37528" y="6122067"/>
            <a:ext cx="660400" cy="54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440084" y="5445126"/>
            <a:ext cx="390313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sz="2400" i="1" dirty="0" err="1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www.elixir-europe.org</a:t>
            </a:r>
            <a:endParaRPr lang="en-US" sz="2400" i="1" dirty="0">
              <a:solidFill>
                <a:srgbClr val="003F41"/>
              </a:solidFill>
              <a:latin typeface="Corbel" pitchFamily="34" charset="0"/>
              <a:ea typeface="Geneva" charset="-128"/>
              <a:cs typeface="+mn-cs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113261" y="6265174"/>
            <a:ext cx="3615267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@</a:t>
            </a:r>
            <a:r>
              <a:rPr lang="en-US" sz="2000" i="1" dirty="0" err="1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ELIXIREurope</a:t>
            </a:r>
            <a:endParaRPr lang="en-US" sz="2000" i="1" dirty="0">
              <a:solidFill>
                <a:srgbClr val="003F41"/>
              </a:solidFill>
              <a:latin typeface="Corbel" pitchFamily="34" charset="0"/>
              <a:ea typeface="Geneva" charset="-128"/>
              <a:cs typeface="+mn-cs"/>
            </a:endParaRPr>
          </a:p>
        </p:txBody>
      </p:sp>
      <p:pic>
        <p:nvPicPr>
          <p:cNvPr id="10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7161" y="6122067"/>
            <a:ext cx="552451" cy="55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916913" y="6265174"/>
            <a:ext cx="4116916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/company/elixir-</a:t>
            </a:r>
            <a:r>
              <a:rPr lang="en-US" sz="2000" i="1" dirty="0" err="1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europe</a:t>
            </a:r>
            <a:endParaRPr lang="en-US" sz="2000" i="1" dirty="0">
              <a:solidFill>
                <a:srgbClr val="003F41"/>
              </a:solidFill>
              <a:latin typeface="Corbel" pitchFamily="34" charset="0"/>
              <a:ea typeface="Geneva" charset="-128"/>
              <a:cs typeface="+mn-cs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911424" y="3645025"/>
            <a:ext cx="10363200" cy="1225021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tx2">
                    <a:lumMod val="50000"/>
                  </a:schemeClr>
                </a:solidFill>
                <a:latin typeface="Corbel"/>
                <a:cs typeface="Corbel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768075" y="4869160"/>
            <a:ext cx="4512733" cy="360040"/>
          </a:xfrm>
        </p:spPr>
        <p:txBody>
          <a:bodyPr/>
          <a:lstStyle>
            <a:lvl1pPr marL="0" indent="0" algn="r">
              <a:buFontTx/>
              <a:buNone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7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
Andre nivå
Tredje nivå
Fjerde nivå
Femte nivå</a:t>
            </a:r>
            <a:endParaRPr lang="de-DE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A862C69B-A6A4-AC4B-B95B-EBDE97C84F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70926" y="5409786"/>
            <a:ext cx="1895842" cy="127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3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CELERATE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xcelerate_white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3201" y="5798634"/>
            <a:ext cx="2129367" cy="77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20868" y="5786024"/>
            <a:ext cx="1335617" cy="84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11200" y="1525589"/>
            <a:ext cx="10871200" cy="4351337"/>
          </a:xfrm>
        </p:spPr>
        <p:txBody>
          <a:bodyPr/>
          <a:lstStyle/>
          <a:p>
            <a:pPr lvl="0"/>
            <a:r>
              <a:rPr lang="nb-NO"/>
              <a:t>Klikk for å redigere tekststiler i malen
Andre nivå
Tredje nivå
Fjerde nivå
Femte nivå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776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ELIXIR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13484" y="5754029"/>
            <a:ext cx="1320800" cy="942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03" y="332656"/>
            <a:ext cx="10871200" cy="57606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19200"/>
            <a:ext cx="53340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219200"/>
            <a:ext cx="53340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63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ELIXIR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13484" y="5720577"/>
            <a:ext cx="1320800" cy="97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03" y="332656"/>
            <a:ext cx="10871200" cy="57606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084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525589"/>
            <a:ext cx="10871200" cy="43513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First level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Corbel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Corbel" pitchFamily="34" charset="0"/>
          <a:ea typeface="ＭＳ Ｐゴシック" charset="0"/>
          <a:cs typeface="Geneva" pitchFamily="-11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Corbel" pitchFamily="34" charset="0"/>
          <a:ea typeface="ＭＳ Ｐゴシック" charset="0"/>
          <a:cs typeface="Geneva" pitchFamily="-11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Corbel" pitchFamily="34" charset="0"/>
          <a:ea typeface="ＭＳ Ｐゴシック" charset="0"/>
          <a:cs typeface="Geneva" pitchFamily="-11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Corbel" pitchFamily="34" charset="0"/>
          <a:ea typeface="ＭＳ Ｐゴシック" charset="0"/>
          <a:cs typeface="Geneva" pitchFamily="-11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itchFamily="-112" charset="0"/>
          <a:ea typeface="Geneva" pitchFamily="-112" charset="0"/>
          <a:cs typeface="Geneva" pitchFamily="-11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itchFamily="-112" charset="0"/>
          <a:ea typeface="Geneva" pitchFamily="-112" charset="0"/>
          <a:cs typeface="Geneva" pitchFamily="-11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itchFamily="-112" charset="0"/>
          <a:ea typeface="Geneva" pitchFamily="-112" charset="0"/>
          <a:cs typeface="Geneva" pitchFamily="-11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itchFamily="-112" charset="0"/>
          <a:ea typeface="Geneva" pitchFamily="-112" charset="0"/>
          <a:cs typeface="Geneva" pitchFamily="-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Char char="•"/>
        <a:defRPr sz="2400">
          <a:solidFill>
            <a:schemeClr val="tx1"/>
          </a:solidFill>
          <a:latin typeface="Corbel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Corbel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Corbel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Corbel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Corbel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-112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-112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-112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-112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jp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uit.no/researchdata" TargetMode="External"/><Relationship Id="rId7" Type="http://schemas.openxmlformats.org/officeDocument/2006/relationships/hyperlink" Target="http://opendata.uit.n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researchdata@hjelp.uit.no" TargetMode="External"/><Relationship Id="rId5" Type="http://schemas.openxmlformats.org/officeDocument/2006/relationships/hyperlink" Target="mailto:research-data@support.uit.no" TargetMode="External"/><Relationship Id="rId4" Type="http://schemas.openxmlformats.org/officeDocument/2006/relationships/hyperlink" Target="https://uit.no/forskningsdata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it.no/om/enhet/artikkel?p_document_id=464934&amp;p_dimension_id=88223&amp;men=28927)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5400" dirty="0"/>
              <a:t>Local recommendations &amp; storage infrastructures</a:t>
            </a:r>
            <a:endParaRPr lang="en-GB" sz="5400" dirty="0">
              <a:latin typeface="Corbel" charset="0"/>
              <a:cs typeface="Corbel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503712" y="5120401"/>
            <a:ext cx="7755467" cy="899583"/>
          </a:xfrm>
        </p:spPr>
        <p:txBody>
          <a:bodyPr/>
          <a:lstStyle/>
          <a:p>
            <a:r>
              <a:rPr lang="en-GB" dirty="0" err="1"/>
              <a:t>UiT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761891" y="5758732"/>
            <a:ext cx="4512733" cy="118272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/>
              <a:t>Erik </a:t>
            </a:r>
            <a:r>
              <a:rPr lang="en-GB" sz="2000" dirty="0" err="1"/>
              <a:t>Hjerde</a:t>
            </a:r>
            <a:endParaRPr lang="en-GB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/>
              <a:t>ELIXIR Norway</a:t>
            </a:r>
          </a:p>
        </p:txBody>
      </p:sp>
    </p:spTree>
    <p:extLst>
      <p:ext uri="{BB962C8B-B14F-4D97-AF65-F5344CB8AC3E}">
        <p14:creationId xmlns:p14="http://schemas.microsoft.com/office/powerpoint/2010/main" val="2086982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079e62e23_0_5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200" i="1" dirty="0">
                <a:solidFill>
                  <a:srgbClr val="F57E20"/>
                </a:solidFill>
              </a:rPr>
              <a:t>Local recommendations – Data storage</a:t>
            </a:r>
            <a:endParaRPr sz="3000" dirty="0"/>
          </a:p>
        </p:txBody>
      </p:sp>
      <p:sp>
        <p:nvSpPr>
          <p:cNvPr id="48" name="Google Shape;126;gc079e62e23_0_0">
            <a:extLst>
              <a:ext uri="{FF2B5EF4-FFF2-40B4-BE49-F238E27FC236}">
                <a16:creationId xmlns:a16="http://schemas.microsoft.com/office/drawing/2014/main" id="{A84FE8A7-43CB-0D48-8895-11D284E643FD}"/>
              </a:ext>
            </a:extLst>
          </p:cNvPr>
          <p:cNvSpPr txBox="1">
            <a:spLocks/>
          </p:cNvSpPr>
          <p:nvPr/>
        </p:nvSpPr>
        <p:spPr bwMode="auto">
          <a:xfrm>
            <a:off x="711199" y="1296977"/>
            <a:ext cx="10879304" cy="4351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Corbel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Tx/>
              <a:buNone/>
            </a:pPr>
            <a:r>
              <a:rPr lang="en-GB" kern="0" dirty="0"/>
              <a:t>Challenge with instrument/laboratory data</a:t>
            </a:r>
          </a:p>
          <a:p>
            <a:pPr marL="400050" lvl="1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kern="0" dirty="0"/>
              <a:t>Instruments live much longer than their control PCs</a:t>
            </a:r>
          </a:p>
          <a:p>
            <a:pPr marL="400050" lvl="1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kern="0" dirty="0"/>
              <a:t>Software may not run on modern operating systems and can not be updated</a:t>
            </a:r>
          </a:p>
          <a:p>
            <a:pPr marL="400050" lvl="1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kern="0" dirty="0"/>
              <a:t>PCs must restricted to closed networks</a:t>
            </a:r>
          </a:p>
          <a:p>
            <a:pPr marL="400050" lvl="1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kern="0" dirty="0"/>
              <a:t>Users transport data using USB memory sticks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Tx/>
              <a:buNone/>
            </a:pPr>
            <a:r>
              <a:rPr lang="en-GB" kern="0" dirty="0"/>
              <a:t>ITA  have a service for automatic transfer of data from instruments to central storage.</a:t>
            </a:r>
          </a:p>
          <a:p>
            <a:pPr marL="400050" lvl="1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kern="0" dirty="0"/>
              <a:t>Storage from several instruments</a:t>
            </a:r>
          </a:p>
          <a:p>
            <a:pPr marL="400050" lvl="1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kern="0" dirty="0"/>
              <a:t>Remote Desktop access to instruments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9A26B-F37E-FD44-946D-26B2350AD4BA}"/>
              </a:ext>
            </a:extLst>
          </p:cNvPr>
          <p:cNvSpPr txBox="1"/>
          <p:nvPr/>
        </p:nvSpPr>
        <p:spPr>
          <a:xfrm>
            <a:off x="439616" y="6488668"/>
            <a:ext cx="382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Borrowed from Erik Axel Vollan, ITA</a:t>
            </a:r>
          </a:p>
        </p:txBody>
      </p:sp>
    </p:spTree>
    <p:extLst>
      <p:ext uri="{BB962C8B-B14F-4D97-AF65-F5344CB8AC3E}">
        <p14:creationId xmlns:p14="http://schemas.microsoft.com/office/powerpoint/2010/main" val="998241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079e62e23_0_5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200" i="1" dirty="0">
                <a:solidFill>
                  <a:srgbClr val="F57E20"/>
                </a:solidFill>
              </a:rPr>
              <a:t>Local recommendations - Archiving</a:t>
            </a:r>
            <a:endParaRPr sz="3000" dirty="0"/>
          </a:p>
        </p:txBody>
      </p:sp>
      <p:sp>
        <p:nvSpPr>
          <p:cNvPr id="48" name="Google Shape;126;gc079e62e23_0_0">
            <a:extLst>
              <a:ext uri="{FF2B5EF4-FFF2-40B4-BE49-F238E27FC236}">
                <a16:creationId xmlns:a16="http://schemas.microsoft.com/office/drawing/2014/main" id="{A84FE8A7-43CB-0D48-8895-11D284E643FD}"/>
              </a:ext>
            </a:extLst>
          </p:cNvPr>
          <p:cNvSpPr txBox="1">
            <a:spLocks/>
          </p:cNvSpPr>
          <p:nvPr/>
        </p:nvSpPr>
        <p:spPr bwMode="auto">
          <a:xfrm>
            <a:off x="711200" y="1296977"/>
            <a:ext cx="10871100" cy="4351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Corbel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Tx/>
              <a:buNone/>
            </a:pPr>
            <a:r>
              <a:rPr lang="en-GB" kern="0" dirty="0"/>
              <a:t>Three main types of research data repositories:</a:t>
            </a:r>
          </a:p>
          <a:p>
            <a:pPr marL="400050" lvl="1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kern="0" dirty="0"/>
              <a:t>Domain-specific repositories, e.g. </a:t>
            </a:r>
            <a:r>
              <a:rPr lang="en-GB" kern="0" dirty="0" err="1"/>
              <a:t>BioModels</a:t>
            </a:r>
            <a:r>
              <a:rPr lang="en-GB" kern="0" dirty="0"/>
              <a:t>, Database of Genomic Variants Archive</a:t>
            </a:r>
          </a:p>
          <a:p>
            <a:pPr marL="400050" lvl="1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kern="0" dirty="0"/>
              <a:t>Institutional repositories, e.g. </a:t>
            </a:r>
            <a:r>
              <a:rPr lang="en-GB" kern="0" dirty="0" err="1"/>
              <a:t>UiT</a:t>
            </a:r>
            <a:r>
              <a:rPr lang="en-GB" kern="0" dirty="0"/>
              <a:t> Open Research Data</a:t>
            </a:r>
          </a:p>
          <a:p>
            <a:pPr marL="400050" lvl="1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kern="0" dirty="0"/>
              <a:t>General purpose repositories, e.g. </a:t>
            </a:r>
            <a:r>
              <a:rPr lang="en-GB" kern="0" dirty="0" err="1"/>
              <a:t>Zenodo</a:t>
            </a:r>
            <a:r>
              <a:rPr lang="en-GB" kern="0" dirty="0"/>
              <a:t>, </a:t>
            </a:r>
            <a:r>
              <a:rPr lang="en-GB" kern="0" dirty="0" err="1"/>
              <a:t>Figshare</a:t>
            </a:r>
            <a:r>
              <a:rPr lang="en-GB" kern="0" dirty="0"/>
              <a:t>, Harvard </a:t>
            </a:r>
            <a:r>
              <a:rPr lang="en-GB" kern="0" dirty="0" err="1"/>
              <a:t>Dataverse</a:t>
            </a:r>
            <a:endParaRPr lang="en-GB" kern="0" dirty="0"/>
          </a:p>
          <a:p>
            <a:pPr marL="400050" lvl="1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GB" kern="0" dirty="0"/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kern="0" dirty="0"/>
              <a:t>For life science data we recommend to go for the domain specific data repositories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1A29479-C3C2-ED47-BEFD-779B642FD7B2}"/>
              </a:ext>
            </a:extLst>
          </p:cNvPr>
          <p:cNvSpPr txBox="1"/>
          <p:nvPr/>
        </p:nvSpPr>
        <p:spPr>
          <a:xfrm>
            <a:off x="439616" y="6488668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Borrowed from Lars Figenschou, UB</a:t>
            </a:r>
          </a:p>
        </p:txBody>
      </p:sp>
      <p:pic>
        <p:nvPicPr>
          <p:cNvPr id="51" name="Google Shape;208;p25" descr="Image result for elixir core facility logo">
            <a:extLst>
              <a:ext uri="{FF2B5EF4-FFF2-40B4-BE49-F238E27FC236}">
                <a16:creationId xmlns:a16="http://schemas.microsoft.com/office/drawing/2014/main" id="{328B6B68-46CE-024C-B70B-D1EDCF72A9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403" y="4403188"/>
            <a:ext cx="2022779" cy="1561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207;p25" descr="Image result for european nucleotide archive logo">
            <a:extLst>
              <a:ext uri="{FF2B5EF4-FFF2-40B4-BE49-F238E27FC236}">
                <a16:creationId xmlns:a16="http://schemas.microsoft.com/office/drawing/2014/main" id="{6F08CB8E-D081-3D45-BD27-5CE33C23490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69137" y="4789451"/>
            <a:ext cx="1822011" cy="1025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209;p25">
            <a:extLst>
              <a:ext uri="{FF2B5EF4-FFF2-40B4-BE49-F238E27FC236}">
                <a16:creationId xmlns:a16="http://schemas.microsoft.com/office/drawing/2014/main" id="{B447A124-2845-D849-B0A5-79CF85E872C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38316" y="4963521"/>
            <a:ext cx="3366285" cy="663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210;p25" descr="logo">
            <a:extLst>
              <a:ext uri="{FF2B5EF4-FFF2-40B4-BE49-F238E27FC236}">
                <a16:creationId xmlns:a16="http://schemas.microsoft.com/office/drawing/2014/main" id="{FE204579-E67B-FD44-9CE6-716F5DFB221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92936" y="4870901"/>
            <a:ext cx="848596" cy="8485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3610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079e62e23_0_5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200" i="1" dirty="0">
                <a:solidFill>
                  <a:srgbClr val="F57E20"/>
                </a:solidFill>
              </a:rPr>
              <a:t>Local recommendations – Open science</a:t>
            </a:r>
            <a:endParaRPr sz="3000" dirty="0"/>
          </a:p>
        </p:txBody>
      </p:sp>
      <p:sp>
        <p:nvSpPr>
          <p:cNvPr id="48" name="Google Shape;126;gc079e62e23_0_0">
            <a:extLst>
              <a:ext uri="{FF2B5EF4-FFF2-40B4-BE49-F238E27FC236}">
                <a16:creationId xmlns:a16="http://schemas.microsoft.com/office/drawing/2014/main" id="{A84FE8A7-43CB-0D48-8895-11D284E643FD}"/>
              </a:ext>
            </a:extLst>
          </p:cNvPr>
          <p:cNvSpPr txBox="1">
            <a:spLocks/>
          </p:cNvSpPr>
          <p:nvPr/>
        </p:nvSpPr>
        <p:spPr bwMode="auto">
          <a:xfrm>
            <a:off x="711200" y="1296977"/>
            <a:ext cx="10871100" cy="4351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Corbel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Tx/>
              <a:buNone/>
            </a:pPr>
            <a:r>
              <a:rPr lang="en-GB" kern="0" dirty="0" err="1"/>
              <a:t>UiT</a:t>
            </a:r>
            <a:r>
              <a:rPr lang="en-GB" kern="0" dirty="0"/>
              <a:t> follow EU's objectives and guidelines for open science: </a:t>
            </a:r>
          </a:p>
          <a:p>
            <a:pPr marL="400050" lvl="1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kern="0" dirty="0"/>
              <a:t>open publications</a:t>
            </a:r>
          </a:p>
          <a:p>
            <a:pPr marL="400050" lvl="1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kern="0" dirty="0"/>
              <a:t>open research data</a:t>
            </a:r>
          </a:p>
          <a:p>
            <a:pPr marL="400050" lvl="1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kern="0" dirty="0"/>
              <a:t>software</a:t>
            </a:r>
          </a:p>
          <a:p>
            <a:pPr marL="400050" lvl="1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kern="0" dirty="0"/>
              <a:t>source code</a:t>
            </a:r>
          </a:p>
          <a:p>
            <a:pPr marL="400050" lvl="1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kern="0" dirty="0"/>
              <a:t>methodology </a:t>
            </a:r>
          </a:p>
          <a:p>
            <a:pPr marL="400050" lvl="1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kern="0" dirty="0"/>
              <a:t>peer review</a:t>
            </a:r>
          </a:p>
          <a:p>
            <a:pPr marL="400050" lvl="1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kern="0" dirty="0"/>
              <a:t>teaching resources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Tx/>
              <a:buNone/>
            </a:pPr>
            <a:endParaRPr lang="en-GB" kern="0" dirty="0"/>
          </a:p>
        </p:txBody>
      </p:sp>
      <p:pic>
        <p:nvPicPr>
          <p:cNvPr id="2050" name="Picture 2" descr="The six core principles of Open Science which guide the Open Traits... |  Download Scientific Diagram">
            <a:extLst>
              <a:ext uri="{FF2B5EF4-FFF2-40B4-BE49-F238E27FC236}">
                <a16:creationId xmlns:a16="http://schemas.microsoft.com/office/drawing/2014/main" id="{B075E87D-2B66-BE4C-9216-1EF0917E2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615" y="1849449"/>
            <a:ext cx="8002385" cy="500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866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079e62e23_0_5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200" i="1" dirty="0">
                <a:solidFill>
                  <a:srgbClr val="F57E20"/>
                </a:solidFill>
              </a:rPr>
              <a:t>Local recommendations – More information</a:t>
            </a:r>
            <a:endParaRPr sz="3000" dirty="0"/>
          </a:p>
        </p:txBody>
      </p:sp>
      <p:sp>
        <p:nvSpPr>
          <p:cNvPr id="48" name="Google Shape;126;gc079e62e23_0_0">
            <a:extLst>
              <a:ext uri="{FF2B5EF4-FFF2-40B4-BE49-F238E27FC236}">
                <a16:creationId xmlns:a16="http://schemas.microsoft.com/office/drawing/2014/main" id="{A84FE8A7-43CB-0D48-8895-11D284E643FD}"/>
              </a:ext>
            </a:extLst>
          </p:cNvPr>
          <p:cNvSpPr txBox="1">
            <a:spLocks/>
          </p:cNvSpPr>
          <p:nvPr/>
        </p:nvSpPr>
        <p:spPr bwMode="auto">
          <a:xfrm>
            <a:off x="711200" y="1296977"/>
            <a:ext cx="10871100" cy="4351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Corbel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UiT</a:t>
            </a:r>
            <a:r>
              <a:rPr lang="en-US" dirty="0"/>
              <a:t> provides research data management support and training:</a:t>
            </a:r>
          </a:p>
          <a:p>
            <a:pPr marL="400050" lvl="1" indent="0">
              <a:buNone/>
            </a:pPr>
            <a:r>
              <a:rPr lang="en-US" dirty="0" err="1"/>
              <a:t>UiT</a:t>
            </a:r>
            <a:r>
              <a:rPr lang="en-US" dirty="0"/>
              <a:t> Research Data Portal: </a:t>
            </a:r>
            <a:r>
              <a:rPr lang="en-US" dirty="0">
                <a:hlinkClick r:id="rId3"/>
              </a:rPr>
              <a:t>https://uit.no/researchdata</a:t>
            </a:r>
            <a:r>
              <a:rPr lang="en-US" dirty="0"/>
              <a:t> or </a:t>
            </a:r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uit.no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forskningsdata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E-mail Support: </a:t>
            </a:r>
            <a:r>
              <a:rPr lang="en-US" dirty="0">
                <a:hlinkClick r:id="rId5"/>
              </a:rPr>
              <a:t>research-data@support.uit.no</a:t>
            </a:r>
            <a:r>
              <a:rPr lang="en-US" dirty="0"/>
              <a:t> or </a:t>
            </a:r>
            <a:r>
              <a:rPr lang="en-US" dirty="0" err="1">
                <a:hlinkClick r:id="rId6"/>
              </a:rPr>
              <a:t>researchdata@hjelp.uit.no</a:t>
            </a:r>
            <a:endParaRPr lang="en-US" dirty="0"/>
          </a:p>
          <a:p>
            <a:pPr marL="400050" lvl="1" indent="0">
              <a:buNone/>
            </a:pPr>
            <a:r>
              <a:rPr lang="en-US" dirty="0" err="1"/>
              <a:t>UiT</a:t>
            </a:r>
            <a:r>
              <a:rPr lang="en-US" dirty="0"/>
              <a:t> Open Research Data: </a:t>
            </a:r>
            <a:r>
              <a:rPr lang="en-US" dirty="0">
                <a:hlinkClick r:id="rId7"/>
              </a:rPr>
              <a:t>http://opendata.uit.no/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F57940-A2F0-2C47-8B67-878AD6A215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8923" y="3239474"/>
            <a:ext cx="8634153" cy="350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5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079e62e23_0_5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200" i="1" dirty="0">
                <a:solidFill>
                  <a:srgbClr val="F57E20"/>
                </a:solidFill>
              </a:rPr>
              <a:t>Typical flow in a research project</a:t>
            </a:r>
            <a:endParaRPr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4486F5-9D9A-8943-81C9-5E3D6AD35910}"/>
              </a:ext>
            </a:extLst>
          </p:cNvPr>
          <p:cNvSpPr txBox="1"/>
          <p:nvPr/>
        </p:nvSpPr>
        <p:spPr>
          <a:xfrm>
            <a:off x="3523788" y="3209822"/>
            <a:ext cx="76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93B38-37F0-4149-B575-15FBD740817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378387" y="2182547"/>
            <a:ext cx="688134" cy="78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3C73EC-7E9D-F34E-B9A6-9BF1796FC9D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523788" y="3860247"/>
            <a:ext cx="788907" cy="78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8" descr="Free Dna Icon of Colored Outline style - Available in SVG, PNG, EPS, AI &amp;amp;  Icon fonts">
            <a:extLst>
              <a:ext uri="{FF2B5EF4-FFF2-40B4-BE49-F238E27FC236}">
                <a16:creationId xmlns:a16="http://schemas.microsoft.com/office/drawing/2014/main" id="{8A2BF208-ADBC-DA44-83A1-0BD923D84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159" y="1901454"/>
            <a:ext cx="1390062" cy="139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67706A-821C-1F49-9C87-D6B4CBB732DC}"/>
              </a:ext>
            </a:extLst>
          </p:cNvPr>
          <p:cNvSpPr txBox="1"/>
          <p:nvPr/>
        </p:nvSpPr>
        <p:spPr>
          <a:xfrm>
            <a:off x="3223210" y="4887522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METADATA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0F9EBC-ADF9-C045-ADE4-E349F0DF3A17}"/>
              </a:ext>
            </a:extLst>
          </p:cNvPr>
          <p:cNvSpPr txBox="1"/>
          <p:nvPr/>
        </p:nvSpPr>
        <p:spPr>
          <a:xfrm>
            <a:off x="5751611" y="3196380"/>
            <a:ext cx="194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STORAGE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520B33-863F-F448-9531-1D4B0CD2678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1310883" y="3071040"/>
            <a:ext cx="629529" cy="749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0" descr="Big Data Icon Png - Quantum Computing">
            <a:extLst>
              <a:ext uri="{FF2B5EF4-FFF2-40B4-BE49-F238E27FC236}">
                <a16:creationId xmlns:a16="http://schemas.microsoft.com/office/drawing/2014/main" id="{B9BACBEA-9666-A148-8261-FEC9F6DED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19731" y="3890986"/>
            <a:ext cx="688132" cy="6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New standards coming for ISAOs -- FCW">
            <a:extLst>
              <a:ext uri="{FF2B5EF4-FFF2-40B4-BE49-F238E27FC236}">
                <a16:creationId xmlns:a16="http://schemas.microsoft.com/office/drawing/2014/main" id="{581785A7-BD6B-674F-8DF0-8368972CC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478" y="4552559"/>
            <a:ext cx="1011767" cy="101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FDDF3A-8E47-D54C-BCF3-2D2FEAAA9487}"/>
              </a:ext>
            </a:extLst>
          </p:cNvPr>
          <p:cNvSpPr txBox="1"/>
          <p:nvPr/>
        </p:nvSpPr>
        <p:spPr>
          <a:xfrm>
            <a:off x="820831" y="4059346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EXPERIMENT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D5C529-9827-6C49-865F-3B539331B604}"/>
              </a:ext>
            </a:extLst>
          </p:cNvPr>
          <p:cNvSpPr txBox="1"/>
          <p:nvPr/>
        </p:nvSpPr>
        <p:spPr>
          <a:xfrm>
            <a:off x="5760070" y="5643603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F54AC3-C47A-2046-9782-DC758489BC74}"/>
              </a:ext>
            </a:extLst>
          </p:cNvPr>
          <p:cNvSpPr txBox="1"/>
          <p:nvPr/>
        </p:nvSpPr>
        <p:spPr>
          <a:xfrm>
            <a:off x="8743394" y="4879292"/>
            <a:ext cx="22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DEPOSITION</a:t>
            </a: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588DC77C-DD09-FD48-93E1-77A397714086}"/>
              </a:ext>
            </a:extLst>
          </p:cNvPr>
          <p:cNvSpPr/>
          <p:nvPr/>
        </p:nvSpPr>
        <p:spPr>
          <a:xfrm>
            <a:off x="2102919" y="3446009"/>
            <a:ext cx="871633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11C7F1B2-D2EF-D74E-B021-D8EF1C483B75}"/>
              </a:ext>
            </a:extLst>
          </p:cNvPr>
          <p:cNvSpPr/>
          <p:nvPr/>
        </p:nvSpPr>
        <p:spPr>
          <a:xfrm>
            <a:off x="4562472" y="3446009"/>
            <a:ext cx="871633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90B94624-8171-814B-9291-34362E9DAF0E}"/>
              </a:ext>
            </a:extLst>
          </p:cNvPr>
          <p:cNvSpPr/>
          <p:nvPr/>
        </p:nvSpPr>
        <p:spPr>
          <a:xfrm>
            <a:off x="8156286" y="3446008"/>
            <a:ext cx="854296" cy="862595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DDE3898F-FA68-1049-846C-6FF59971FA4D}"/>
              </a:ext>
            </a:extLst>
          </p:cNvPr>
          <p:cNvSpPr/>
          <p:nvPr/>
        </p:nvSpPr>
        <p:spPr>
          <a:xfrm>
            <a:off x="6888781" y="3712665"/>
            <a:ext cx="0" cy="693361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8188CF71-87E7-9E4B-87AC-A6C96D9F72BF}"/>
              </a:ext>
            </a:extLst>
          </p:cNvPr>
          <p:cNvSpPr/>
          <p:nvPr/>
        </p:nvSpPr>
        <p:spPr>
          <a:xfrm flipV="1">
            <a:off x="6528044" y="3713026"/>
            <a:ext cx="0" cy="69336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6BDCBB4E-3BED-E14D-B3E7-D2F74585457F}"/>
              </a:ext>
            </a:extLst>
          </p:cNvPr>
          <p:cNvSpPr/>
          <p:nvPr/>
        </p:nvSpPr>
        <p:spPr>
          <a:xfrm flipV="1">
            <a:off x="8156285" y="2583413"/>
            <a:ext cx="871633" cy="862596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73FE37-70F4-5149-81FF-CFD5E515A25D}"/>
              </a:ext>
            </a:extLst>
          </p:cNvPr>
          <p:cNvSpPr txBox="1"/>
          <p:nvPr/>
        </p:nvSpPr>
        <p:spPr>
          <a:xfrm>
            <a:off x="9010582" y="2756596"/>
            <a:ext cx="170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PUBLICATION</a:t>
            </a:r>
          </a:p>
        </p:txBody>
      </p:sp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937E0A58-302D-BF4C-9925-B40AE6D090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72369" y="1778394"/>
            <a:ext cx="788907" cy="78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6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079e62e23_0_5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200" i="1" dirty="0">
                <a:solidFill>
                  <a:srgbClr val="F57E20"/>
                </a:solidFill>
              </a:rPr>
              <a:t>Local recommendations</a:t>
            </a:r>
            <a:endParaRPr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4486F5-9D9A-8943-81C9-5E3D6AD35910}"/>
              </a:ext>
            </a:extLst>
          </p:cNvPr>
          <p:cNvSpPr txBox="1"/>
          <p:nvPr/>
        </p:nvSpPr>
        <p:spPr>
          <a:xfrm>
            <a:off x="3523788" y="3209822"/>
            <a:ext cx="76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93B38-37F0-4149-B575-15FBD740817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378387" y="2182547"/>
            <a:ext cx="688134" cy="78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3C73EC-7E9D-F34E-B9A6-9BF1796FC9D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523788" y="3860247"/>
            <a:ext cx="788907" cy="78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8" descr="Free Dna Icon of Colored Outline style - Available in SVG, PNG, EPS, AI &amp;amp;  Icon fonts">
            <a:extLst>
              <a:ext uri="{FF2B5EF4-FFF2-40B4-BE49-F238E27FC236}">
                <a16:creationId xmlns:a16="http://schemas.microsoft.com/office/drawing/2014/main" id="{8A2BF208-ADBC-DA44-83A1-0BD923D84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159" y="1901454"/>
            <a:ext cx="1390062" cy="139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67706A-821C-1F49-9C87-D6B4CBB732DC}"/>
              </a:ext>
            </a:extLst>
          </p:cNvPr>
          <p:cNvSpPr txBox="1"/>
          <p:nvPr/>
        </p:nvSpPr>
        <p:spPr>
          <a:xfrm>
            <a:off x="3223210" y="4887522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METADATA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0F9EBC-ADF9-C045-ADE4-E349F0DF3A17}"/>
              </a:ext>
            </a:extLst>
          </p:cNvPr>
          <p:cNvSpPr txBox="1"/>
          <p:nvPr/>
        </p:nvSpPr>
        <p:spPr>
          <a:xfrm>
            <a:off x="5751611" y="3196380"/>
            <a:ext cx="194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STORAGE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520B33-863F-F448-9531-1D4B0CD2678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1310883" y="3071040"/>
            <a:ext cx="629529" cy="749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0" descr="Big Data Icon Png - Quantum Computing">
            <a:extLst>
              <a:ext uri="{FF2B5EF4-FFF2-40B4-BE49-F238E27FC236}">
                <a16:creationId xmlns:a16="http://schemas.microsoft.com/office/drawing/2014/main" id="{B9BACBEA-9666-A148-8261-FEC9F6DED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19731" y="3890986"/>
            <a:ext cx="688132" cy="6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New standards coming for ISAOs -- FCW">
            <a:extLst>
              <a:ext uri="{FF2B5EF4-FFF2-40B4-BE49-F238E27FC236}">
                <a16:creationId xmlns:a16="http://schemas.microsoft.com/office/drawing/2014/main" id="{581785A7-BD6B-674F-8DF0-8368972CC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478" y="4552559"/>
            <a:ext cx="1011767" cy="101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FDDF3A-8E47-D54C-BCF3-2D2FEAAA9487}"/>
              </a:ext>
            </a:extLst>
          </p:cNvPr>
          <p:cNvSpPr txBox="1"/>
          <p:nvPr/>
        </p:nvSpPr>
        <p:spPr>
          <a:xfrm>
            <a:off x="820831" y="4059346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EXPERIMENT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D5C529-9827-6C49-865F-3B539331B604}"/>
              </a:ext>
            </a:extLst>
          </p:cNvPr>
          <p:cNvSpPr txBox="1"/>
          <p:nvPr/>
        </p:nvSpPr>
        <p:spPr>
          <a:xfrm>
            <a:off x="5760070" y="5643603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F54AC3-C47A-2046-9782-DC758489BC74}"/>
              </a:ext>
            </a:extLst>
          </p:cNvPr>
          <p:cNvSpPr txBox="1"/>
          <p:nvPr/>
        </p:nvSpPr>
        <p:spPr>
          <a:xfrm>
            <a:off x="8743394" y="4879292"/>
            <a:ext cx="22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DEPOSITION</a:t>
            </a: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588DC77C-DD09-FD48-93E1-77A397714086}"/>
              </a:ext>
            </a:extLst>
          </p:cNvPr>
          <p:cNvSpPr/>
          <p:nvPr/>
        </p:nvSpPr>
        <p:spPr>
          <a:xfrm>
            <a:off x="2102919" y="3446009"/>
            <a:ext cx="871633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11C7F1B2-D2EF-D74E-B021-D8EF1C483B75}"/>
              </a:ext>
            </a:extLst>
          </p:cNvPr>
          <p:cNvSpPr/>
          <p:nvPr/>
        </p:nvSpPr>
        <p:spPr>
          <a:xfrm>
            <a:off x="4562472" y="3446009"/>
            <a:ext cx="871633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90B94624-8171-814B-9291-34362E9DAF0E}"/>
              </a:ext>
            </a:extLst>
          </p:cNvPr>
          <p:cNvSpPr/>
          <p:nvPr/>
        </p:nvSpPr>
        <p:spPr>
          <a:xfrm>
            <a:off x="8156286" y="3446008"/>
            <a:ext cx="854296" cy="862595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DDE3898F-FA68-1049-846C-6FF59971FA4D}"/>
              </a:ext>
            </a:extLst>
          </p:cNvPr>
          <p:cNvSpPr/>
          <p:nvPr/>
        </p:nvSpPr>
        <p:spPr>
          <a:xfrm>
            <a:off x="6888781" y="3712665"/>
            <a:ext cx="0" cy="693361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8188CF71-87E7-9E4B-87AC-A6C96D9F72BF}"/>
              </a:ext>
            </a:extLst>
          </p:cNvPr>
          <p:cNvSpPr/>
          <p:nvPr/>
        </p:nvSpPr>
        <p:spPr>
          <a:xfrm flipV="1">
            <a:off x="6528044" y="3713026"/>
            <a:ext cx="0" cy="69336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6BDCBB4E-3BED-E14D-B3E7-D2F74585457F}"/>
              </a:ext>
            </a:extLst>
          </p:cNvPr>
          <p:cNvSpPr/>
          <p:nvPr/>
        </p:nvSpPr>
        <p:spPr>
          <a:xfrm flipV="1">
            <a:off x="8156285" y="2583413"/>
            <a:ext cx="871633" cy="862596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73FE37-70F4-5149-81FF-CFD5E515A25D}"/>
              </a:ext>
            </a:extLst>
          </p:cNvPr>
          <p:cNvSpPr txBox="1"/>
          <p:nvPr/>
        </p:nvSpPr>
        <p:spPr>
          <a:xfrm>
            <a:off x="9010582" y="2756596"/>
            <a:ext cx="170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PUBLICATION</a:t>
            </a:r>
          </a:p>
        </p:txBody>
      </p:sp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937E0A58-302D-BF4C-9925-B40AE6D090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72369" y="1778394"/>
            <a:ext cx="788907" cy="7889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A0802A-0FD0-E244-A3BE-54F042A93D5E}"/>
              </a:ext>
            </a:extLst>
          </p:cNvPr>
          <p:cNvSpPr txBox="1"/>
          <p:nvPr/>
        </p:nvSpPr>
        <p:spPr>
          <a:xfrm>
            <a:off x="7229678" y="660399"/>
            <a:ext cx="30274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Institutional DMP guidelines</a:t>
            </a:r>
            <a:endParaRPr lang="en-NO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DECA11-E6C5-A749-99B0-4CF65B7C6919}"/>
              </a:ext>
            </a:extLst>
          </p:cNvPr>
          <p:cNvSpPr txBox="1"/>
          <p:nvPr/>
        </p:nvSpPr>
        <p:spPr>
          <a:xfrm>
            <a:off x="5546747" y="6181841"/>
            <a:ext cx="25186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Storage infrastructures</a:t>
            </a:r>
            <a:endParaRPr lang="en-NO" dirty="0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6D1AE66C-9349-964C-924A-4605E6BB8DB0}"/>
              </a:ext>
            </a:extLst>
          </p:cNvPr>
          <p:cNvSpPr/>
          <p:nvPr/>
        </p:nvSpPr>
        <p:spPr bwMode="auto">
          <a:xfrm>
            <a:off x="719403" y="1126772"/>
            <a:ext cx="9997608" cy="74993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O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12" charset="0"/>
                <a:ea typeface="Geneva" pitchFamily="-112" charset="0"/>
                <a:cs typeface="Geneva" pitchFamily="-112" charset="0"/>
              </a:rPr>
              <a:t>Data management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F7ED9E-3126-0B4F-B485-41D809B7AFB5}"/>
              </a:ext>
            </a:extLst>
          </p:cNvPr>
          <p:cNvSpPr txBox="1"/>
          <p:nvPr/>
        </p:nvSpPr>
        <p:spPr>
          <a:xfrm>
            <a:off x="10411705" y="3291815"/>
            <a:ext cx="1595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Open science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92988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079e62e23_0_5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200" i="1" dirty="0">
                <a:solidFill>
                  <a:srgbClr val="F57E20"/>
                </a:solidFill>
              </a:rPr>
              <a:t>Local recommendations - Responsibility</a:t>
            </a:r>
            <a:endParaRPr sz="3000" dirty="0"/>
          </a:p>
        </p:txBody>
      </p:sp>
      <p:sp>
        <p:nvSpPr>
          <p:cNvPr id="48" name="Google Shape;126;gc079e62e23_0_0">
            <a:extLst>
              <a:ext uri="{FF2B5EF4-FFF2-40B4-BE49-F238E27FC236}">
                <a16:creationId xmlns:a16="http://schemas.microsoft.com/office/drawing/2014/main" id="{A84FE8A7-43CB-0D48-8895-11D284E643FD}"/>
              </a:ext>
            </a:extLst>
          </p:cNvPr>
          <p:cNvSpPr txBox="1">
            <a:spLocks/>
          </p:cNvSpPr>
          <p:nvPr/>
        </p:nvSpPr>
        <p:spPr bwMode="auto">
          <a:xfrm>
            <a:off x="711200" y="1895483"/>
            <a:ext cx="3983892" cy="4351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Corbel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Tx/>
              <a:buNone/>
            </a:pPr>
            <a:r>
              <a:rPr lang="en-GB" kern="0" dirty="0"/>
              <a:t>Researcher: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Tx/>
              <a:buNone/>
            </a:pPr>
            <a:r>
              <a:rPr lang="en-GB" sz="2000" kern="0" dirty="0"/>
              <a:t>Data management plan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Tx/>
              <a:buNone/>
            </a:pPr>
            <a:r>
              <a:rPr lang="en-GB" sz="2000" kern="0" dirty="0"/>
              <a:t>Storing and archiving data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Tx/>
              <a:buNone/>
            </a:pPr>
            <a:r>
              <a:rPr lang="en-GB" sz="2000" kern="0" dirty="0"/>
              <a:t>Open access to data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Tx/>
              <a:buNone/>
            </a:pPr>
            <a:r>
              <a:rPr lang="en-GB" sz="2000" kern="0" dirty="0"/>
              <a:t>Collect and preserve metadata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Tx/>
              <a:buNone/>
            </a:pPr>
            <a:r>
              <a:rPr lang="en-GB" sz="2000" kern="0" dirty="0"/>
              <a:t>Licencing</a:t>
            </a:r>
          </a:p>
        </p:txBody>
      </p:sp>
      <p:sp>
        <p:nvSpPr>
          <p:cNvPr id="5" name="Google Shape;126;gc079e62e23_0_0">
            <a:extLst>
              <a:ext uri="{FF2B5EF4-FFF2-40B4-BE49-F238E27FC236}">
                <a16:creationId xmlns:a16="http://schemas.microsoft.com/office/drawing/2014/main" id="{75DB227B-6BC0-0F4C-BF5F-B5689E5F2123}"/>
              </a:ext>
            </a:extLst>
          </p:cNvPr>
          <p:cNvSpPr txBox="1">
            <a:spLocks/>
          </p:cNvSpPr>
          <p:nvPr/>
        </p:nvSpPr>
        <p:spPr bwMode="auto">
          <a:xfrm>
            <a:off x="6400800" y="1930652"/>
            <a:ext cx="4505569" cy="4351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Corbel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Tx/>
              <a:buNone/>
            </a:pPr>
            <a:r>
              <a:rPr lang="en-GB" kern="0" dirty="0" err="1"/>
              <a:t>UiT</a:t>
            </a:r>
            <a:r>
              <a:rPr lang="en-GB" kern="0" dirty="0"/>
              <a:t>: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Tx/>
              <a:buNone/>
            </a:pPr>
            <a:r>
              <a:rPr lang="en-GB" sz="2000" kern="0" dirty="0"/>
              <a:t>Guide and support researchers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Tx/>
              <a:buNone/>
            </a:pPr>
            <a:r>
              <a:rPr lang="en-GB" sz="2000" kern="0" dirty="0"/>
              <a:t>Provide data storage infrastructure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Tx/>
              <a:buNone/>
            </a:pPr>
            <a:r>
              <a:rPr lang="en-GB" sz="2000" kern="0" dirty="0"/>
              <a:t>Provide data archiving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53128-7382-0643-973F-1B983F750724}"/>
              </a:ext>
            </a:extLst>
          </p:cNvPr>
          <p:cNvSpPr txBox="1"/>
          <p:nvPr/>
        </p:nvSpPr>
        <p:spPr>
          <a:xfrm>
            <a:off x="439616" y="6488668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Borrowed from Lars Figenschou, UB</a:t>
            </a:r>
          </a:p>
        </p:txBody>
      </p:sp>
      <p:pic>
        <p:nvPicPr>
          <p:cNvPr id="1028" name="Picture 4" descr="University of Tromsø - Wikipedia">
            <a:extLst>
              <a:ext uri="{FF2B5EF4-FFF2-40B4-BE49-F238E27FC236}">
                <a16:creationId xmlns:a16="http://schemas.microsoft.com/office/drawing/2014/main" id="{98C797BD-1E31-2E44-9011-F12F9BCF5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286" y="4563415"/>
            <a:ext cx="1733311" cy="170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Researcher Cliparts Cartoon, Download Free Researcher Cliparts Cartoon  png images, Free ClipArts on Clipart Library">
            <a:extLst>
              <a:ext uri="{FF2B5EF4-FFF2-40B4-BE49-F238E27FC236}">
                <a16:creationId xmlns:a16="http://schemas.microsoft.com/office/drawing/2014/main" id="{EE975B5C-C57D-D845-B4A1-4511C26AF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92" y="4339588"/>
            <a:ext cx="1365908" cy="193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00F659-5425-2D49-9DD3-AB7E67FFE0F6}"/>
              </a:ext>
            </a:extLst>
          </p:cNvPr>
          <p:cNvCxnSpPr/>
          <p:nvPr/>
        </p:nvCxnSpPr>
        <p:spPr bwMode="auto">
          <a:xfrm>
            <a:off x="5569527" y="1961804"/>
            <a:ext cx="0" cy="3940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Google Shape;126;gc079e62e23_0_0">
            <a:extLst>
              <a:ext uri="{FF2B5EF4-FFF2-40B4-BE49-F238E27FC236}">
                <a16:creationId xmlns:a16="http://schemas.microsoft.com/office/drawing/2014/main" id="{EFF21D6E-C96E-7C4B-B50A-9861E0F3B487}"/>
              </a:ext>
            </a:extLst>
          </p:cNvPr>
          <p:cNvSpPr txBox="1">
            <a:spLocks/>
          </p:cNvSpPr>
          <p:nvPr/>
        </p:nvSpPr>
        <p:spPr bwMode="auto">
          <a:xfrm>
            <a:off x="711200" y="1296977"/>
            <a:ext cx="10871100" cy="4351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Corbel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Tx/>
              <a:buNone/>
            </a:pPr>
            <a:r>
              <a:rPr lang="en-GB" kern="0" dirty="0"/>
              <a:t>As a general rule, </a:t>
            </a:r>
            <a:r>
              <a:rPr lang="en-GB" kern="0" dirty="0" err="1"/>
              <a:t>UiT</a:t>
            </a:r>
            <a:r>
              <a:rPr lang="en-GB" kern="0" dirty="0"/>
              <a:t> owns all research data produced by employees at </a:t>
            </a:r>
            <a:r>
              <a:rPr lang="en-GB" kern="0" dirty="0" err="1"/>
              <a:t>UiT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45856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079e62e23_0_5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200" i="1" dirty="0">
                <a:solidFill>
                  <a:srgbClr val="F57E20"/>
                </a:solidFill>
              </a:rPr>
              <a:t>Local recommendations - DMP</a:t>
            </a:r>
            <a:endParaRPr sz="3000" dirty="0"/>
          </a:p>
        </p:txBody>
      </p:sp>
      <p:sp>
        <p:nvSpPr>
          <p:cNvPr id="48" name="Google Shape;126;gc079e62e23_0_0">
            <a:extLst>
              <a:ext uri="{FF2B5EF4-FFF2-40B4-BE49-F238E27FC236}">
                <a16:creationId xmlns:a16="http://schemas.microsoft.com/office/drawing/2014/main" id="{A84FE8A7-43CB-0D48-8895-11D284E643FD}"/>
              </a:ext>
            </a:extLst>
          </p:cNvPr>
          <p:cNvSpPr txBox="1">
            <a:spLocks/>
          </p:cNvSpPr>
          <p:nvPr/>
        </p:nvSpPr>
        <p:spPr bwMode="auto">
          <a:xfrm>
            <a:off x="711200" y="1296977"/>
            <a:ext cx="10871100" cy="4351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Corbel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Tx/>
              <a:buNone/>
            </a:pPr>
            <a:r>
              <a:rPr lang="en-GB" kern="0" dirty="0"/>
              <a:t>All projects at </a:t>
            </a:r>
            <a:r>
              <a:rPr lang="en-GB" kern="0" dirty="0" err="1"/>
              <a:t>UiT</a:t>
            </a:r>
            <a:r>
              <a:rPr lang="en-GB" kern="0" dirty="0"/>
              <a:t> where handling of research data is relevant must have a DMP</a:t>
            </a:r>
          </a:p>
          <a:p>
            <a:pPr marL="400050" lvl="1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kern="0" dirty="0"/>
              <a:t>This includes all registrations, notes, and reporting which are produced or arise in the course of research, and which are regarded as being of scientific interest and/or scientific potential. </a:t>
            </a:r>
          </a:p>
          <a:p>
            <a:pPr marL="400050" lvl="1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GB" kern="0" dirty="0"/>
          </a:p>
          <a:p>
            <a:pPr marL="400050" lvl="1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kern="0" dirty="0"/>
              <a:t>The format of these may include, but is not limited to, numbers, text, source code, photographs, films, and sound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BBBC7-BD15-B24C-94FB-54A59E3812B5}"/>
              </a:ext>
            </a:extLst>
          </p:cNvPr>
          <p:cNvSpPr txBox="1"/>
          <p:nvPr/>
        </p:nvSpPr>
        <p:spPr>
          <a:xfrm>
            <a:off x="439616" y="6488668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Borrowed from Lars Figenschou, UB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503F55-AAB4-AE40-A268-96A9497F1B6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26749" y="4581212"/>
            <a:ext cx="788907" cy="78890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1E393E-E403-984C-9D98-6A8FDF5352CB}"/>
              </a:ext>
            </a:extLst>
          </p:cNvPr>
          <p:cNvSpPr txBox="1"/>
          <p:nvPr/>
        </p:nvSpPr>
        <p:spPr>
          <a:xfrm>
            <a:off x="2026171" y="5608487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METADATA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C6C73F-2F7C-3E47-BB45-13F9E4622FB8}"/>
              </a:ext>
            </a:extLst>
          </p:cNvPr>
          <p:cNvSpPr txBox="1"/>
          <p:nvPr/>
        </p:nvSpPr>
        <p:spPr>
          <a:xfrm>
            <a:off x="3759829" y="5608487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/>
              <a:t>SEQUENCE</a:t>
            </a:r>
          </a:p>
          <a:p>
            <a:pPr algn="ctr"/>
            <a:r>
              <a:rPr lang="en-NO" dirty="0"/>
              <a:t>DATA</a:t>
            </a:r>
          </a:p>
        </p:txBody>
      </p:sp>
      <p:pic>
        <p:nvPicPr>
          <p:cNvPr id="11" name="Picture 8" descr="Free Dna Icon of Colored Outline style - Available in SVG, PNG, EPS, AI &amp;amp;  Icon fonts">
            <a:extLst>
              <a:ext uri="{FF2B5EF4-FFF2-40B4-BE49-F238E27FC236}">
                <a16:creationId xmlns:a16="http://schemas.microsoft.com/office/drawing/2014/main" id="{67AE2726-F611-3A48-9A06-65731C9A0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744" y="4300119"/>
            <a:ext cx="1390062" cy="139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174CD3E-645F-E940-9F6D-EEA6D1FDE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071" y="4581211"/>
            <a:ext cx="972679" cy="86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Note Free Icon of Zwicon">
            <a:extLst>
              <a:ext uri="{FF2B5EF4-FFF2-40B4-BE49-F238E27FC236}">
                <a16:creationId xmlns:a16="http://schemas.microsoft.com/office/drawing/2014/main" id="{45754D91-D4C5-024D-A19B-419E0DC80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204" y="4538839"/>
            <a:ext cx="927526" cy="92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77752A-7EF7-3F42-BD30-61800D2ED39E}"/>
              </a:ext>
            </a:extLst>
          </p:cNvPr>
          <p:cNvSpPr txBox="1"/>
          <p:nvPr/>
        </p:nvSpPr>
        <p:spPr>
          <a:xfrm>
            <a:off x="5749179" y="5608487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/>
              <a:t>IMAGE</a:t>
            </a:r>
          </a:p>
          <a:p>
            <a:pPr algn="ctr"/>
            <a:r>
              <a:rPr lang="en-NO" dirty="0"/>
              <a:t>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0208C6-C489-D94B-9B55-FE942A671EFD}"/>
              </a:ext>
            </a:extLst>
          </p:cNvPr>
          <p:cNvSpPr txBox="1"/>
          <p:nvPr/>
        </p:nvSpPr>
        <p:spPr>
          <a:xfrm>
            <a:off x="7336888" y="5608487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/>
              <a:t>NOTES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20C66-E134-E84C-B6BF-3FE1E821F1BD}"/>
              </a:ext>
            </a:extLst>
          </p:cNvPr>
          <p:cNvSpPr txBox="1"/>
          <p:nvPr/>
        </p:nvSpPr>
        <p:spPr>
          <a:xfrm>
            <a:off x="8887333" y="5608487"/>
            <a:ext cx="1018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/>
              <a:t>SOUND</a:t>
            </a:r>
          </a:p>
          <a:p>
            <a:pPr algn="ctr"/>
            <a:r>
              <a:rPr lang="en-NO" dirty="0"/>
              <a:t>DATA</a:t>
            </a:r>
          </a:p>
        </p:txBody>
      </p:sp>
      <p:pic>
        <p:nvPicPr>
          <p:cNvPr id="4104" name="Picture 8" descr="Speaker, audio, sound, volume Free Icon of Wondicon">
            <a:extLst>
              <a:ext uri="{FF2B5EF4-FFF2-40B4-BE49-F238E27FC236}">
                <a16:creationId xmlns:a16="http://schemas.microsoft.com/office/drawing/2014/main" id="{287465C0-2B9D-2E41-9FFA-EDAFE3DD4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333" y="4553049"/>
            <a:ext cx="927527" cy="92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51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F4D40B-D968-1F41-BC22-A2ACBCA71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352" y="1424353"/>
            <a:ext cx="4848986" cy="3535959"/>
          </a:xfrm>
          <a:prstGeom prst="rect">
            <a:avLst/>
          </a:prstGeom>
        </p:spPr>
      </p:pic>
      <p:sp>
        <p:nvSpPr>
          <p:cNvPr id="108" name="Google Shape;108;gc079e62e23_0_5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200" i="1" dirty="0">
                <a:solidFill>
                  <a:srgbClr val="F57E20"/>
                </a:solidFill>
              </a:rPr>
              <a:t>Local recommendations - DMP</a:t>
            </a:r>
            <a:endParaRPr sz="3000" dirty="0"/>
          </a:p>
        </p:txBody>
      </p:sp>
      <p:sp>
        <p:nvSpPr>
          <p:cNvPr id="48" name="Google Shape;126;gc079e62e23_0_0">
            <a:extLst>
              <a:ext uri="{FF2B5EF4-FFF2-40B4-BE49-F238E27FC236}">
                <a16:creationId xmlns:a16="http://schemas.microsoft.com/office/drawing/2014/main" id="{A84FE8A7-43CB-0D48-8895-11D284E643FD}"/>
              </a:ext>
            </a:extLst>
          </p:cNvPr>
          <p:cNvSpPr txBox="1">
            <a:spLocks/>
          </p:cNvSpPr>
          <p:nvPr/>
        </p:nvSpPr>
        <p:spPr bwMode="auto">
          <a:xfrm>
            <a:off x="711201" y="1296977"/>
            <a:ext cx="6498492" cy="4351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Corbel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Tx/>
              <a:buNone/>
            </a:pPr>
            <a:r>
              <a:rPr lang="en-GB" kern="0" dirty="0"/>
              <a:t>Many data management planning tools available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Tx/>
              <a:buNone/>
            </a:pPr>
            <a:r>
              <a:rPr lang="en-GB" kern="0" dirty="0"/>
              <a:t>Many templates depending on the financing source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Tx/>
              <a:buNone/>
            </a:pPr>
            <a:r>
              <a:rPr lang="en-GB" kern="0" dirty="0"/>
              <a:t>For life science research projects we recommend the Data Stewardship Wizard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Tx/>
              <a:buNone/>
            </a:pPr>
            <a:r>
              <a:rPr lang="en-GB" kern="0" dirty="0" err="1"/>
              <a:t>UiT</a:t>
            </a:r>
            <a:r>
              <a:rPr lang="en-GB" kern="0" dirty="0"/>
              <a:t> provide a template for other projects here: </a:t>
            </a:r>
            <a:r>
              <a:rPr lang="en-GB" kern="0" dirty="0" err="1"/>
              <a:t>uit.no</a:t>
            </a:r>
            <a:r>
              <a:rPr lang="en-GB" kern="0" dirty="0"/>
              <a:t>/</a:t>
            </a:r>
            <a:r>
              <a:rPr lang="en-GB" kern="0" dirty="0" err="1"/>
              <a:t>forskningsdata</a:t>
            </a:r>
            <a:endParaRPr lang="en-GB" kern="0" dirty="0"/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Tx/>
              <a:buNone/>
            </a:pPr>
            <a:endParaRPr lang="en-GB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27347D-F164-5C48-840A-ABB95078EB7D}"/>
              </a:ext>
            </a:extLst>
          </p:cNvPr>
          <p:cNvSpPr txBox="1"/>
          <p:nvPr/>
        </p:nvSpPr>
        <p:spPr>
          <a:xfrm>
            <a:off x="439616" y="6488668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Borrowed from Lars Figenschou, UB</a:t>
            </a:r>
          </a:p>
        </p:txBody>
      </p:sp>
    </p:spTree>
    <p:extLst>
      <p:ext uri="{BB962C8B-B14F-4D97-AF65-F5344CB8AC3E}">
        <p14:creationId xmlns:p14="http://schemas.microsoft.com/office/powerpoint/2010/main" val="3046350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079e62e23_0_5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200" i="1" dirty="0">
                <a:solidFill>
                  <a:srgbClr val="F57E20"/>
                </a:solidFill>
              </a:rPr>
              <a:t>Local recommendations – Data storage</a:t>
            </a:r>
            <a:endParaRPr sz="3000" dirty="0"/>
          </a:p>
        </p:txBody>
      </p:sp>
      <p:sp>
        <p:nvSpPr>
          <p:cNvPr id="48" name="Google Shape;126;gc079e62e23_0_0">
            <a:extLst>
              <a:ext uri="{FF2B5EF4-FFF2-40B4-BE49-F238E27FC236}">
                <a16:creationId xmlns:a16="http://schemas.microsoft.com/office/drawing/2014/main" id="{A84FE8A7-43CB-0D48-8895-11D284E643FD}"/>
              </a:ext>
            </a:extLst>
          </p:cNvPr>
          <p:cNvSpPr txBox="1">
            <a:spLocks/>
          </p:cNvSpPr>
          <p:nvPr/>
        </p:nvSpPr>
        <p:spPr bwMode="auto">
          <a:xfrm>
            <a:off x="711200" y="1296977"/>
            <a:ext cx="5384800" cy="4351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Corbel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Tx/>
              <a:buNone/>
            </a:pPr>
            <a:r>
              <a:rPr lang="en-GB" kern="0" dirty="0" err="1"/>
              <a:t>UiT</a:t>
            </a:r>
            <a:r>
              <a:rPr lang="en-GB" kern="0" dirty="0"/>
              <a:t> Information Security Governance</a:t>
            </a:r>
          </a:p>
          <a:p>
            <a:pPr marL="400050" lvl="1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kern="0" dirty="0"/>
              <a:t>You are responsible for the correct classification of your information</a:t>
            </a:r>
          </a:p>
          <a:p>
            <a:pPr marL="400050" lvl="1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kern="0" dirty="0"/>
              <a:t>https://</a:t>
            </a:r>
            <a:r>
              <a:rPr lang="en-GB" kern="0" dirty="0" err="1"/>
              <a:t>uit.no</a:t>
            </a:r>
            <a:r>
              <a:rPr lang="en-GB" kern="0" dirty="0"/>
              <a:t>/</a:t>
            </a:r>
            <a:r>
              <a:rPr lang="en-GB" kern="0" dirty="0" err="1"/>
              <a:t>sikkerhet</a:t>
            </a:r>
            <a:endParaRPr lang="en-GB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8D2313-45B0-E94F-B8DF-396055444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91329"/>
            <a:ext cx="5953858" cy="7747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F51A40-6AD5-CD42-94BB-77230FA2136D}"/>
              </a:ext>
            </a:extLst>
          </p:cNvPr>
          <p:cNvSpPr txBox="1"/>
          <p:nvPr/>
        </p:nvSpPr>
        <p:spPr>
          <a:xfrm>
            <a:off x="7191645" y="1829664"/>
            <a:ext cx="3762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kern="0" dirty="0"/>
              <a:t>4 classes of confidentiality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5CCDA2-1390-B346-8A6C-75576B2D7E9F}"/>
              </a:ext>
            </a:extLst>
          </p:cNvPr>
          <p:cNvSpPr txBox="1"/>
          <p:nvPr/>
        </p:nvSpPr>
        <p:spPr>
          <a:xfrm>
            <a:off x="439616" y="6488668"/>
            <a:ext cx="382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Borrowed from Erik Axel Vollan, ITA</a:t>
            </a:r>
          </a:p>
        </p:txBody>
      </p:sp>
    </p:spTree>
    <p:extLst>
      <p:ext uri="{BB962C8B-B14F-4D97-AF65-F5344CB8AC3E}">
        <p14:creationId xmlns:p14="http://schemas.microsoft.com/office/powerpoint/2010/main" val="106637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079e62e23_0_5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200" i="1" dirty="0">
                <a:solidFill>
                  <a:srgbClr val="F57E20"/>
                </a:solidFill>
              </a:rPr>
              <a:t>Local recommendations – Data storage</a:t>
            </a:r>
            <a:endParaRPr sz="3000" dirty="0"/>
          </a:p>
        </p:txBody>
      </p:sp>
      <p:sp>
        <p:nvSpPr>
          <p:cNvPr id="48" name="Google Shape;126;gc079e62e23_0_0">
            <a:extLst>
              <a:ext uri="{FF2B5EF4-FFF2-40B4-BE49-F238E27FC236}">
                <a16:creationId xmlns:a16="http://schemas.microsoft.com/office/drawing/2014/main" id="{A84FE8A7-43CB-0D48-8895-11D284E643FD}"/>
              </a:ext>
            </a:extLst>
          </p:cNvPr>
          <p:cNvSpPr txBox="1">
            <a:spLocks/>
          </p:cNvSpPr>
          <p:nvPr/>
        </p:nvSpPr>
        <p:spPr bwMode="auto">
          <a:xfrm>
            <a:off x="711200" y="1296977"/>
            <a:ext cx="5384800" cy="4351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Corbel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Tx/>
              <a:buNone/>
            </a:pPr>
            <a:r>
              <a:rPr lang="en-GB" kern="0" dirty="0"/>
              <a:t>Classification dictates storage options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D05B12-090C-874F-BB3E-F62052B56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469" y="1821147"/>
            <a:ext cx="5543062" cy="47678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41ACF6-4BC9-6E4C-835E-239BC16313D2}"/>
              </a:ext>
            </a:extLst>
          </p:cNvPr>
          <p:cNvSpPr txBox="1"/>
          <p:nvPr/>
        </p:nvSpPr>
        <p:spPr>
          <a:xfrm>
            <a:off x="439616" y="6488668"/>
            <a:ext cx="382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Borrowed from Erik Axel Vollan, ITA</a:t>
            </a:r>
          </a:p>
        </p:txBody>
      </p:sp>
    </p:spTree>
    <p:extLst>
      <p:ext uri="{BB962C8B-B14F-4D97-AF65-F5344CB8AC3E}">
        <p14:creationId xmlns:p14="http://schemas.microsoft.com/office/powerpoint/2010/main" val="323450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079e62e23_0_5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200" i="1" dirty="0">
                <a:solidFill>
                  <a:srgbClr val="F57E20"/>
                </a:solidFill>
              </a:rPr>
              <a:t>Local recommendations – Data storage</a:t>
            </a:r>
            <a:endParaRPr sz="3000" dirty="0"/>
          </a:p>
        </p:txBody>
      </p:sp>
      <p:sp>
        <p:nvSpPr>
          <p:cNvPr id="48" name="Google Shape;126;gc079e62e23_0_0">
            <a:extLst>
              <a:ext uri="{FF2B5EF4-FFF2-40B4-BE49-F238E27FC236}">
                <a16:creationId xmlns:a16="http://schemas.microsoft.com/office/drawing/2014/main" id="{A84FE8A7-43CB-0D48-8895-11D284E643FD}"/>
              </a:ext>
            </a:extLst>
          </p:cNvPr>
          <p:cNvSpPr txBox="1">
            <a:spLocks/>
          </p:cNvSpPr>
          <p:nvPr/>
        </p:nvSpPr>
        <p:spPr bwMode="auto">
          <a:xfrm>
            <a:off x="711199" y="1296977"/>
            <a:ext cx="8098693" cy="4351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Corbel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Tx/>
              <a:buNone/>
            </a:pPr>
            <a:r>
              <a:rPr lang="en-GB" kern="0" dirty="0"/>
              <a:t>Storage resources at </a:t>
            </a:r>
            <a:r>
              <a:rPr lang="en-GB" kern="0" dirty="0" err="1"/>
              <a:t>UiT</a:t>
            </a:r>
            <a:endParaRPr lang="en-GB" kern="0" dirty="0"/>
          </a:p>
          <a:p>
            <a:pPr marL="400050" lvl="1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kern="0" dirty="0"/>
              <a:t>New projects contact ITA via helpdesk to get storage access</a:t>
            </a:r>
          </a:p>
          <a:p>
            <a:pPr marL="400050" lvl="1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kern="0" dirty="0"/>
              <a:t>Base quota of 5 TB free storage per user</a:t>
            </a:r>
          </a:p>
          <a:p>
            <a:pPr marL="400050" lvl="1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kern="0" dirty="0"/>
              <a:t>Pricing model for large projects (0.5 – 1 NOK/GB/Year) </a:t>
            </a:r>
          </a:p>
          <a:p>
            <a:pPr marL="400050" lvl="1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kern="0" dirty="0"/>
              <a:t>Users must fill out a </a:t>
            </a:r>
            <a:r>
              <a:rPr lang="en-GB" kern="0" dirty="0">
                <a:hlinkClick r:id="rId3"/>
              </a:rPr>
              <a:t>form</a:t>
            </a:r>
            <a:r>
              <a:rPr lang="en-GB" kern="0" dirty="0"/>
              <a:t> describing data, giving some metadata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9A26B-F37E-FD44-946D-26B2350AD4BA}"/>
              </a:ext>
            </a:extLst>
          </p:cNvPr>
          <p:cNvSpPr txBox="1"/>
          <p:nvPr/>
        </p:nvSpPr>
        <p:spPr>
          <a:xfrm>
            <a:off x="439616" y="6488668"/>
            <a:ext cx="382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Borrowed from Erik Axel Vollan, ITA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60A395-FDC4-7842-9531-25ED9A1F5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064" y="4623474"/>
            <a:ext cx="1014343" cy="10143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79B7E6-B46C-A44A-9C5C-DAF3A5B6558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883272" y="4727740"/>
            <a:ext cx="688134" cy="78890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16ED9E-E659-6D48-A890-0A04011C5C7F}"/>
              </a:ext>
            </a:extLst>
          </p:cNvPr>
          <p:cNvSpPr txBox="1"/>
          <p:nvPr/>
        </p:nvSpPr>
        <p:spPr>
          <a:xfrm>
            <a:off x="6096000" y="5699691"/>
            <a:ext cx="236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UiT DATA STORAGE</a:t>
            </a: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B76E9876-371B-E249-95C3-910E450C41C6}"/>
              </a:ext>
            </a:extLst>
          </p:cNvPr>
          <p:cNvSpPr/>
          <p:nvPr/>
        </p:nvSpPr>
        <p:spPr>
          <a:xfrm>
            <a:off x="4850119" y="5208797"/>
            <a:ext cx="1406378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54D34D-C698-2141-9904-954B1B5B4363}"/>
              </a:ext>
            </a:extLst>
          </p:cNvPr>
          <p:cNvSpPr txBox="1"/>
          <p:nvPr/>
        </p:nvSpPr>
        <p:spPr>
          <a:xfrm>
            <a:off x="2788913" y="5699691"/>
            <a:ext cx="206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LOCAL MACHINE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90FF4C-AB5E-FE43-8C06-CF94AA94D336}"/>
              </a:ext>
            </a:extLst>
          </p:cNvPr>
          <p:cNvSpPr txBox="1"/>
          <p:nvPr/>
        </p:nvSpPr>
        <p:spPr>
          <a:xfrm>
            <a:off x="4611525" y="4484314"/>
            <a:ext cx="1883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Terminal or </a:t>
            </a:r>
            <a:r>
              <a:rPr lang="en-GB" dirty="0" err="1"/>
              <a:t>ssh</a:t>
            </a:r>
            <a:r>
              <a:rPr lang="en-GB" dirty="0"/>
              <a:t>/sftp clients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300893485"/>
      </p:ext>
    </p:extLst>
  </p:cSld>
  <p:clrMapOvr>
    <a:masterClrMapping/>
  </p:clrMapOvr>
</p:sld>
</file>

<file path=ppt/theme/theme1.xml><?xml version="1.0" encoding="utf-8"?>
<a:theme xmlns:a="http://schemas.openxmlformats.org/drawingml/2006/main" name="ELIXIR_templat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Leere Präsentation">
      <a:majorFont>
        <a:latin typeface="Arial"/>
        <a:ea typeface="Geneva"/>
        <a:cs typeface="Geneva"/>
      </a:majorFont>
      <a:minorFont>
        <a:latin typeface="Arial"/>
        <a:ea typeface="Geneva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Geneva" pitchFamily="-112" charset="0"/>
            <a:cs typeface="Geneva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Geneva" pitchFamily="-112" charset="0"/>
            <a:cs typeface="Geneva" pitchFamily="-112" charset="0"/>
          </a:defRPr>
        </a:defPPr>
      </a:lstStyle>
    </a:lnDef>
  </a:objectDefaults>
  <a:extraClrSchemeLst>
    <a:extraClrScheme>
      <a:clrScheme name="Leere Präsentation 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DCDCDC"/>
        </a:lt1>
        <a:dk2>
          <a:srgbClr val="007E82"/>
        </a:dk2>
        <a:lt2>
          <a:srgbClr val="7D7D7D"/>
        </a:lt2>
        <a:accent1>
          <a:srgbClr val="72AD46"/>
        </a:accent1>
        <a:accent2>
          <a:srgbClr val="DF001A"/>
        </a:accent2>
        <a:accent3>
          <a:srgbClr val="EBEBEB"/>
        </a:accent3>
        <a:accent4>
          <a:srgbClr val="000000"/>
        </a:accent4>
        <a:accent5>
          <a:srgbClr val="BCD3B0"/>
        </a:accent5>
        <a:accent6>
          <a:srgbClr val="CA0016"/>
        </a:accent6>
        <a:hlink>
          <a:srgbClr val="007E82"/>
        </a:hlink>
        <a:folHlink>
          <a:srgbClr val="72AD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7E82"/>
        </a:dk2>
        <a:lt2>
          <a:srgbClr val="7D7D7D"/>
        </a:lt2>
        <a:accent1>
          <a:srgbClr val="72AD46"/>
        </a:accent1>
        <a:accent2>
          <a:srgbClr val="DF001A"/>
        </a:accent2>
        <a:accent3>
          <a:srgbClr val="FFFFFF"/>
        </a:accent3>
        <a:accent4>
          <a:srgbClr val="000000"/>
        </a:accent4>
        <a:accent5>
          <a:srgbClr val="BCD3B0"/>
        </a:accent5>
        <a:accent6>
          <a:srgbClr val="CA0016"/>
        </a:accent6>
        <a:hlink>
          <a:srgbClr val="007E82"/>
        </a:hlink>
        <a:folHlink>
          <a:srgbClr val="72AD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FFFFFF"/>
        </a:lt1>
        <a:dk2>
          <a:srgbClr val="007E82"/>
        </a:dk2>
        <a:lt2>
          <a:srgbClr val="7D7D7D"/>
        </a:lt2>
        <a:accent1>
          <a:srgbClr val="72AD46"/>
        </a:accent1>
        <a:accent2>
          <a:srgbClr val="DF001A"/>
        </a:accent2>
        <a:accent3>
          <a:srgbClr val="FFFFFF"/>
        </a:accent3>
        <a:accent4>
          <a:srgbClr val="000000"/>
        </a:accent4>
        <a:accent5>
          <a:srgbClr val="BCD3B0"/>
        </a:accent5>
        <a:accent6>
          <a:srgbClr val="CA0016"/>
        </a:accent6>
        <a:hlink>
          <a:srgbClr val="D2E806"/>
        </a:hlink>
        <a:folHlink>
          <a:srgbClr val="72AD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LIXIR Norge mal" id="{B2A00625-5BBA-604D-991B-D052501E5469}" vid="{08636CB3-7335-EF42-887D-4A2E70779E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36751</TotalTime>
  <Words>707</Words>
  <Application>Microsoft Macintosh PowerPoint</Application>
  <PresentationFormat>Widescreen</PresentationFormat>
  <Paragraphs>112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Liberation Sans</vt:lpstr>
      <vt:lpstr>Times</vt:lpstr>
      <vt:lpstr>ELIXIR_template</vt:lpstr>
      <vt:lpstr>Local recommendations &amp; storage infrastructures</vt:lpstr>
      <vt:lpstr>Typical flow in a research project</vt:lpstr>
      <vt:lpstr>Local recommendations</vt:lpstr>
      <vt:lpstr>Local recommendations - Responsibility</vt:lpstr>
      <vt:lpstr>Local recommendations - DMP</vt:lpstr>
      <vt:lpstr>Local recommendations - DMP</vt:lpstr>
      <vt:lpstr>Local recommendations – Data storage</vt:lpstr>
      <vt:lpstr>Local recommendations – Data storage</vt:lpstr>
      <vt:lpstr>Local recommendations – Data storage</vt:lpstr>
      <vt:lpstr>Local recommendations – Data storage</vt:lpstr>
      <vt:lpstr>Local recommendations - Archiving</vt:lpstr>
      <vt:lpstr>Local recommendations – Open science</vt:lpstr>
      <vt:lpstr>Local recommendations – More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Christine S</dc:creator>
  <cp:lastModifiedBy>Erik Hjerde</cp:lastModifiedBy>
  <cp:revision>220</cp:revision>
  <dcterms:created xsi:type="dcterms:W3CDTF">2019-03-11T13:02:45Z</dcterms:created>
  <dcterms:modified xsi:type="dcterms:W3CDTF">2021-09-04T13:14:19Z</dcterms:modified>
</cp:coreProperties>
</file>