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56" r:id="rId2"/>
    <p:sldId id="469" r:id="rId3"/>
    <p:sldId id="470" r:id="rId4"/>
    <p:sldId id="471" r:id="rId5"/>
    <p:sldId id="490" r:id="rId6"/>
    <p:sldId id="491" r:id="rId7"/>
    <p:sldId id="487" r:id="rId8"/>
    <p:sldId id="488" r:id="rId9"/>
    <p:sldId id="264" r:id="rId10"/>
    <p:sldId id="475" r:id="rId11"/>
    <p:sldId id="489" r:id="rId12"/>
    <p:sldId id="478" r:id="rId13"/>
    <p:sldId id="476" r:id="rId14"/>
    <p:sldId id="479" r:id="rId15"/>
    <p:sldId id="482" r:id="rId16"/>
    <p:sldId id="483" r:id="rId17"/>
    <p:sldId id="484" r:id="rId18"/>
    <p:sldId id="481" r:id="rId19"/>
    <p:sldId id="486" r:id="rId20"/>
    <p:sldId id="485" r:id="rId2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userDrawn="1">
          <p15:clr>
            <a:srgbClr val="A4A3A4"/>
          </p15:clr>
        </p15:guide>
        <p15:guide id="2" pos="211"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53"/>
    <a:srgbClr val="005171"/>
    <a:srgbClr val="0F859C"/>
    <a:srgbClr val="00FA00"/>
    <a:srgbClr val="F57E1D"/>
    <a:srgbClr val="F7B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0"/>
    <p:restoredTop sz="89455"/>
  </p:normalViewPr>
  <p:slideViewPr>
    <p:cSldViewPr snapToGrid="0" snapToObjects="1">
      <p:cViewPr varScale="1">
        <p:scale>
          <a:sx n="150" d="100"/>
          <a:sy n="150" d="100"/>
        </p:scale>
        <p:origin x="1164" y="120"/>
      </p:cViewPr>
      <p:guideLst>
        <p:guide orient="horz" pos="119"/>
        <p:guide pos="211"/>
      </p:guideLst>
    </p:cSldViewPr>
  </p:slideViewPr>
  <p:notesTextViewPr>
    <p:cViewPr>
      <p:scale>
        <a:sx n="100" d="100"/>
        <a:sy n="100" d="100"/>
      </p:scale>
      <p:origin x="0" y="0"/>
    </p:cViewPr>
  </p:notesTextViewPr>
  <p:notesViewPr>
    <p:cSldViewPr snapToGrid="0" snapToObjects="1" showGuides="1">
      <p:cViewPr varScale="1">
        <p:scale>
          <a:sx n="89" d="100"/>
          <a:sy n="89" d="100"/>
        </p:scale>
        <p:origin x="2632" y="1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8DFFBC8-A418-6444-A1F2-AF3DCBD12C89}" type="datetimeFigureOut">
              <a:rPr lang="en-GB" smtClean="0"/>
              <a:t>21/08/2023</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A4DADA-A641-F04B-8DE3-7D893515C21F}" type="slidenum">
              <a:rPr lang="en-GB" smtClean="0"/>
              <a:t>‹#›</a:t>
            </a:fld>
            <a:endParaRPr lang="en-GB"/>
          </a:p>
        </p:txBody>
      </p:sp>
    </p:spTree>
    <p:extLst>
      <p:ext uri="{BB962C8B-B14F-4D97-AF65-F5344CB8AC3E}">
        <p14:creationId xmlns:p14="http://schemas.microsoft.com/office/powerpoint/2010/main" val="19170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0A4DADA-A641-F04B-8DE3-7D893515C21F}" type="slidenum">
              <a:rPr lang="en-GB" smtClean="0"/>
              <a:t>1</a:t>
            </a:fld>
            <a:endParaRPr lang="en-GB"/>
          </a:p>
        </p:txBody>
      </p:sp>
    </p:spTree>
    <p:extLst>
      <p:ext uri="{BB962C8B-B14F-4D97-AF65-F5344CB8AC3E}">
        <p14:creationId xmlns:p14="http://schemas.microsoft.com/office/powerpoint/2010/main" val="416747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11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r>
              <a:rPr lang="en-GB" dirty="0"/>
              <a:t>Typically, organise the project with associated metadata (e.g. how sequencing libraries were prepared) in SEEK</a:t>
            </a:r>
          </a:p>
          <a:p>
            <a:endParaRPr lang="en-GB" dirty="0"/>
          </a:p>
          <a:p>
            <a:r>
              <a:rPr lang="en-GB" dirty="0"/>
              <a:t>Link datasets stored in </a:t>
            </a:r>
            <a:r>
              <a:rPr lang="en-GB" dirty="0" err="1"/>
              <a:t>NeLS</a:t>
            </a:r>
            <a:r>
              <a:rPr lang="en-GB" dirty="0"/>
              <a:t> to the SEEK project</a:t>
            </a:r>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87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57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26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14</a:t>
            </a:fld>
            <a:endParaRPr/>
          </a:p>
        </p:txBody>
      </p:sp>
    </p:spTree>
    <p:extLst>
      <p:ext uri="{BB962C8B-B14F-4D97-AF65-F5344CB8AC3E}">
        <p14:creationId xmlns:p14="http://schemas.microsoft.com/office/powerpoint/2010/main" val="296627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2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5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48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18</a:t>
            </a:fld>
            <a:endParaRPr/>
          </a:p>
        </p:txBody>
      </p:sp>
    </p:spTree>
    <p:extLst>
      <p:ext uri="{BB962C8B-B14F-4D97-AF65-F5344CB8AC3E}">
        <p14:creationId xmlns:p14="http://schemas.microsoft.com/office/powerpoint/2010/main" val="345394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19</a:t>
            </a:fld>
            <a:endParaRPr/>
          </a:p>
        </p:txBody>
      </p:sp>
    </p:spTree>
    <p:extLst>
      <p:ext uri="{BB962C8B-B14F-4D97-AF65-F5344CB8AC3E}">
        <p14:creationId xmlns:p14="http://schemas.microsoft.com/office/powerpoint/2010/main" val="113830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55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58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54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9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28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3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17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LIXIR">
    <p:spTree>
      <p:nvGrpSpPr>
        <p:cNvPr id="1" name=""/>
        <p:cNvGrpSpPr/>
        <p:nvPr/>
      </p:nvGrpSpPr>
      <p:grpSpPr>
        <a:xfrm>
          <a:off x="0" y="0"/>
          <a:ext cx="0" cy="0"/>
          <a:chOff x="0" y="0"/>
          <a:chExt cx="0" cy="0"/>
        </a:xfrm>
      </p:grpSpPr>
      <p:pic>
        <p:nvPicPr>
          <p:cNvPr id="6"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0"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1"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pic>
        <p:nvPicPr>
          <p:cNvPr id="3" name="Bilde 2">
            <a:extLst>
              <a:ext uri="{FF2B5EF4-FFF2-40B4-BE49-F238E27FC236}">
                <a16:creationId xmlns:a16="http://schemas.microsoft.com/office/drawing/2014/main" id="{C765E3E7-202D-E044-89D5-AAF44171CCA3}"/>
              </a:ext>
            </a:extLst>
          </p:cNvPr>
          <p:cNvPicPr>
            <a:picLocks noChangeAspect="1"/>
          </p:cNvPicPr>
          <p:nvPr userDrawn="1"/>
        </p:nvPicPr>
        <p:blipFill>
          <a:blip r:embed="rId3"/>
          <a:stretch>
            <a:fillRect/>
          </a:stretch>
        </p:blipFill>
        <p:spPr>
          <a:xfrm>
            <a:off x="582159" y="4987396"/>
            <a:ext cx="2115348" cy="1423792"/>
          </a:xfrm>
          <a:prstGeom prst="rect">
            <a:avLst/>
          </a:prstGeom>
        </p:spPr>
      </p:pic>
    </p:spTree>
    <p:extLst>
      <p:ext uri="{BB962C8B-B14F-4D97-AF65-F5344CB8AC3E}">
        <p14:creationId xmlns:p14="http://schemas.microsoft.com/office/powerpoint/2010/main" val="201820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XCELERATE">
    <p:spTree>
      <p:nvGrpSpPr>
        <p:cNvPr id="1" name=""/>
        <p:cNvGrpSpPr/>
        <p:nvPr/>
      </p:nvGrpSpPr>
      <p:grpSpPr>
        <a:xfrm>
          <a:off x="0" y="0"/>
          <a:ext cx="0" cy="0"/>
          <a:chOff x="0" y="0"/>
          <a:chExt cx="0" cy="0"/>
        </a:xfrm>
      </p:grpSpPr>
      <p:pic>
        <p:nvPicPr>
          <p:cNvPr id="3"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4967817" y="6092041"/>
            <a:ext cx="6398684"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r>
              <a:rPr lang="en-US" sz="2400" i="1" dirty="0">
                <a:solidFill>
                  <a:srgbClr val="003F41"/>
                </a:solidFill>
                <a:latin typeface="Corbel" pitchFamily="34" charset="0"/>
                <a:ea typeface="Geneva" charset="-128"/>
                <a:cs typeface="+mn-cs"/>
              </a:rPr>
              <a:t>/</a:t>
            </a:r>
            <a:r>
              <a:rPr lang="en-US" sz="2400" i="1" dirty="0" err="1">
                <a:solidFill>
                  <a:srgbClr val="003F41"/>
                </a:solidFill>
                <a:latin typeface="Corbel" pitchFamily="34" charset="0"/>
                <a:ea typeface="Geneva" charset="-128"/>
                <a:cs typeface="+mn-cs"/>
              </a:rPr>
              <a:t>excelerate</a:t>
            </a:r>
            <a:endParaRPr lang="en-US" sz="2400" i="1" dirty="0">
              <a:solidFill>
                <a:srgbClr val="003F41"/>
              </a:solidFill>
              <a:latin typeface="Corbel" pitchFamily="34" charset="0"/>
              <a:ea typeface="Geneva" charset="-128"/>
              <a:cs typeface="+mn-cs"/>
            </a:endParaRPr>
          </a:p>
        </p:txBody>
      </p:sp>
      <p:pic>
        <p:nvPicPr>
          <p:cNvPr id="5" name="Picture 5" descr="Excelerate_whitebackground.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351617" y="4962293"/>
            <a:ext cx="2616200" cy="968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31800" y="4949046"/>
            <a:ext cx="1619251" cy="1034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431800" y="6092825"/>
            <a:ext cx="480060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000">
                <a:solidFill>
                  <a:srgbClr val="7F7F7F"/>
                </a:solidFill>
              </a:rPr>
              <a:t>ELIXIR-EXCELERATE is funded by the European Commission within the Research Infrastructures programme of Horizon 2020, grant agreement number 676559.</a:t>
            </a:r>
          </a:p>
        </p:txBody>
      </p:sp>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8"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2"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12574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LIXIR-thank-you">
    <p:spTree>
      <p:nvGrpSpPr>
        <p:cNvPr id="1" name=""/>
        <p:cNvGrpSpPr/>
        <p:nvPr/>
      </p:nvGrpSpPr>
      <p:grpSpPr>
        <a:xfrm>
          <a:off x="0" y="0"/>
          <a:ext cx="0" cy="0"/>
          <a:chOff x="0" y="0"/>
          <a:chExt cx="0" cy="0"/>
        </a:xfrm>
      </p:grpSpPr>
      <p:pic>
        <p:nvPicPr>
          <p:cNvPr id="4"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2" y="-26988"/>
            <a:ext cx="12240684" cy="6186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descr="elixir_1_RZ_mac.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4434" y="5029200"/>
            <a:ext cx="2427817" cy="158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537528" y="6122067"/>
            <a:ext cx="660400" cy="546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7440084" y="5445126"/>
            <a:ext cx="3903133"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endParaRPr lang="en-US" sz="2400" i="1" dirty="0">
              <a:solidFill>
                <a:srgbClr val="003F41"/>
              </a:solidFill>
              <a:latin typeface="Corbel" pitchFamily="34" charset="0"/>
              <a:ea typeface="Geneva" charset="-128"/>
              <a:cs typeface="+mn-cs"/>
            </a:endParaRPr>
          </a:p>
        </p:txBody>
      </p:sp>
      <p:sp>
        <p:nvSpPr>
          <p:cNvPr id="9" name="TextBox 8"/>
          <p:cNvSpPr txBox="1">
            <a:spLocks noChangeArrowheads="1"/>
          </p:cNvSpPr>
          <p:nvPr/>
        </p:nvSpPr>
        <p:spPr bwMode="auto">
          <a:xfrm>
            <a:off x="5113261" y="6265174"/>
            <a:ext cx="3615267" cy="373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a:t>
            </a:r>
            <a:r>
              <a:rPr lang="en-US" sz="2000" i="1" dirty="0" err="1">
                <a:solidFill>
                  <a:srgbClr val="003F41"/>
                </a:solidFill>
                <a:latin typeface="Corbel" pitchFamily="34" charset="0"/>
                <a:ea typeface="Geneva" charset="-128"/>
                <a:cs typeface="+mn-cs"/>
              </a:rPr>
              <a:t>ELIXIREurope</a:t>
            </a:r>
            <a:endParaRPr lang="en-US" sz="2000" i="1" dirty="0">
              <a:solidFill>
                <a:srgbClr val="003F41"/>
              </a:solidFill>
              <a:latin typeface="Corbel" pitchFamily="34" charset="0"/>
              <a:ea typeface="Geneva" charset="-128"/>
              <a:cs typeface="+mn-cs"/>
            </a:endParaRPr>
          </a:p>
        </p:txBody>
      </p:sp>
      <p:pic>
        <p:nvPicPr>
          <p:cNvPr id="10" name="Picture 8"/>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377161" y="6122067"/>
            <a:ext cx="552451" cy="557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8916913" y="6265174"/>
            <a:ext cx="4116916" cy="373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/company/elixir-</a:t>
            </a:r>
            <a:r>
              <a:rPr lang="en-US" sz="2000" i="1" dirty="0" err="1">
                <a:solidFill>
                  <a:srgbClr val="003F41"/>
                </a:solidFill>
                <a:latin typeface="Corbel" pitchFamily="34" charset="0"/>
                <a:ea typeface="Geneva" charset="-128"/>
                <a:cs typeface="+mn-cs"/>
              </a:rPr>
              <a:t>europe</a:t>
            </a:r>
            <a:endParaRPr lang="en-US" sz="2000" i="1" dirty="0">
              <a:solidFill>
                <a:srgbClr val="003F41"/>
              </a:solidFill>
              <a:latin typeface="Corbel" pitchFamily="34" charset="0"/>
              <a:ea typeface="Geneva" charset="-128"/>
              <a:cs typeface="+mn-cs"/>
            </a:endParaRPr>
          </a:p>
        </p:txBody>
      </p:sp>
      <p:sp>
        <p:nvSpPr>
          <p:cNvPr id="17" name="Title 1"/>
          <p:cNvSpPr>
            <a:spLocks noGrp="1"/>
          </p:cNvSpPr>
          <p:nvPr>
            <p:ph type="ctrTitle"/>
          </p:nvPr>
        </p:nvSpPr>
        <p:spPr>
          <a:xfrm>
            <a:off x="911424" y="3645025"/>
            <a:ext cx="10363200" cy="1225021"/>
          </a:xfrm>
        </p:spPr>
        <p:txBody>
          <a:bodyPr>
            <a:normAutofit/>
          </a:bodyPr>
          <a:lstStyle>
            <a:lvl1pPr algn="r">
              <a:defRPr sz="4000" b="1">
                <a:solidFill>
                  <a:schemeClr val="tx2">
                    <a:lumMod val="50000"/>
                  </a:schemeClr>
                </a:solidFill>
                <a:latin typeface="Corbel"/>
                <a:cs typeface="Corbel"/>
              </a:defRPr>
            </a:lvl1pPr>
          </a:lstStyle>
          <a:p>
            <a:r>
              <a:rPr lang="nb-NO"/>
              <a:t>Klikk for å redigere tittelstil</a:t>
            </a:r>
            <a:endParaRPr lang="en-US" dirty="0"/>
          </a:p>
        </p:txBody>
      </p:sp>
      <p:sp>
        <p:nvSpPr>
          <p:cNvPr id="5" name="Text Placeholder 11"/>
          <p:cNvSpPr>
            <a:spLocks noGrp="1"/>
          </p:cNvSpPr>
          <p:nvPr>
            <p:ph type="body" sz="quarter" idx="11"/>
          </p:nvPr>
        </p:nvSpPr>
        <p:spPr>
          <a:xfrm>
            <a:off x="6768075" y="486916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28075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a:xfrm>
            <a:off x="719403" y="332656"/>
            <a:ext cx="10871200" cy="648072"/>
          </a:xfrm>
        </p:spPr>
        <p:txBody>
          <a:bodyPr/>
          <a:lstStyle/>
          <a:p>
            <a:r>
              <a:rPr lang="nb-NO"/>
              <a:t>Klikk for å redigere tittelstil</a:t>
            </a:r>
            <a:endParaRPr lang="de-DE" dirty="0"/>
          </a:p>
        </p:txBody>
      </p:sp>
      <p:sp>
        <p:nvSpPr>
          <p:cNvPr id="3" name="Content Placeholder 2"/>
          <p:cNvSpPr>
            <a:spLocks noGrp="1"/>
          </p:cNvSpPr>
          <p:nvPr>
            <p:ph idx="1"/>
          </p:nvPr>
        </p:nvSpPr>
        <p:spPr/>
        <p:txBody>
          <a:bodyPr/>
          <a:lstStyle/>
          <a:p>
            <a:pPr lvl="0"/>
            <a:r>
              <a:rPr lang="nb-NO"/>
              <a:t>Klikk for å redigere tekststiler i malen
Andre nivå
Tredje nivå
Fjerde nivå
Femte nivå</a:t>
            </a:r>
            <a:endParaRPr lang="de-DE" dirty="0"/>
          </a:p>
        </p:txBody>
      </p:sp>
      <p:pic>
        <p:nvPicPr>
          <p:cNvPr id="5" name="Bilde 4">
            <a:extLst>
              <a:ext uri="{FF2B5EF4-FFF2-40B4-BE49-F238E27FC236}">
                <a16:creationId xmlns:a16="http://schemas.microsoft.com/office/drawing/2014/main" id="{A862C69B-A6A4-AC4B-B95B-EBDE97C84F24}"/>
              </a:ext>
            </a:extLst>
          </p:cNvPr>
          <p:cNvPicPr>
            <a:picLocks noChangeAspect="1"/>
          </p:cNvPicPr>
          <p:nvPr userDrawn="1"/>
        </p:nvPicPr>
        <p:blipFill>
          <a:blip r:embed="rId2"/>
          <a:stretch>
            <a:fillRect/>
          </a:stretch>
        </p:blipFill>
        <p:spPr>
          <a:xfrm>
            <a:off x="10070926" y="5409786"/>
            <a:ext cx="1895842" cy="1276048"/>
          </a:xfrm>
          <a:prstGeom prst="rect">
            <a:avLst/>
          </a:prstGeom>
        </p:spPr>
      </p:pic>
    </p:spTree>
    <p:extLst>
      <p:ext uri="{BB962C8B-B14F-4D97-AF65-F5344CB8AC3E}">
        <p14:creationId xmlns:p14="http://schemas.microsoft.com/office/powerpoint/2010/main" val="286663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CELERATE slide content">
    <p:spTree>
      <p:nvGrpSpPr>
        <p:cNvPr id="1" name=""/>
        <p:cNvGrpSpPr/>
        <p:nvPr/>
      </p:nvGrpSpPr>
      <p:grpSpPr>
        <a:xfrm>
          <a:off x="0" y="0"/>
          <a:ext cx="0" cy="0"/>
          <a:chOff x="0" y="0"/>
          <a:chExt cx="0" cy="0"/>
        </a:xfrm>
      </p:grpSpPr>
      <p:pic>
        <p:nvPicPr>
          <p:cNvPr id="4" name="Picture 5" descr="Excelerate_whitebackground.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7823201" y="5798634"/>
            <a:ext cx="2129367" cy="779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320868" y="5786024"/>
            <a:ext cx="1335617" cy="8449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nb-NO"/>
              <a:t>Klikk for å redigere tittelstil</a:t>
            </a:r>
            <a:endParaRPr lang="en-US" dirty="0"/>
          </a:p>
        </p:txBody>
      </p:sp>
      <p:sp>
        <p:nvSpPr>
          <p:cNvPr id="5" name="Content Placeholder 2"/>
          <p:cNvSpPr>
            <a:spLocks noGrp="1"/>
          </p:cNvSpPr>
          <p:nvPr>
            <p:ph idx="1"/>
          </p:nvPr>
        </p:nvSpPr>
        <p:spPr>
          <a:xfrm>
            <a:off x="711200" y="1525589"/>
            <a:ext cx="10871200" cy="4351337"/>
          </a:xfrm>
        </p:spPr>
        <p:txBody>
          <a:bodyPr/>
          <a:lstStyle/>
          <a:p>
            <a:pPr lvl="0"/>
            <a:r>
              <a:rPr lang="nb-NO"/>
              <a:t>Klikk for å redigere tekststiler i malen
Andre nivå
Tredje nivå
Fjerde nivå
Femte nivå</a:t>
            </a:r>
            <a:endParaRPr lang="de-DE" dirty="0"/>
          </a:p>
        </p:txBody>
      </p:sp>
    </p:spTree>
    <p:extLst>
      <p:ext uri="{BB962C8B-B14F-4D97-AF65-F5344CB8AC3E}">
        <p14:creationId xmlns:p14="http://schemas.microsoft.com/office/powerpoint/2010/main" val="225776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pic>
        <p:nvPicPr>
          <p:cNvPr id="5"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54029"/>
            <a:ext cx="1320800" cy="942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
        <p:nvSpPr>
          <p:cNvPr id="3" name="Content Placeholder 2"/>
          <p:cNvSpPr>
            <a:spLocks noGrp="1"/>
          </p:cNvSpPr>
          <p:nvPr>
            <p:ph sz="half" idx="1"/>
          </p:nvPr>
        </p:nvSpPr>
        <p:spPr>
          <a:xfrm>
            <a:off x="7112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
        <p:nvSpPr>
          <p:cNvPr id="4" name="Content Placeholder 3"/>
          <p:cNvSpPr>
            <a:spLocks noGrp="1"/>
          </p:cNvSpPr>
          <p:nvPr>
            <p:ph sz="half" idx="2"/>
          </p:nvPr>
        </p:nvSpPr>
        <p:spPr>
          <a:xfrm>
            <a:off x="62484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Tree>
    <p:extLst>
      <p:ext uri="{BB962C8B-B14F-4D97-AF65-F5344CB8AC3E}">
        <p14:creationId xmlns:p14="http://schemas.microsoft.com/office/powerpoint/2010/main" val="28826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pic>
        <p:nvPicPr>
          <p:cNvPr id="3"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20577"/>
            <a:ext cx="1320800" cy="97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Tree>
    <p:extLst>
      <p:ext uri="{BB962C8B-B14F-4D97-AF65-F5344CB8AC3E}">
        <p14:creationId xmlns:p14="http://schemas.microsoft.com/office/powerpoint/2010/main" val="124084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9667" y="333375"/>
            <a:ext cx="10871200" cy="5032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Master title</a:t>
            </a:r>
          </a:p>
        </p:txBody>
      </p:sp>
      <p:sp>
        <p:nvSpPr>
          <p:cNvPr id="1027" name="Rectangle 3"/>
          <p:cNvSpPr>
            <a:spLocks noGrp="1" noChangeArrowheads="1"/>
          </p:cNvSpPr>
          <p:nvPr>
            <p:ph type="body" idx="1"/>
          </p:nvPr>
        </p:nvSpPr>
        <p:spPr bwMode="auto">
          <a:xfrm>
            <a:off x="711200" y="1525589"/>
            <a:ext cx="10871200" cy="43513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First level</a:t>
            </a:r>
          </a:p>
          <a:p>
            <a:pPr lvl="1"/>
            <a:r>
              <a:rPr lang="de-DE"/>
              <a:t>Second level</a:t>
            </a:r>
          </a:p>
          <a:p>
            <a:pPr lvl="2"/>
            <a:r>
              <a:rPr lang="de-DE"/>
              <a:t>Third level</a:t>
            </a:r>
          </a:p>
          <a:p>
            <a:pPr lvl="3"/>
            <a:r>
              <a:rPr lang="de-DE"/>
              <a:t>Fourth level</a:t>
            </a:r>
          </a:p>
          <a:p>
            <a:pPr lvl="4"/>
            <a:r>
              <a:rPr lang="de-DE"/>
              <a:t>Fifth level</a:t>
            </a: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Lst>
  <p:hf sldNum="0" hdr="0" dt="0"/>
  <p:txStyles>
    <p:title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p:titleStyle>
    <p:body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jpe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tacenter.no/user/application/"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sigma2.no/user-contribution-model" TargetMode="External"/><Relationship Id="rId5" Type="http://schemas.openxmlformats.org/officeDocument/2006/relationships/hyperlink" Target="https://documentation.sigma2.no/index.html" TargetMode="External"/><Relationship Id="rId4" Type="http://schemas.openxmlformats.org/officeDocument/2006/relationships/hyperlink" Target="https://www.sigma2.no/apply-e-infrastructure-resour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selfservice.tsd.usit.n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hyperlink" Target="https://www.uio.no/tjenester/it/forskning/sensitiv/hjelp/start/index.html" TargetMode="External"/><Relationship Id="rId4" Type="http://schemas.openxmlformats.org/officeDocument/2006/relationships/hyperlink" Target="https://www.uio.no/tjenester/it/forskning/sensitiv/hjelp/start/registrer.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4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33.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rdmkit.elixir-europe.org/" TargetMode="Externa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mailto:support@elixir.n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hyperlink" Target="https://nels-docs.readthedocs.io/en/lates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els.bioinfo.n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GB" sz="5400" dirty="0"/>
              <a:t>National storage infrastructures</a:t>
            </a:r>
            <a:endParaRPr lang="en-GB" sz="5400" dirty="0">
              <a:latin typeface="Corbel" charset="0"/>
              <a:cs typeface="Corbel" charset="0"/>
            </a:endParaRPr>
          </a:p>
        </p:txBody>
      </p:sp>
      <p:sp>
        <p:nvSpPr>
          <p:cNvPr id="7" name="Subtitle 6"/>
          <p:cNvSpPr>
            <a:spLocks noGrp="1"/>
          </p:cNvSpPr>
          <p:nvPr>
            <p:ph type="subTitle" idx="1"/>
          </p:nvPr>
        </p:nvSpPr>
        <p:spPr/>
        <p:txBody>
          <a:bodyPr/>
          <a:lstStyle/>
          <a:p>
            <a:r>
              <a:rPr lang="en-GB" dirty="0" err="1"/>
              <a:t>NeLS</a:t>
            </a:r>
            <a:r>
              <a:rPr lang="en-GB" dirty="0"/>
              <a:t>/</a:t>
            </a:r>
            <a:r>
              <a:rPr lang="en-GB" dirty="0" err="1"/>
              <a:t>StoreBioInfo</a:t>
            </a:r>
            <a:r>
              <a:rPr lang="en-GB" dirty="0"/>
              <a:t>, NIRD, TSD</a:t>
            </a:r>
          </a:p>
        </p:txBody>
      </p:sp>
      <p:sp>
        <p:nvSpPr>
          <p:cNvPr id="8" name="Text Placeholder 7"/>
          <p:cNvSpPr>
            <a:spLocks noGrp="1"/>
          </p:cNvSpPr>
          <p:nvPr>
            <p:ph type="body" sz="quarter" idx="11"/>
          </p:nvPr>
        </p:nvSpPr>
        <p:spPr>
          <a:xfrm>
            <a:off x="6761891" y="5192680"/>
            <a:ext cx="4512733" cy="1182720"/>
          </a:xfrm>
        </p:spPr>
        <p:txBody>
          <a:bodyPr/>
          <a:lstStyle/>
          <a:p>
            <a:pPr>
              <a:spcBef>
                <a:spcPts val="0"/>
              </a:spcBef>
              <a:spcAft>
                <a:spcPts val="0"/>
              </a:spcAft>
            </a:pPr>
            <a:r>
              <a:rPr lang="en-GB" sz="2000" dirty="0"/>
              <a:t>David Dolan</a:t>
            </a:r>
          </a:p>
          <a:p>
            <a:pPr>
              <a:spcBef>
                <a:spcPts val="0"/>
              </a:spcBef>
              <a:spcAft>
                <a:spcPts val="0"/>
              </a:spcAft>
            </a:pPr>
            <a:r>
              <a:rPr lang="en-GB" sz="2000" dirty="0"/>
              <a:t>Research Support Lead</a:t>
            </a:r>
          </a:p>
          <a:p>
            <a:pPr>
              <a:spcBef>
                <a:spcPts val="0"/>
              </a:spcBef>
              <a:spcAft>
                <a:spcPts val="0"/>
              </a:spcAft>
            </a:pPr>
            <a:r>
              <a:rPr lang="en-GB" sz="2000" dirty="0"/>
              <a:t>ELIXIR Norway</a:t>
            </a:r>
          </a:p>
        </p:txBody>
      </p:sp>
    </p:spTree>
    <p:extLst>
      <p:ext uri="{BB962C8B-B14F-4D97-AF65-F5344CB8AC3E}">
        <p14:creationId xmlns:p14="http://schemas.microsoft.com/office/powerpoint/2010/main" val="208698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45" name="Bilde 3">
            <a:extLst>
              <a:ext uri="{FF2B5EF4-FFF2-40B4-BE49-F238E27FC236}">
                <a16:creationId xmlns:a16="http://schemas.microsoft.com/office/drawing/2014/main" id="{106082B4-5D90-F04F-A8F1-C20D0E02127A}"/>
              </a:ext>
            </a:extLst>
          </p:cNvPr>
          <p:cNvPicPr>
            <a:picLocks noChangeAspect="1"/>
          </p:cNvPicPr>
          <p:nvPr/>
        </p:nvPicPr>
        <p:blipFill>
          <a:blip r:embed="rId3"/>
          <a:stretch>
            <a:fillRect/>
          </a:stretch>
        </p:blipFill>
        <p:spPr>
          <a:xfrm>
            <a:off x="1416634" y="332656"/>
            <a:ext cx="9476737" cy="6525344"/>
          </a:xfrm>
          <a:prstGeom prst="rect">
            <a:avLst/>
          </a:prstGeom>
        </p:spPr>
      </p:pic>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err="1">
                <a:solidFill>
                  <a:srgbClr val="F57E20"/>
                </a:solidFill>
              </a:rPr>
              <a:t>NeLS</a:t>
            </a:r>
            <a:r>
              <a:rPr lang="en-GB" sz="4200" i="1" dirty="0">
                <a:solidFill>
                  <a:srgbClr val="F57E20"/>
                </a:solidFill>
              </a:rPr>
              <a:t> architecture</a:t>
            </a:r>
            <a:endParaRPr sz="3000" dirty="0"/>
          </a:p>
        </p:txBody>
      </p:sp>
      <p:pic>
        <p:nvPicPr>
          <p:cNvPr id="46" name="Picture 45">
            <a:extLst>
              <a:ext uri="{FF2B5EF4-FFF2-40B4-BE49-F238E27FC236}">
                <a16:creationId xmlns:a16="http://schemas.microsoft.com/office/drawing/2014/main" id="{CF28261B-917B-2E43-8296-35413EDEECFD}"/>
              </a:ext>
            </a:extLst>
          </p:cNvPr>
          <p:cNvPicPr>
            <a:picLocks noChangeAspect="1"/>
          </p:cNvPicPr>
          <p:nvPr/>
        </p:nvPicPr>
        <p:blipFill>
          <a:blip r:embed="rId4"/>
          <a:stretch>
            <a:fillRect/>
          </a:stretch>
        </p:blipFill>
        <p:spPr>
          <a:xfrm>
            <a:off x="9820665" y="5233183"/>
            <a:ext cx="2365962" cy="1624818"/>
          </a:xfrm>
          <a:prstGeom prst="rect">
            <a:avLst/>
          </a:prstGeom>
        </p:spPr>
      </p:pic>
      <p:sp>
        <p:nvSpPr>
          <p:cNvPr id="47" name="Rectangle 46">
            <a:extLst>
              <a:ext uri="{FF2B5EF4-FFF2-40B4-BE49-F238E27FC236}">
                <a16:creationId xmlns:a16="http://schemas.microsoft.com/office/drawing/2014/main" id="{4B2CAC86-FC09-E745-9694-39D12167C026}"/>
              </a:ext>
            </a:extLst>
          </p:cNvPr>
          <p:cNvSpPr/>
          <p:nvPr/>
        </p:nvSpPr>
        <p:spPr bwMode="auto">
          <a:xfrm>
            <a:off x="5552661" y="5698435"/>
            <a:ext cx="1192696" cy="536407"/>
          </a:xfrm>
          <a:prstGeom prst="rect">
            <a:avLst/>
          </a:prstGeom>
          <a:solidFill>
            <a:srgbClr val="F7B5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pitchFamily="-112" charset="0"/>
                <a:ea typeface="Geneva" pitchFamily="-112" charset="0"/>
                <a:cs typeface="Geneva" pitchFamily="-112" charset="0"/>
              </a:rPr>
              <a:t>Research data archive</a:t>
            </a:r>
          </a:p>
        </p:txBody>
      </p:sp>
      <p:pic>
        <p:nvPicPr>
          <p:cNvPr id="48" name="Picture 47">
            <a:extLst>
              <a:ext uri="{FF2B5EF4-FFF2-40B4-BE49-F238E27FC236}">
                <a16:creationId xmlns:a16="http://schemas.microsoft.com/office/drawing/2014/main" id="{3C9C5CCE-B6B1-B449-B675-87275F15482A}"/>
              </a:ext>
            </a:extLst>
          </p:cNvPr>
          <p:cNvPicPr>
            <a:picLocks noChangeAspect="1"/>
          </p:cNvPicPr>
          <p:nvPr/>
        </p:nvPicPr>
        <p:blipFill>
          <a:blip r:embed="rId5"/>
          <a:stretch>
            <a:fillRect/>
          </a:stretch>
        </p:blipFill>
        <p:spPr>
          <a:xfrm>
            <a:off x="3206657" y="5832045"/>
            <a:ext cx="2153478" cy="269185"/>
          </a:xfrm>
          <a:prstGeom prst="rect">
            <a:avLst/>
          </a:prstGeom>
        </p:spPr>
      </p:pic>
      <p:pic>
        <p:nvPicPr>
          <p:cNvPr id="49" name="Picture 2" descr="Image result for european nucleotide archive logo">
            <a:extLst>
              <a:ext uri="{FF2B5EF4-FFF2-40B4-BE49-F238E27FC236}">
                <a16:creationId xmlns:a16="http://schemas.microsoft.com/office/drawing/2014/main" id="{A254B04E-0449-844B-B633-E419EE2A6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3284" y="5409591"/>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elixir core facility logo">
            <a:extLst>
              <a:ext uri="{FF2B5EF4-FFF2-40B4-BE49-F238E27FC236}">
                <a16:creationId xmlns:a16="http://schemas.microsoft.com/office/drawing/2014/main" id="{D9A3712B-95CC-9049-977C-DE075682AF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2870" y="5410227"/>
            <a:ext cx="1412679" cy="10320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F64D41BE-449A-4846-A008-3C1ADA3356D2}"/>
              </a:ext>
            </a:extLst>
          </p:cNvPr>
          <p:cNvPicPr>
            <a:picLocks noChangeAspect="1"/>
          </p:cNvPicPr>
          <p:nvPr/>
        </p:nvPicPr>
        <p:blipFill>
          <a:blip r:embed="rId8"/>
          <a:stretch>
            <a:fillRect/>
          </a:stretch>
        </p:blipFill>
        <p:spPr>
          <a:xfrm>
            <a:off x="8383284" y="6027471"/>
            <a:ext cx="1052329" cy="207371"/>
          </a:xfrm>
          <a:prstGeom prst="rect">
            <a:avLst/>
          </a:prstGeom>
        </p:spPr>
      </p:pic>
      <p:pic>
        <p:nvPicPr>
          <p:cNvPr id="52" name="Picture 6" descr="logo">
            <a:extLst>
              <a:ext uri="{FF2B5EF4-FFF2-40B4-BE49-F238E27FC236}">
                <a16:creationId xmlns:a16="http://schemas.microsoft.com/office/drawing/2014/main" id="{DC0FE371-67BF-E248-B1DA-77405010B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790" y="6306658"/>
            <a:ext cx="397135" cy="39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0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3600" i="1" dirty="0">
                <a:solidFill>
                  <a:srgbClr val="F57E20"/>
                </a:solidFill>
              </a:rPr>
              <a:t>SEEK - sharing heterogeneous scientific research datasets, models or simulations, processes and research outcomes</a:t>
            </a:r>
            <a:endParaRPr sz="3600" dirty="0"/>
          </a:p>
        </p:txBody>
      </p:sp>
      <p:pic>
        <p:nvPicPr>
          <p:cNvPr id="6" name="Picture 2" descr="seek-logo-original">
            <a:extLst>
              <a:ext uri="{FF2B5EF4-FFF2-40B4-BE49-F238E27FC236}">
                <a16:creationId xmlns:a16="http://schemas.microsoft.com/office/drawing/2014/main" id="{2CCF5A11-ECD5-0441-8BCF-6399E80C8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140" y="4044052"/>
            <a:ext cx="1784266" cy="17460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Image result for nels norway">
            <a:extLst>
              <a:ext uri="{FF2B5EF4-FFF2-40B4-BE49-F238E27FC236}">
                <a16:creationId xmlns:a16="http://schemas.microsoft.com/office/drawing/2014/main" id="{54E1D58C-3528-4E4F-9748-F96B003FD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653" y="4896851"/>
            <a:ext cx="2679700" cy="8932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5B20E8-C119-7245-907C-9E5B5FB27CB3}"/>
              </a:ext>
            </a:extLst>
          </p:cNvPr>
          <p:cNvPicPr>
            <a:picLocks noChangeAspect="1"/>
          </p:cNvPicPr>
          <p:nvPr/>
        </p:nvPicPr>
        <p:blipFill>
          <a:blip r:embed="rId5"/>
          <a:stretch>
            <a:fillRect/>
          </a:stretch>
        </p:blipFill>
        <p:spPr>
          <a:xfrm>
            <a:off x="1734653" y="4044052"/>
            <a:ext cx="2679700" cy="762000"/>
          </a:xfrm>
          <a:prstGeom prst="rect">
            <a:avLst/>
          </a:prstGeom>
        </p:spPr>
      </p:pic>
      <p:sp>
        <p:nvSpPr>
          <p:cNvPr id="9" name="TextBox 8">
            <a:extLst>
              <a:ext uri="{FF2B5EF4-FFF2-40B4-BE49-F238E27FC236}">
                <a16:creationId xmlns:a16="http://schemas.microsoft.com/office/drawing/2014/main" id="{0739F50C-95E9-F44D-B0EF-709A9D4392AE}"/>
              </a:ext>
            </a:extLst>
          </p:cNvPr>
          <p:cNvSpPr txBox="1"/>
          <p:nvPr/>
        </p:nvSpPr>
        <p:spPr>
          <a:xfrm>
            <a:off x="7765774" y="5788667"/>
            <a:ext cx="1659429" cy="646331"/>
          </a:xfrm>
          <a:prstGeom prst="rect">
            <a:avLst/>
          </a:prstGeom>
          <a:noFill/>
        </p:spPr>
        <p:txBody>
          <a:bodyPr wrap="none" rtlCol="0">
            <a:spAutoFit/>
          </a:bodyPr>
          <a:lstStyle/>
          <a:p>
            <a:pPr algn="ctr"/>
            <a:r>
              <a:rPr lang="en-GB" dirty="0"/>
              <a:t>Metadata</a:t>
            </a:r>
          </a:p>
          <a:p>
            <a:pPr algn="ctr"/>
            <a:r>
              <a:rPr lang="en-GB" dirty="0"/>
              <a:t>(and datasets)</a:t>
            </a:r>
          </a:p>
        </p:txBody>
      </p:sp>
      <p:sp>
        <p:nvSpPr>
          <p:cNvPr id="11" name="TextBox 10">
            <a:extLst>
              <a:ext uri="{FF2B5EF4-FFF2-40B4-BE49-F238E27FC236}">
                <a16:creationId xmlns:a16="http://schemas.microsoft.com/office/drawing/2014/main" id="{C2C62E34-72D9-6842-AECC-262042F1CDEC}"/>
              </a:ext>
            </a:extLst>
          </p:cNvPr>
          <p:cNvSpPr txBox="1"/>
          <p:nvPr/>
        </p:nvSpPr>
        <p:spPr>
          <a:xfrm>
            <a:off x="2148576" y="5788666"/>
            <a:ext cx="1851854" cy="646331"/>
          </a:xfrm>
          <a:prstGeom prst="rect">
            <a:avLst/>
          </a:prstGeom>
          <a:noFill/>
        </p:spPr>
        <p:txBody>
          <a:bodyPr wrap="none" rtlCol="0">
            <a:spAutoFit/>
          </a:bodyPr>
          <a:lstStyle/>
          <a:p>
            <a:pPr algn="ctr"/>
            <a:r>
              <a:rPr lang="en-GB" dirty="0"/>
              <a:t>Datasets</a:t>
            </a:r>
          </a:p>
          <a:p>
            <a:pPr algn="ctr"/>
            <a:r>
              <a:rPr lang="en-GB" dirty="0" err="1"/>
              <a:t>eg.</a:t>
            </a:r>
            <a:r>
              <a:rPr lang="en-GB" dirty="0"/>
              <a:t> FASTQ </a:t>
            </a:r>
            <a:r>
              <a:rPr lang="en-GB" dirty="0" err="1"/>
              <a:t>fiiles</a:t>
            </a:r>
            <a:endParaRPr lang="en-GB" dirty="0"/>
          </a:p>
        </p:txBody>
      </p:sp>
      <p:sp>
        <p:nvSpPr>
          <p:cNvPr id="12" name="Left-Right Arrow 18">
            <a:extLst>
              <a:ext uri="{FF2B5EF4-FFF2-40B4-BE49-F238E27FC236}">
                <a16:creationId xmlns:a16="http://schemas.microsoft.com/office/drawing/2014/main" id="{57FF178A-CC51-BB40-9730-A86B25F62AB4}"/>
              </a:ext>
            </a:extLst>
          </p:cNvPr>
          <p:cNvSpPr/>
          <p:nvPr/>
        </p:nvSpPr>
        <p:spPr bwMode="auto">
          <a:xfrm>
            <a:off x="4912622" y="3850923"/>
            <a:ext cx="2476557" cy="1088629"/>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Arial" pitchFamily="-112" charset="0"/>
                <a:ea typeface="Geneva" pitchFamily="-112" charset="0"/>
                <a:cs typeface="Geneva" pitchFamily="-112" charset="0"/>
              </a:rPr>
              <a:t>Integrated</a:t>
            </a:r>
          </a:p>
        </p:txBody>
      </p:sp>
      <p:sp>
        <p:nvSpPr>
          <p:cNvPr id="13" name="Rectangle 12">
            <a:extLst>
              <a:ext uri="{FF2B5EF4-FFF2-40B4-BE49-F238E27FC236}">
                <a16:creationId xmlns:a16="http://schemas.microsoft.com/office/drawing/2014/main" id="{42AA0DBF-8D53-8A44-B572-5EF2D9B78F41}"/>
              </a:ext>
            </a:extLst>
          </p:cNvPr>
          <p:cNvSpPr/>
          <p:nvPr/>
        </p:nvSpPr>
        <p:spPr bwMode="auto">
          <a:xfrm>
            <a:off x="1046922" y="3191241"/>
            <a:ext cx="8945217" cy="33925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14" name="Picture 8" descr="Image result for fairdom hub">
            <a:extLst>
              <a:ext uri="{FF2B5EF4-FFF2-40B4-BE49-F238E27FC236}">
                <a16:creationId xmlns:a16="http://schemas.microsoft.com/office/drawing/2014/main" id="{D1A60130-B011-BB4F-8528-3C09FE7C9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5529" y="2963670"/>
            <a:ext cx="3144105" cy="13819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9" name="Google Shape;109;gc079e62e23_0_58"/>
          <p:cNvSpPr txBox="1">
            <a:spLocks noGrp="1"/>
          </p:cNvSpPr>
          <p:nvPr>
            <p:ph type="body" idx="1"/>
          </p:nvPr>
        </p:nvSpPr>
        <p:spPr>
          <a:xfrm>
            <a:off x="719402" y="1479175"/>
            <a:ext cx="10078585" cy="3990907"/>
          </a:xfrm>
          <a:prstGeom prst="rect">
            <a:avLst/>
          </a:prstGeom>
          <a:noFill/>
          <a:ln>
            <a:noFill/>
          </a:ln>
        </p:spPr>
        <p:txBody>
          <a:bodyPr spcFirstLastPara="1" wrap="square" lIns="0" tIns="0" rIns="0" bIns="0" anchor="t" anchorCtr="0">
            <a:noAutofit/>
          </a:bodyPr>
          <a:lstStyle/>
          <a:p>
            <a:pPr marL="0" indent="0">
              <a:buNone/>
            </a:pPr>
            <a:r>
              <a:rPr lang="en-GB" dirty="0"/>
              <a:t>The SEEK platform is a web-based tool for organising and storing data, and for exploring and annotating data</a:t>
            </a:r>
          </a:p>
          <a:p>
            <a:pPr marL="0" indent="0">
              <a:buNone/>
            </a:pPr>
            <a:r>
              <a:rPr lang="en-GB" dirty="0"/>
              <a:t>Norwegian users can link datasets stored in </a:t>
            </a:r>
            <a:r>
              <a:rPr lang="en-GB" dirty="0" err="1"/>
              <a:t>NeLS</a:t>
            </a:r>
            <a:r>
              <a:rPr lang="en-GB" dirty="0"/>
              <a:t> to a SEEK project using </a:t>
            </a:r>
            <a:r>
              <a:rPr lang="en-GB" dirty="0" err="1"/>
              <a:t>FAIRdom</a:t>
            </a:r>
            <a:r>
              <a:rPr lang="en-GB" dirty="0"/>
              <a:t> hub</a:t>
            </a:r>
          </a:p>
        </p:txBody>
      </p:sp>
    </p:spTree>
    <p:extLst>
      <p:ext uri="{BB962C8B-B14F-4D97-AF65-F5344CB8AC3E}">
        <p14:creationId xmlns:p14="http://schemas.microsoft.com/office/powerpoint/2010/main" val="390258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978388" y="2254039"/>
            <a:ext cx="2286012" cy="1013671"/>
          </a:xfrm>
          <a:prstGeom prst="rect">
            <a:avLst/>
          </a:prstGeom>
          <a:solidFill>
            <a:srgbClr val="0E4153"/>
          </a:solid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a:solidFill>
                  <a:schemeClr val="bg1"/>
                </a:solidFill>
              </a:rPr>
              <a:t>NIRD</a:t>
            </a: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e-Infrastructure for Research Data </a:t>
            </a:r>
            <a:r>
              <a:rPr lang="en-GB" kern="0" dirty="0"/>
              <a:t>- owned and operated by UNINETT Sigma2</a:t>
            </a:r>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1907854"/>
            <a:ext cx="2834430" cy="1849865"/>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All type of scientific data*</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29349" y="1907854"/>
            <a:ext cx="3860352" cy="3096360"/>
          </a:xfrm>
          <a:prstGeom prst="rect">
            <a:avLst/>
          </a:prstGeom>
          <a:noFill/>
        </p:spPr>
        <p:txBody>
          <a:bodyPr wrap="none" rtlCol="0">
            <a:spAutoFit/>
          </a:bodyPr>
          <a:lstStyle/>
          <a:p>
            <a:pPr>
              <a:lnSpc>
                <a:spcPct val="150000"/>
              </a:lnSpc>
            </a:pPr>
            <a:r>
              <a:rPr lang="en-GB" sz="2400" b="1" dirty="0">
                <a:latin typeface="Corbel" panose="020B0503020204020204" pitchFamily="34" charset="0"/>
              </a:rPr>
              <a:t>NIRD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User support: </a:t>
            </a:r>
            <a:r>
              <a:rPr lang="en-GB" dirty="0" err="1">
                <a:latin typeface="Corbel" panose="020B0503020204020204" pitchFamily="34" charset="0"/>
              </a:rPr>
              <a:t>Metacenter</a:t>
            </a:r>
            <a:r>
              <a:rPr lang="en-GB" dirty="0">
                <a:latin typeface="Corbel" panose="020B0503020204020204" pitchFamily="34" charset="0"/>
              </a:rPr>
              <a:t>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68" name="Rectangle 67">
            <a:extLst>
              <a:ext uri="{FF2B5EF4-FFF2-40B4-BE49-F238E27FC236}">
                <a16:creationId xmlns:a16="http://schemas.microsoft.com/office/drawing/2014/main" id="{39625960-F737-9A4F-91C5-0062231FC86A}"/>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4551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c079e62e23_0_58"/>
          <p:cNvSpPr txBox="1">
            <a:spLocks noGrp="1"/>
          </p:cNvSpPr>
          <p:nvPr>
            <p:ph type="body" idx="1"/>
          </p:nvPr>
        </p:nvSpPr>
        <p:spPr>
          <a:xfrm>
            <a:off x="719403" y="1118883"/>
            <a:ext cx="11051065" cy="5827749"/>
          </a:xfrm>
          <a:prstGeom prst="rect">
            <a:avLst/>
          </a:prstGeom>
          <a:noFill/>
          <a:ln>
            <a:noFill/>
          </a:ln>
        </p:spPr>
        <p:txBody>
          <a:bodyPr spcFirstLastPara="1" wrap="square" lIns="0" tIns="0" rIns="0" bIns="0" anchor="t" anchorCtr="0">
            <a:spAutoFit/>
          </a:bodyPr>
          <a:lstStyle/>
          <a:p>
            <a:pPr marL="114300" lvl="0" indent="0">
              <a:lnSpc>
                <a:spcPct val="150000"/>
              </a:lnSpc>
              <a:spcBef>
                <a:spcPts val="0"/>
              </a:spcBef>
              <a:spcAft>
                <a:spcPts val="0"/>
              </a:spcAft>
              <a:buSzPts val="1800"/>
              <a:buNone/>
            </a:pPr>
            <a:r>
              <a:rPr lang="en-GB" sz="1800" dirty="0"/>
              <a:t>Apply for a UNINETT SIGMA2 user.</a:t>
            </a:r>
          </a:p>
          <a:p>
            <a:pPr marL="114300" lvl="0" indent="0">
              <a:lnSpc>
                <a:spcPct val="150000"/>
              </a:lnSpc>
              <a:spcBef>
                <a:spcPts val="0"/>
              </a:spcBef>
              <a:spcAft>
                <a:spcPts val="0"/>
              </a:spcAft>
              <a:buSzPts val="1800"/>
              <a:buNone/>
            </a:pPr>
            <a:r>
              <a:rPr lang="en-GB" sz="1800" dirty="0"/>
              <a:t>Apply for a storage quota:</a:t>
            </a:r>
          </a:p>
          <a:p>
            <a:pPr>
              <a:buFont typeface="Arial" panose="020B0604020202020204" pitchFamily="34" charset="0"/>
              <a:buChar char="•"/>
            </a:pPr>
            <a:r>
              <a:rPr lang="en-US" sz="1400" b="1" dirty="0">
                <a:latin typeface="Corbel" panose="020B0503020204020204" pitchFamily="34" charset="0"/>
              </a:rPr>
              <a:t>Category A: </a:t>
            </a:r>
            <a:r>
              <a:rPr lang="en-US" sz="1400" dirty="0">
                <a:latin typeface="Corbel" panose="020B0503020204020204" pitchFamily="34" charset="0"/>
              </a:rPr>
              <a:t>Non-commercial projects with resources allocated through the Resource Allocation Committee (RFK) must contribute to the operational expenses of the service. This category should be used in applications to the Norwegian Research Council and other funders, except the EU. </a:t>
            </a:r>
          </a:p>
          <a:p>
            <a:pPr>
              <a:buFont typeface="Arial" panose="020B0604020202020204" pitchFamily="34" charset="0"/>
              <a:buChar char="•"/>
            </a:pPr>
            <a:r>
              <a:rPr lang="en-US" sz="1400" b="1" dirty="0">
                <a:latin typeface="Corbel" panose="020B0503020204020204" pitchFamily="34" charset="0"/>
              </a:rPr>
              <a:t>Category B: </a:t>
            </a:r>
            <a:r>
              <a:rPr lang="en-US" sz="1400" dirty="0">
                <a:latin typeface="Corbel" panose="020B0503020204020204" pitchFamily="34" charset="0"/>
              </a:rPr>
              <a:t>Non-commercial projects in need of Dedicated Resources, paying for capital and operational expenses.  </a:t>
            </a:r>
          </a:p>
          <a:p>
            <a:pPr>
              <a:buFont typeface="Arial" panose="020B0604020202020204" pitchFamily="34" charset="0"/>
              <a:buChar char="•"/>
            </a:pPr>
            <a:r>
              <a:rPr lang="en-US" sz="1400" b="1" dirty="0">
                <a:latin typeface="Corbel" panose="020B0503020204020204" pitchFamily="34" charset="0"/>
              </a:rPr>
              <a:t>Category C: </a:t>
            </a:r>
            <a:r>
              <a:rPr lang="en-US" sz="1400" dirty="0">
                <a:latin typeface="Corbel" panose="020B0503020204020204" pitchFamily="34" charset="0"/>
              </a:rPr>
              <a:t>Commercial research and industry which will pay market price. </a:t>
            </a:r>
          </a:p>
          <a:p>
            <a:pPr>
              <a:buFont typeface="Arial" panose="020B0604020202020204" pitchFamily="34" charset="0"/>
              <a:buChar char="•"/>
            </a:pPr>
            <a:r>
              <a:rPr lang="en-US" sz="1400" b="1" dirty="0">
                <a:latin typeface="Corbel" panose="020B0503020204020204" pitchFamily="34" charset="0"/>
              </a:rPr>
              <a:t>Category D: </a:t>
            </a:r>
            <a:r>
              <a:rPr lang="en-US" sz="1400" dirty="0">
                <a:latin typeface="Corbel" panose="020B0503020204020204" pitchFamily="34" charset="0"/>
              </a:rPr>
              <a:t>For applications to the EU, as in-kind value. </a:t>
            </a:r>
          </a:p>
          <a:p>
            <a:pPr>
              <a:buFont typeface="Arial" panose="020B0604020202020204" pitchFamily="34" charset="0"/>
              <a:buChar char="•"/>
            </a:pPr>
            <a:r>
              <a:rPr lang="en-US" sz="1400" b="1" dirty="0">
                <a:latin typeface="Corbel" panose="020B0503020204020204" pitchFamily="34" charset="0"/>
              </a:rPr>
              <a:t>Category 0: </a:t>
            </a:r>
            <a:r>
              <a:rPr lang="en-US" sz="1400" dirty="0">
                <a:latin typeface="Corbel" panose="020B0503020204020204" pitchFamily="34" charset="0"/>
              </a:rPr>
              <a:t>Smaller projects using less than 200 000 CPU core hours pr. year or using less than 7 TB storage pr. year. If any </a:t>
            </a:r>
            <a:r>
              <a:rPr lang="en-US" sz="1400" dirty="0" err="1">
                <a:latin typeface="Corbel" panose="020B0503020204020204" pitchFamily="34" charset="0"/>
              </a:rPr>
              <a:t>organisation</a:t>
            </a:r>
            <a:r>
              <a:rPr lang="en-US" sz="1400" dirty="0">
                <a:latin typeface="Corbel" panose="020B0503020204020204" pitchFamily="34" charset="0"/>
              </a:rPr>
              <a:t> outside BOTT has an aggregated use for smaller projects with a value of more than 50 000 NOK, the </a:t>
            </a:r>
            <a:r>
              <a:rPr lang="en-US" sz="1400" dirty="0" err="1">
                <a:latin typeface="Corbel" panose="020B0503020204020204" pitchFamily="34" charset="0"/>
              </a:rPr>
              <a:t>organisation</a:t>
            </a:r>
            <a:r>
              <a:rPr lang="en-US" sz="1400" dirty="0">
                <a:latin typeface="Corbel" panose="020B0503020204020204" pitchFamily="34" charset="0"/>
              </a:rPr>
              <a:t> needs to contribute given 6 months’ notice, for further future use of the infrastructure.</a:t>
            </a:r>
          </a:p>
          <a:p>
            <a:pPr>
              <a:buFont typeface="Arial" panose="020B0604020202020204" pitchFamily="34" charset="0"/>
              <a:buChar char="•"/>
            </a:pPr>
            <a:endParaRPr lang="en-US" sz="1400" dirty="0">
              <a:latin typeface="Corbel" panose="020B0503020204020204" pitchFamily="34" charset="0"/>
            </a:endParaRPr>
          </a:p>
          <a:p>
            <a:pPr marL="0" indent="0">
              <a:buNone/>
            </a:pPr>
            <a:r>
              <a:rPr lang="en-GB" sz="1400" dirty="0">
                <a:latin typeface="Corbel" panose="020B0503020204020204" pitchFamily="34" charset="0"/>
              </a:rPr>
              <a:t>Apply for user account: </a:t>
            </a:r>
            <a:r>
              <a:rPr lang="en-GB" sz="1400" dirty="0">
                <a:latin typeface="Corbel" panose="020B0503020204020204" pitchFamily="34" charset="0"/>
                <a:hlinkClick r:id="rId3"/>
              </a:rPr>
              <a:t>https://www.metacenter.no/user/application/</a:t>
            </a:r>
            <a:endParaRPr lang="en-GB" sz="1400" dirty="0">
              <a:latin typeface="Corbel" panose="020B0503020204020204" pitchFamily="34" charset="0"/>
            </a:endParaRPr>
          </a:p>
          <a:p>
            <a:pPr marL="0" indent="0">
              <a:buNone/>
            </a:pPr>
            <a:r>
              <a:rPr lang="en-GB" sz="1400" dirty="0">
                <a:latin typeface="Corbel" panose="020B0503020204020204" pitchFamily="34" charset="0"/>
              </a:rPr>
              <a:t>Apply for storage: </a:t>
            </a:r>
            <a:r>
              <a:rPr lang="en-GB" sz="1400" dirty="0">
                <a:latin typeface="Corbel" panose="020B0503020204020204" pitchFamily="34" charset="0"/>
                <a:hlinkClick r:id="rId4"/>
              </a:rPr>
              <a:t>https://www.sigma2.no/apply-e-infrastructure-resources</a:t>
            </a:r>
            <a:endParaRPr lang="en-GB" sz="1400" dirty="0">
              <a:latin typeface="Corbel" panose="020B0503020204020204" pitchFamily="34" charset="0"/>
            </a:endParaRPr>
          </a:p>
          <a:p>
            <a:pPr marL="0" indent="0">
              <a:buNone/>
            </a:pPr>
            <a:r>
              <a:rPr lang="en-GB" sz="1400" dirty="0">
                <a:latin typeface="Corbel" panose="020B0503020204020204" pitchFamily="34" charset="0"/>
              </a:rPr>
              <a:t>Wiki for usage: </a:t>
            </a:r>
            <a:r>
              <a:rPr lang="en-GB" sz="1400" dirty="0">
                <a:latin typeface="Corbel" panose="020B0503020204020204" pitchFamily="34" charset="0"/>
                <a:hlinkClick r:id="rId5"/>
              </a:rPr>
              <a:t>https://documentation.sigma2.no/index.html</a:t>
            </a:r>
            <a:endParaRPr lang="en-GB" sz="1400" dirty="0">
              <a:latin typeface="Corbel" panose="020B0503020204020204" pitchFamily="34" charset="0"/>
            </a:endParaRPr>
          </a:p>
          <a:p>
            <a:pPr marL="0" indent="0">
              <a:buNone/>
            </a:pPr>
            <a:r>
              <a:rPr lang="en-GB" sz="1400" dirty="0">
                <a:latin typeface="Corbel" panose="020B0503020204020204" pitchFamily="34" charset="0"/>
              </a:rPr>
              <a:t>Contribution model: </a:t>
            </a:r>
            <a:r>
              <a:rPr lang="en-GB" sz="1400" dirty="0">
                <a:latin typeface="Corbel" panose="020B0503020204020204" pitchFamily="34" charset="0"/>
                <a:hlinkClick r:id="rId6"/>
              </a:rPr>
              <a:t>https://www.sigma2.no/user-contribution-model</a:t>
            </a:r>
            <a:endParaRPr lang="en-GB" sz="1400" dirty="0">
              <a:latin typeface="Corbel" panose="020B0503020204020204" pitchFamily="34" charset="0"/>
            </a:endParaRPr>
          </a:p>
          <a:p>
            <a:pPr>
              <a:lnSpc>
                <a:spcPct val="150000"/>
              </a:lnSpc>
            </a:pPr>
            <a:endParaRPr lang="en-US" sz="1100" dirty="0">
              <a:latin typeface="Corbel" panose="020B0503020204020204" pitchFamily="34" charset="0"/>
            </a:endParaRPr>
          </a:p>
          <a:p>
            <a:pPr marL="114300" lvl="0" indent="0">
              <a:lnSpc>
                <a:spcPct val="150000"/>
              </a:lnSpc>
              <a:spcBef>
                <a:spcPts val="0"/>
              </a:spcBef>
              <a:spcAft>
                <a:spcPts val="0"/>
              </a:spcAft>
              <a:buSzPts val="1800"/>
              <a:buNone/>
            </a:pPr>
            <a:endParaRPr lang="en-GB" sz="1800" dirty="0"/>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 – How to get access</a:t>
            </a:r>
            <a:endParaRPr sz="3000" dirty="0"/>
          </a:p>
        </p:txBody>
      </p:sp>
    </p:spTree>
    <p:extLst>
      <p:ext uri="{BB962C8B-B14F-4D97-AF65-F5344CB8AC3E}">
        <p14:creationId xmlns:p14="http://schemas.microsoft.com/office/powerpoint/2010/main" val="21277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NIRD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NIRD storage can be accessed via the command line using SSH</a:t>
            </a:r>
          </a:p>
          <a:p>
            <a:pPr marL="0" lvl="0" indent="0">
              <a:lnSpc>
                <a:spcPct val="150000"/>
              </a:lnSpc>
              <a:spcBef>
                <a:spcPts val="0"/>
              </a:spcBef>
              <a:spcAft>
                <a:spcPts val="0"/>
              </a:spcAft>
              <a:buSzPts val="2400"/>
              <a:buNone/>
            </a:pPr>
            <a:r>
              <a:rPr lang="en-GB" dirty="0"/>
              <a:t>Data import/export via command line tools such as SCP or SFTP or other file transfer tools (e.g. WinSCP)</a:t>
            </a:r>
          </a:p>
        </p:txBody>
      </p:sp>
      <p:pic>
        <p:nvPicPr>
          <p:cNvPr id="3" name="Picture 2" descr="Graphical user interface&#10;&#10;Description automatically generated">
            <a:extLst>
              <a:ext uri="{FF2B5EF4-FFF2-40B4-BE49-F238E27FC236}">
                <a16:creationId xmlns:a16="http://schemas.microsoft.com/office/drawing/2014/main" id="{1A42373C-9658-F84B-B3CE-61143AE1C5A1}"/>
              </a:ext>
            </a:extLst>
          </p:cNvPr>
          <p:cNvPicPr>
            <a:picLocks noChangeAspect="1"/>
          </p:cNvPicPr>
          <p:nvPr/>
        </p:nvPicPr>
        <p:blipFill>
          <a:blip r:embed="rId3"/>
          <a:stretch>
            <a:fillRect/>
          </a:stretch>
        </p:blipFill>
        <p:spPr>
          <a:xfrm>
            <a:off x="719404" y="3103186"/>
            <a:ext cx="5124806" cy="2896333"/>
          </a:xfrm>
          <a:prstGeom prst="rect">
            <a:avLst/>
          </a:prstGeom>
        </p:spPr>
      </p:pic>
      <p:pic>
        <p:nvPicPr>
          <p:cNvPr id="23554" name="Picture 2" descr="Chocolatey Software | WinSCP 5.17.10">
            <a:extLst>
              <a:ext uri="{FF2B5EF4-FFF2-40B4-BE49-F238E27FC236}">
                <a16:creationId xmlns:a16="http://schemas.microsoft.com/office/drawing/2014/main" id="{521FE42D-C012-D042-9923-AABEDEDDE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267" y="3103185"/>
            <a:ext cx="3515156" cy="289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5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Sensitive data storage</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4" name="Freeform 13">
            <a:extLst>
              <a:ext uri="{FF2B5EF4-FFF2-40B4-BE49-F238E27FC236}">
                <a16:creationId xmlns:a16="http://schemas.microsoft.com/office/drawing/2014/main" id="{0C04BE0B-C35A-DB40-8660-FA1DECF06548}"/>
              </a:ext>
            </a:extLst>
          </p:cNvPr>
          <p:cNvSpPr/>
          <p:nvPr/>
        </p:nvSpPr>
        <p:spPr>
          <a:xfrm>
            <a:off x="816993" y="1702916"/>
            <a:ext cx="3916018" cy="42406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3" name="Rectangle 2">
            <a:extLst>
              <a:ext uri="{FF2B5EF4-FFF2-40B4-BE49-F238E27FC236}">
                <a16:creationId xmlns:a16="http://schemas.microsoft.com/office/drawing/2014/main" id="{93862659-9450-8ED4-A14F-8C52B145865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 name="Picture 4">
            <a:extLst>
              <a:ext uri="{FF2B5EF4-FFF2-40B4-BE49-F238E27FC236}">
                <a16:creationId xmlns:a16="http://schemas.microsoft.com/office/drawing/2014/main" id="{6F5DCABF-86B0-AABD-741B-0902F88D436E}"/>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6" name="Picture 5" descr="A screenshot of a text message&#10;&#10;Description automatically generated with low confidence">
            <a:extLst>
              <a:ext uri="{FF2B5EF4-FFF2-40B4-BE49-F238E27FC236}">
                <a16:creationId xmlns:a16="http://schemas.microsoft.com/office/drawing/2014/main" id="{DB6525F8-6A9F-1470-1BBC-D55C59E63639}"/>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7" name="TextBox 6">
            <a:extLst>
              <a:ext uri="{FF2B5EF4-FFF2-40B4-BE49-F238E27FC236}">
                <a16:creationId xmlns:a16="http://schemas.microsoft.com/office/drawing/2014/main" id="{EEE3C33D-F057-5A8C-B443-F331CF15AC19}"/>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8" name="Picture 2">
            <a:extLst>
              <a:ext uri="{FF2B5EF4-FFF2-40B4-BE49-F238E27FC236}">
                <a16:creationId xmlns:a16="http://schemas.microsoft.com/office/drawing/2014/main" id="{BF669E0E-B784-49C6-D360-233E0DBC8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service for sensitive data </a:t>
            </a:r>
            <a:r>
              <a:rPr lang="en-GB" kern="0" dirty="0"/>
              <a:t>- developed and operated by </a:t>
            </a:r>
            <a:r>
              <a:rPr lang="en-GB" kern="0" dirty="0" err="1"/>
              <a:t>UiO</a:t>
            </a:r>
            <a:endParaRPr lang="en-GB" kern="0" dirty="0"/>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2052061"/>
            <a:ext cx="2834430" cy="1434367"/>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Sensitive data</a:t>
            </a:r>
          </a:p>
          <a:p>
            <a:pPr>
              <a:lnSpc>
                <a:spcPct val="150000"/>
              </a:lnSpc>
            </a:pPr>
            <a:r>
              <a:rPr lang="en-GB" dirty="0">
                <a:latin typeface="Corbel" panose="020B0503020204020204" pitchFamily="34" charset="0"/>
              </a:rPr>
              <a:t>Support multiple data types</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40070" y="2054134"/>
            <a:ext cx="3860352" cy="2680862"/>
          </a:xfrm>
          <a:prstGeom prst="rect">
            <a:avLst/>
          </a:prstGeom>
          <a:noFill/>
        </p:spPr>
        <p:txBody>
          <a:bodyPr wrap="none" rtlCol="0">
            <a:spAutoFit/>
          </a:bodyPr>
          <a:lstStyle/>
          <a:p>
            <a:pPr>
              <a:lnSpc>
                <a:spcPct val="150000"/>
              </a:lnSpc>
            </a:pPr>
            <a:r>
              <a:rPr lang="en-GB" sz="2400" b="1" dirty="0">
                <a:latin typeface="Corbel" panose="020B0503020204020204" pitchFamily="34" charset="0"/>
              </a:rPr>
              <a:t>TSD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User support: Tech and admin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4331806"/>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9" name="Picture 58">
            <a:extLst>
              <a:ext uri="{FF2B5EF4-FFF2-40B4-BE49-F238E27FC236}">
                <a16:creationId xmlns:a16="http://schemas.microsoft.com/office/drawing/2014/main" id="{4CA4F191-EFDD-F74F-B69A-21660518C043}"/>
              </a:ext>
            </a:extLst>
          </p:cNvPr>
          <p:cNvPicPr>
            <a:picLocks noChangeAspect="1"/>
          </p:cNvPicPr>
          <p:nvPr/>
        </p:nvPicPr>
        <p:blipFill>
          <a:blip r:embed="rId4">
            <a:lum/>
            <a:alphaModFix/>
          </a:blip>
          <a:srcRect/>
          <a:stretch>
            <a:fillRect/>
          </a:stretch>
        </p:blipFill>
        <p:spPr>
          <a:xfrm>
            <a:off x="5638851" y="2169153"/>
            <a:ext cx="1053338" cy="1215263"/>
          </a:xfrm>
          <a:prstGeom prst="rect">
            <a:avLst/>
          </a:prstGeom>
          <a:noFill/>
          <a:ln>
            <a:noFill/>
          </a:ln>
        </p:spPr>
      </p:pic>
    </p:spTree>
    <p:extLst>
      <p:ext uri="{BB962C8B-B14F-4D97-AF65-F5344CB8AC3E}">
        <p14:creationId xmlns:p14="http://schemas.microsoft.com/office/powerpoint/2010/main" val="356223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 – How to get access</a:t>
            </a:r>
            <a:endParaRPr sz="3000" dirty="0"/>
          </a:p>
        </p:txBody>
      </p:sp>
      <p:sp>
        <p:nvSpPr>
          <p:cNvPr id="109" name="Google Shape;109;gc079e62e23_0_58"/>
          <p:cNvSpPr txBox="1">
            <a:spLocks noGrp="1"/>
          </p:cNvSpPr>
          <p:nvPr>
            <p:ph type="body" idx="1"/>
          </p:nvPr>
        </p:nvSpPr>
        <p:spPr>
          <a:xfrm>
            <a:off x="719403" y="1118883"/>
            <a:ext cx="9715515" cy="2893164"/>
          </a:xfrm>
          <a:prstGeom prst="rect">
            <a:avLst/>
          </a:prstGeom>
          <a:noFill/>
          <a:ln>
            <a:noFill/>
          </a:ln>
        </p:spPr>
        <p:txBody>
          <a:bodyPr spcFirstLastPara="1" wrap="square" lIns="0" tIns="0" rIns="0" bIns="0" anchor="t" anchorCtr="0">
            <a:noAutofit/>
          </a:bodyPr>
          <a:lstStyle/>
          <a:p>
            <a:pPr marL="114300" lvl="0" indent="0">
              <a:lnSpc>
                <a:spcPct val="150000"/>
              </a:lnSpc>
              <a:spcBef>
                <a:spcPts val="0"/>
              </a:spcBef>
              <a:spcAft>
                <a:spcPts val="0"/>
              </a:spcAft>
              <a:buSzPts val="1800"/>
              <a:buNone/>
            </a:pPr>
            <a:r>
              <a:rPr lang="en-GB" dirty="0"/>
              <a:t>Apply for a project – need to document ethical approval (e.g. from REC)</a:t>
            </a:r>
          </a:p>
          <a:p>
            <a:pPr marL="114300" lvl="0" indent="0">
              <a:lnSpc>
                <a:spcPct val="150000"/>
              </a:lnSpc>
              <a:spcBef>
                <a:spcPts val="0"/>
              </a:spcBef>
              <a:spcAft>
                <a:spcPts val="0"/>
              </a:spcAft>
              <a:buSzPts val="1800"/>
              <a:buNone/>
            </a:pPr>
            <a:r>
              <a:rPr lang="en-GB" dirty="0"/>
              <a:t>Generate a TSD user – require 2-factor authentication</a:t>
            </a:r>
          </a:p>
          <a:p>
            <a:pPr marL="114300" lvl="0" indent="0">
              <a:lnSpc>
                <a:spcPct val="150000"/>
              </a:lnSpc>
              <a:spcBef>
                <a:spcPts val="0"/>
              </a:spcBef>
              <a:spcAft>
                <a:spcPts val="0"/>
              </a:spcAft>
              <a:buSzPts val="1800"/>
              <a:buNone/>
            </a:pPr>
            <a:r>
              <a:rPr lang="en-GB" dirty="0"/>
              <a:t>Payment models for storage </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3" y="4848603"/>
            <a:ext cx="9042988" cy="1676741"/>
          </a:xfrm>
          <a:prstGeom prst="rect">
            <a:avLst/>
          </a:prstGeom>
          <a:noFill/>
        </p:spPr>
        <p:txBody>
          <a:bodyPr wrap="none" rtlCol="0">
            <a:spAutoFit/>
          </a:bodyPr>
          <a:lstStyle/>
          <a:p>
            <a:pPr>
              <a:lnSpc>
                <a:spcPct val="200000"/>
              </a:lnSpc>
            </a:pPr>
            <a:r>
              <a:rPr lang="en-GB" dirty="0">
                <a:latin typeface="Corbel" panose="020B0503020204020204" pitchFamily="34" charset="0"/>
              </a:rPr>
              <a:t>Generate user account: </a:t>
            </a:r>
            <a:r>
              <a:rPr lang="en-GB" dirty="0">
                <a:latin typeface="Corbel" panose="020B0503020204020204" pitchFamily="34" charset="0"/>
                <a:hlinkClick r:id="rId3"/>
              </a:rPr>
              <a:t>https://selfservice.tsd.usit.no/</a:t>
            </a:r>
            <a:endParaRPr lang="en-GB" dirty="0">
              <a:latin typeface="Corbel" panose="020B0503020204020204" pitchFamily="34" charset="0"/>
            </a:endParaRPr>
          </a:p>
          <a:p>
            <a:pPr>
              <a:lnSpc>
                <a:spcPct val="200000"/>
              </a:lnSpc>
            </a:pPr>
            <a:r>
              <a:rPr lang="en-GB" dirty="0">
                <a:latin typeface="Corbel" panose="020B0503020204020204" pitchFamily="34" charset="0"/>
              </a:rPr>
              <a:t>Apply for project: </a:t>
            </a:r>
            <a:r>
              <a:rPr lang="en-GB" dirty="0">
                <a:latin typeface="Corbel" panose="020B0503020204020204" pitchFamily="34" charset="0"/>
                <a:hlinkClick r:id="rId4"/>
              </a:rPr>
              <a:t>https://www.uio.no/tjenester/it/forskning/sensitiv/hjelp/start/registrer.html </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5"/>
              </a:rPr>
              <a:t>https://www.uio.no/tjenester/it/forskning/sensitiv/hjelp/start/index.html</a:t>
            </a:r>
            <a:endParaRPr lang="en-GB" dirty="0">
              <a:latin typeface="Corbel" panose="020B0503020204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A2323D05-0E97-CA44-99FE-1F4A0A2BD037}"/>
              </a:ext>
            </a:extLst>
          </p:cNvPr>
          <p:cNvPicPr>
            <a:picLocks noChangeAspect="1"/>
          </p:cNvPicPr>
          <p:nvPr/>
        </p:nvPicPr>
        <p:blipFill>
          <a:blip r:embed="rId6"/>
          <a:stretch>
            <a:fillRect/>
          </a:stretch>
        </p:blipFill>
        <p:spPr>
          <a:xfrm>
            <a:off x="2664321" y="2850776"/>
            <a:ext cx="4224416" cy="2124175"/>
          </a:xfrm>
          <a:prstGeom prst="rect">
            <a:avLst/>
          </a:prstGeom>
        </p:spPr>
      </p:pic>
      <p:sp>
        <p:nvSpPr>
          <p:cNvPr id="6" name="TextBox 5">
            <a:extLst>
              <a:ext uri="{FF2B5EF4-FFF2-40B4-BE49-F238E27FC236}">
                <a16:creationId xmlns:a16="http://schemas.microsoft.com/office/drawing/2014/main" id="{03A67560-9E93-2541-A040-E5F704A1EEAA}"/>
              </a:ext>
            </a:extLst>
          </p:cNvPr>
          <p:cNvSpPr txBox="1"/>
          <p:nvPr/>
        </p:nvSpPr>
        <p:spPr>
          <a:xfrm>
            <a:off x="7486956" y="2867836"/>
            <a:ext cx="4372948" cy="1200329"/>
          </a:xfrm>
          <a:prstGeom prst="rect">
            <a:avLst/>
          </a:prstGeom>
          <a:noFill/>
        </p:spPr>
        <p:txBody>
          <a:bodyPr wrap="square" rtlCol="0">
            <a:spAutoFit/>
          </a:bodyPr>
          <a:lstStyle/>
          <a:p>
            <a:r>
              <a:rPr lang="en-GB" dirty="0">
                <a:latin typeface="Corbel" panose="020B0503020204020204" pitchFamily="34" charset="0"/>
              </a:rPr>
              <a:t>Apply for a TSD project through ELIXIR.NO:</a:t>
            </a:r>
          </a:p>
          <a:p>
            <a:r>
              <a:rPr lang="en-GB" dirty="0">
                <a:latin typeface="Corbel" panose="020B0503020204020204" pitchFamily="34" charset="0"/>
              </a:rPr>
              <a:t>ELIXIR Norway has a quota in TSD that, and users can get subsidised quota through ELIXIR in TSD</a:t>
            </a:r>
            <a:endParaRPr lang="en-NO" dirty="0"/>
          </a:p>
        </p:txBody>
      </p:sp>
    </p:spTree>
    <p:extLst>
      <p:ext uri="{BB962C8B-B14F-4D97-AF65-F5344CB8AC3E}">
        <p14:creationId xmlns:p14="http://schemas.microsoft.com/office/powerpoint/2010/main" val="120940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spcBef>
                <a:spcPts val="0"/>
              </a:spcBef>
              <a:spcAft>
                <a:spcPts val="0"/>
              </a:spcAft>
            </a:pPr>
            <a:r>
              <a:rPr lang="en-GB" sz="4400" i="1" dirty="0">
                <a:solidFill>
                  <a:srgbClr val="F57E20"/>
                </a:solidFill>
              </a:rPr>
              <a:t>Access to data storage in TSD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TSD storage can be accessed via VMware Horizon </a:t>
            </a:r>
            <a:r>
              <a:rPr lang="nb-NO" dirty="0"/>
              <a:t>+ </a:t>
            </a:r>
            <a:r>
              <a:rPr lang="en-GB" dirty="0"/>
              <a:t>2-factor authentication</a:t>
            </a:r>
          </a:p>
          <a:p>
            <a:pPr marL="0" lvl="0" indent="0">
              <a:lnSpc>
                <a:spcPct val="150000"/>
              </a:lnSpc>
              <a:spcBef>
                <a:spcPts val="0"/>
              </a:spcBef>
              <a:spcAft>
                <a:spcPts val="0"/>
              </a:spcAft>
              <a:buSzPts val="2400"/>
              <a:buNone/>
            </a:pPr>
            <a:r>
              <a:rPr lang="en-GB" dirty="0"/>
              <a:t>Import/export data via the web file upload service</a:t>
            </a:r>
            <a:endParaRPr dirty="0"/>
          </a:p>
        </p:txBody>
      </p:sp>
      <p:pic>
        <p:nvPicPr>
          <p:cNvPr id="22530" name="Picture 2">
            <a:extLst>
              <a:ext uri="{FF2B5EF4-FFF2-40B4-BE49-F238E27FC236}">
                <a16:creationId xmlns:a16="http://schemas.microsoft.com/office/drawing/2014/main" id="{F1436570-9E8F-3E4E-8A31-98F2DF0FA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03" y="2498577"/>
            <a:ext cx="4766997" cy="27816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 email&#10;&#10;Description automatically generated">
            <a:extLst>
              <a:ext uri="{FF2B5EF4-FFF2-40B4-BE49-F238E27FC236}">
                <a16:creationId xmlns:a16="http://schemas.microsoft.com/office/drawing/2014/main" id="{12F75AFA-88EE-6E47-8304-9EEFE7F75FC1}"/>
              </a:ext>
            </a:extLst>
          </p:cNvPr>
          <p:cNvPicPr>
            <a:picLocks noChangeAspect="1"/>
          </p:cNvPicPr>
          <p:nvPr/>
        </p:nvPicPr>
        <p:blipFill>
          <a:blip r:embed="rId4"/>
          <a:stretch>
            <a:fillRect/>
          </a:stretch>
        </p:blipFill>
        <p:spPr>
          <a:xfrm>
            <a:off x="5963480" y="2498577"/>
            <a:ext cx="5573864" cy="3062446"/>
          </a:xfrm>
          <a:prstGeom prst="rect">
            <a:avLst/>
          </a:prstGeom>
        </p:spPr>
      </p:pic>
      <p:sp>
        <p:nvSpPr>
          <p:cNvPr id="9" name="Freeform 8">
            <a:extLst>
              <a:ext uri="{FF2B5EF4-FFF2-40B4-BE49-F238E27FC236}">
                <a16:creationId xmlns:a16="http://schemas.microsoft.com/office/drawing/2014/main" id="{39CD15E7-31F0-CE44-BF60-D912B7727761}"/>
              </a:ext>
            </a:extLst>
          </p:cNvPr>
          <p:cNvSpPr/>
          <p:nvPr/>
        </p:nvSpPr>
        <p:spPr>
          <a:xfrm>
            <a:off x="9554816" y="4810539"/>
            <a:ext cx="2027483" cy="4697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Tree>
    <p:extLst>
      <p:ext uri="{BB962C8B-B14F-4D97-AF65-F5344CB8AC3E}">
        <p14:creationId xmlns:p14="http://schemas.microsoft.com/office/powerpoint/2010/main" val="38903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000" i="1" dirty="0">
                <a:solidFill>
                  <a:srgbClr val="F57E20"/>
                </a:solidFill>
              </a:rPr>
              <a:t>Where should I store and share my life science data?</a:t>
            </a:r>
            <a:endParaRPr sz="4000" i="1" dirty="0">
              <a:solidFill>
                <a:srgbClr val="F57E20"/>
              </a:solidFill>
            </a:endParaRPr>
          </a:p>
        </p:txBody>
      </p:sp>
      <p:graphicFrame>
        <p:nvGraphicFramePr>
          <p:cNvPr id="2" name="Table 2">
            <a:extLst>
              <a:ext uri="{FF2B5EF4-FFF2-40B4-BE49-F238E27FC236}">
                <a16:creationId xmlns:a16="http://schemas.microsoft.com/office/drawing/2014/main" id="{5BC7A744-E3D7-714B-8070-A36417386599}"/>
              </a:ext>
            </a:extLst>
          </p:cNvPr>
          <p:cNvGraphicFramePr>
            <a:graphicFrameLocks noGrp="1"/>
          </p:cNvGraphicFramePr>
          <p:nvPr>
            <p:extLst>
              <p:ext uri="{D42A27DB-BD31-4B8C-83A1-F6EECF244321}">
                <p14:modId xmlns:p14="http://schemas.microsoft.com/office/powerpoint/2010/main" val="2544265924"/>
              </p:ext>
            </p:extLst>
          </p:nvPr>
        </p:nvGraphicFramePr>
        <p:xfrm>
          <a:off x="282388" y="2310803"/>
          <a:ext cx="11698941" cy="2957829"/>
        </p:xfrm>
        <a:graphic>
          <a:graphicData uri="http://schemas.openxmlformats.org/drawingml/2006/table">
            <a:tbl>
              <a:tblPr firstRow="1" bandRow="1">
                <a:tableStyleId>{5C22544A-7EE6-4342-B048-85BDC9FD1C3A}</a:tableStyleId>
              </a:tblPr>
              <a:tblGrid>
                <a:gridCol w="1298726">
                  <a:extLst>
                    <a:ext uri="{9D8B030D-6E8A-4147-A177-3AD203B41FA5}">
                      <a16:colId xmlns:a16="http://schemas.microsoft.com/office/drawing/2014/main" val="2735323524"/>
                    </a:ext>
                  </a:extLst>
                </a:gridCol>
                <a:gridCol w="1268170">
                  <a:extLst>
                    <a:ext uri="{9D8B030D-6E8A-4147-A177-3AD203B41FA5}">
                      <a16:colId xmlns:a16="http://schemas.microsoft.com/office/drawing/2014/main" val="51678868"/>
                    </a:ext>
                  </a:extLst>
                </a:gridCol>
                <a:gridCol w="1283447">
                  <a:extLst>
                    <a:ext uri="{9D8B030D-6E8A-4147-A177-3AD203B41FA5}">
                      <a16:colId xmlns:a16="http://schemas.microsoft.com/office/drawing/2014/main" val="1201804590"/>
                    </a:ext>
                  </a:extLst>
                </a:gridCol>
                <a:gridCol w="1205751">
                  <a:extLst>
                    <a:ext uri="{9D8B030D-6E8A-4147-A177-3AD203B41FA5}">
                      <a16:colId xmlns:a16="http://schemas.microsoft.com/office/drawing/2014/main" val="1200106728"/>
                    </a:ext>
                  </a:extLst>
                </a:gridCol>
                <a:gridCol w="1361143">
                  <a:extLst>
                    <a:ext uri="{9D8B030D-6E8A-4147-A177-3AD203B41FA5}">
                      <a16:colId xmlns:a16="http://schemas.microsoft.com/office/drawing/2014/main" val="4290167255"/>
                    </a:ext>
                  </a:extLst>
                </a:gridCol>
                <a:gridCol w="1209917">
                  <a:extLst>
                    <a:ext uri="{9D8B030D-6E8A-4147-A177-3AD203B41FA5}">
                      <a16:colId xmlns:a16="http://schemas.microsoft.com/office/drawing/2014/main" val="59175446"/>
                    </a:ext>
                  </a:extLst>
                </a:gridCol>
                <a:gridCol w="1422717">
                  <a:extLst>
                    <a:ext uri="{9D8B030D-6E8A-4147-A177-3AD203B41FA5}">
                      <a16:colId xmlns:a16="http://schemas.microsoft.com/office/drawing/2014/main" val="3161086192"/>
                    </a:ext>
                  </a:extLst>
                </a:gridCol>
                <a:gridCol w="1371600">
                  <a:extLst>
                    <a:ext uri="{9D8B030D-6E8A-4147-A177-3AD203B41FA5}">
                      <a16:colId xmlns:a16="http://schemas.microsoft.com/office/drawing/2014/main" val="511858277"/>
                    </a:ext>
                  </a:extLst>
                </a:gridCol>
                <a:gridCol w="1277470">
                  <a:extLst>
                    <a:ext uri="{9D8B030D-6E8A-4147-A177-3AD203B41FA5}">
                      <a16:colId xmlns:a16="http://schemas.microsoft.com/office/drawing/2014/main" val="563290941"/>
                    </a:ext>
                  </a:extLst>
                </a:gridCol>
              </a:tblGrid>
              <a:tr h="589703">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Sensitive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Direct transfer from data producer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Web portal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Command line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Shared projects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Integration for metadata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Support for data deposition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Free of 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261946"/>
                  </a:ext>
                </a:extLst>
              </a:tr>
              <a:tr h="589703">
                <a:tc>
                  <a:txBody>
                    <a:bodyPr/>
                    <a:lstStyle/>
                    <a:p>
                      <a:pPr algn="ctr"/>
                      <a:r>
                        <a:rPr lang="en-NO" b="1" dirty="0"/>
                        <a:t>NeLS/SBI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306423"/>
                  </a:ext>
                </a:extLst>
              </a:tr>
              <a:tr h="589703">
                <a:tc>
                  <a:txBody>
                    <a:bodyPr/>
                    <a:lstStyle/>
                    <a:p>
                      <a:pPr algn="ctr"/>
                      <a:r>
                        <a:rPr lang="en-NO" b="1" dirty="0"/>
                        <a:t>NIRD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023786"/>
                  </a:ext>
                </a:extLst>
              </a:tr>
              <a:tr h="589703">
                <a:tc>
                  <a:txBody>
                    <a:bodyPr/>
                    <a:lstStyle/>
                    <a:p>
                      <a:pPr algn="ctr"/>
                      <a:r>
                        <a:rPr lang="en-NO" b="1" dirty="0"/>
                        <a:t>TSD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555308"/>
                  </a:ext>
                </a:extLst>
              </a:tr>
            </a:tbl>
          </a:graphicData>
        </a:graphic>
      </p:graphicFrame>
      <p:pic>
        <p:nvPicPr>
          <p:cNvPr id="7" name="Picture 8" descr="Download Free png Correct Prompt, Correct, Right Icon With PNG and Vector  Format for ... - DLPNG.com">
            <a:extLst>
              <a:ext uri="{FF2B5EF4-FFF2-40B4-BE49-F238E27FC236}">
                <a16:creationId xmlns:a16="http://schemas.microsoft.com/office/drawing/2014/main" id="{8A565605-F4F1-3242-ACEE-06272A925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402" y="466466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ed CMU">
            <a:extLst>
              <a:ext uri="{FF2B5EF4-FFF2-40B4-BE49-F238E27FC236}">
                <a16:creationId xmlns:a16="http://schemas.microsoft.com/office/drawing/2014/main" id="{3033BBEA-5F35-CE47-9EE9-9BA534A1A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2386"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ed CMU">
            <a:extLst>
              <a:ext uri="{FF2B5EF4-FFF2-40B4-BE49-F238E27FC236}">
                <a16:creationId xmlns:a16="http://schemas.microsoft.com/office/drawing/2014/main" id="{BDD0BD61-AA05-8140-95A4-2A0BDEC50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4941" y="3549815"/>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Download Free png Correct Prompt, Correct, Right Icon With PNG and Vector  Format for ... - DLPNG.com">
            <a:extLst>
              <a:ext uri="{FF2B5EF4-FFF2-40B4-BE49-F238E27FC236}">
                <a16:creationId xmlns:a16="http://schemas.microsoft.com/office/drawing/2014/main" id="{FD3E80CB-88B9-6746-8096-F0CFB6511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Download Free png Correct Prompt, Correct, Right Icon With PNG and Vector  Format for ... - DLPNG.com">
            <a:extLst>
              <a:ext uri="{FF2B5EF4-FFF2-40B4-BE49-F238E27FC236}">
                <a16:creationId xmlns:a16="http://schemas.microsoft.com/office/drawing/2014/main" id="{F7773BBF-9E89-004D-802A-05258EDB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407872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ed CMU">
            <a:extLst>
              <a:ext uri="{FF2B5EF4-FFF2-40B4-BE49-F238E27FC236}">
                <a16:creationId xmlns:a16="http://schemas.microsoft.com/office/drawing/2014/main" id="{12E8EE57-1850-DC45-B0FC-89EB2B699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1087533"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Download Free png Correct Prompt, Correct, Right Icon With PNG and Vector  Format for ... - DLPNG.com">
            <a:extLst>
              <a:ext uri="{FF2B5EF4-FFF2-40B4-BE49-F238E27FC236}">
                <a16:creationId xmlns:a16="http://schemas.microsoft.com/office/drawing/2014/main" id="{5A2CA81E-0102-A742-898B-A5BC3FA2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Download Free png Correct Prompt, Correct, Right Icon With PNG and Vector  Format for ... - DLPNG.com">
            <a:extLst>
              <a:ext uri="{FF2B5EF4-FFF2-40B4-BE49-F238E27FC236}">
                <a16:creationId xmlns:a16="http://schemas.microsoft.com/office/drawing/2014/main" id="{7DE15CD9-188E-E741-A27F-132118C59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29"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Download Free png Correct Prompt, Correct, Right Icon With PNG and Vector  Format for ... - DLPNG.com">
            <a:extLst>
              <a:ext uri="{FF2B5EF4-FFF2-40B4-BE49-F238E27FC236}">
                <a16:creationId xmlns:a16="http://schemas.microsoft.com/office/drawing/2014/main" id="{0D0AB5FE-39C1-B844-8680-BAB1FCD19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09182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Download Free png Correct Prompt, Correct, Right Icon With PNG and Vector  Format for ... - DLPNG.com">
            <a:extLst>
              <a:ext uri="{FF2B5EF4-FFF2-40B4-BE49-F238E27FC236}">
                <a16:creationId xmlns:a16="http://schemas.microsoft.com/office/drawing/2014/main" id="{BAF55F99-41FF-0F4B-93E5-762D7EE55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67662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Download Free png Correct Prompt, Correct, Right Icon With PNG and Vector  Format for ... - DLPNG.com">
            <a:extLst>
              <a:ext uri="{FF2B5EF4-FFF2-40B4-BE49-F238E27FC236}">
                <a16:creationId xmlns:a16="http://schemas.microsoft.com/office/drawing/2014/main" id="{5F6A20D2-B74A-6447-87A0-D62123BE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644" y="348807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ed CMU">
            <a:extLst>
              <a:ext uri="{FF2B5EF4-FFF2-40B4-BE49-F238E27FC236}">
                <a16:creationId xmlns:a16="http://schemas.microsoft.com/office/drawing/2014/main" id="{D0783452-2507-734F-A787-F266BF37E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12283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Med CMU">
            <a:extLst>
              <a:ext uri="{FF2B5EF4-FFF2-40B4-BE49-F238E27FC236}">
                <a16:creationId xmlns:a16="http://schemas.microsoft.com/office/drawing/2014/main" id="{CB20CE43-7BB3-624C-A2DB-8FD2C9047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Download Free png Correct Prompt, Correct, Right Icon With PNG and Vector  Format for ... - DLPNG.com">
            <a:extLst>
              <a:ext uri="{FF2B5EF4-FFF2-40B4-BE49-F238E27FC236}">
                <a16:creationId xmlns:a16="http://schemas.microsoft.com/office/drawing/2014/main" id="{973CF76A-035E-134F-9450-BF91F74DE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471"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Med CMU">
            <a:extLst>
              <a:ext uri="{FF2B5EF4-FFF2-40B4-BE49-F238E27FC236}">
                <a16:creationId xmlns:a16="http://schemas.microsoft.com/office/drawing/2014/main" id="{E572E0B7-32F7-454C-A432-9758A6BC9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726612"/>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ed CMU">
            <a:extLst>
              <a:ext uri="{FF2B5EF4-FFF2-40B4-BE49-F238E27FC236}">
                <a16:creationId xmlns:a16="http://schemas.microsoft.com/office/drawing/2014/main" id="{F436A300-9852-274E-9C96-AB441838D6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Download Free png Correct Prompt, Correct, Right Icon With PNG and Vector  Format for ... - DLPNG.com">
            <a:extLst>
              <a:ext uri="{FF2B5EF4-FFF2-40B4-BE49-F238E27FC236}">
                <a16:creationId xmlns:a16="http://schemas.microsoft.com/office/drawing/2014/main" id="{FAD53A28-F7AA-C649-B819-1A545D135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925"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ed CMU">
            <a:extLst>
              <a:ext uri="{FF2B5EF4-FFF2-40B4-BE49-F238E27FC236}">
                <a16:creationId xmlns:a16="http://schemas.microsoft.com/office/drawing/2014/main" id="{ED790965-D1CA-B14A-9B0E-354345695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ed CMU">
            <a:extLst>
              <a:ext uri="{FF2B5EF4-FFF2-40B4-BE49-F238E27FC236}">
                <a16:creationId xmlns:a16="http://schemas.microsoft.com/office/drawing/2014/main" id="{658D37EF-C117-7944-9323-65FBC7F9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72809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Download Free png Correct Prompt, Correct, Right Icon With PNG and Vector  Format for ... - DLPNG.com">
            <a:extLst>
              <a:ext uri="{FF2B5EF4-FFF2-40B4-BE49-F238E27FC236}">
                <a16:creationId xmlns:a16="http://schemas.microsoft.com/office/drawing/2014/main" id="{BDAACC04-617D-7D46-9BF5-41346F6F9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746" y="3479395"/>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Download Free png Correct Prompt, Correct, Right Icon With PNG and Vector  Format for ... - DLPNG.com">
            <a:extLst>
              <a:ext uri="{FF2B5EF4-FFF2-40B4-BE49-F238E27FC236}">
                <a16:creationId xmlns:a16="http://schemas.microsoft.com/office/drawing/2014/main" id="{35C5331C-C1D3-6347-8319-79C9A3712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08484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Download Free png Correct Prompt, Correct, Right Icon With PNG and Vector  Format for ... - DLPNG.com">
            <a:extLst>
              <a:ext uri="{FF2B5EF4-FFF2-40B4-BE49-F238E27FC236}">
                <a16:creationId xmlns:a16="http://schemas.microsoft.com/office/drawing/2014/main" id="{2EE328AB-B24C-4849-82AD-88D7DA2C1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66963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Download Free png Correct Prompt, Correct, Right Icon With PNG and Vector  Format for ... - DLPNG.com">
            <a:extLst>
              <a:ext uri="{FF2B5EF4-FFF2-40B4-BE49-F238E27FC236}">
                <a16:creationId xmlns:a16="http://schemas.microsoft.com/office/drawing/2014/main" id="{1B5EB24B-BD0F-4348-987D-997E8B53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412120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Download Free png Correct Prompt, Correct, Right Icon With PNG and Vector  Format for ... - DLPNG.com">
            <a:extLst>
              <a:ext uri="{FF2B5EF4-FFF2-40B4-BE49-F238E27FC236}">
                <a16:creationId xmlns:a16="http://schemas.microsoft.com/office/drawing/2014/main" id="{5DE4EA0C-7568-C74A-99AB-4DDEC12A5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165" y="4687778"/>
            <a:ext cx="602938" cy="6029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BC6C8C-66FA-A846-87C3-9601EED208FA}"/>
              </a:ext>
            </a:extLst>
          </p:cNvPr>
          <p:cNvSpPr txBox="1"/>
          <p:nvPr/>
        </p:nvSpPr>
        <p:spPr>
          <a:xfrm>
            <a:off x="282388" y="5316876"/>
            <a:ext cx="8032968" cy="369332"/>
          </a:xfrm>
          <a:prstGeom prst="rect">
            <a:avLst/>
          </a:prstGeom>
          <a:noFill/>
        </p:spPr>
        <p:txBody>
          <a:bodyPr wrap="none" rtlCol="0">
            <a:spAutoFit/>
          </a:bodyPr>
          <a:lstStyle/>
          <a:p>
            <a:r>
              <a:rPr lang="en-NO" dirty="0"/>
              <a:t>*Direct access to the data and project management through the web browser</a:t>
            </a:r>
          </a:p>
        </p:txBody>
      </p:sp>
    </p:spTree>
    <p:extLst>
      <p:ext uri="{BB962C8B-B14F-4D97-AF65-F5344CB8AC3E}">
        <p14:creationId xmlns:p14="http://schemas.microsoft.com/office/powerpoint/2010/main" val="26359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43361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Example - Data flow/handle using ELIXIR Norway</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pic>
        <p:nvPicPr>
          <p:cNvPr id="22" name="Picture 2" descr="Image result for norseq">
            <a:extLst>
              <a:ext uri="{FF2B5EF4-FFF2-40B4-BE49-F238E27FC236}">
                <a16:creationId xmlns:a16="http://schemas.microsoft.com/office/drawing/2014/main" id="{BDF2EE9F-3931-6744-8A53-8F2C575609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2116" y="1705754"/>
            <a:ext cx="1673429" cy="286342"/>
          </a:xfrm>
          <a:prstGeom prst="rect">
            <a:avLst/>
          </a:prstGeom>
          <a:solidFill>
            <a:schemeClr val="bg1"/>
          </a:solidFill>
        </p:spPr>
      </p:pic>
      <p:pic>
        <p:nvPicPr>
          <p:cNvPr id="23" name="Picture 22">
            <a:extLst>
              <a:ext uri="{FF2B5EF4-FFF2-40B4-BE49-F238E27FC236}">
                <a16:creationId xmlns:a16="http://schemas.microsoft.com/office/drawing/2014/main" id="{A869E233-C81F-AB49-8BEB-8750095DF2F4}"/>
              </a:ext>
            </a:extLst>
          </p:cNvPr>
          <p:cNvPicPr>
            <a:picLocks noChangeAspect="1"/>
          </p:cNvPicPr>
          <p:nvPr/>
        </p:nvPicPr>
        <p:blipFill>
          <a:blip r:embed="rId10">
            <a:lum/>
            <a:alphaModFix/>
          </a:blip>
          <a:srcRect/>
          <a:stretch>
            <a:fillRect/>
          </a:stretch>
        </p:blipFill>
        <p:spPr>
          <a:xfrm>
            <a:off x="5204372" y="1632881"/>
            <a:ext cx="1943259" cy="432088"/>
          </a:xfrm>
          <a:prstGeom prst="rect">
            <a:avLst/>
          </a:prstGeom>
          <a:noFill/>
          <a:ln>
            <a:noFill/>
          </a:ln>
        </p:spPr>
      </p:pic>
      <p:pic>
        <p:nvPicPr>
          <p:cNvPr id="24" name="Picture 2" descr="Image result for european nucleotide archive logo">
            <a:extLst>
              <a:ext uri="{FF2B5EF4-FFF2-40B4-BE49-F238E27FC236}">
                <a16:creationId xmlns:a16="http://schemas.microsoft.com/office/drawing/2014/main" id="{D2A4F871-4022-974F-96C6-7E63F89E62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247" y="2355889"/>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eek-logo-original">
            <a:extLst>
              <a:ext uri="{FF2B5EF4-FFF2-40B4-BE49-F238E27FC236}">
                <a16:creationId xmlns:a16="http://schemas.microsoft.com/office/drawing/2014/main" id="{0038FB5B-A954-9B45-9856-16BC762C6C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9120" y="5535193"/>
            <a:ext cx="879419" cy="8605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D2805B6A-2A9E-5C4F-BF03-F0378CE9EC52}"/>
              </a:ext>
            </a:extLst>
          </p:cNvPr>
          <p:cNvPicPr>
            <a:picLocks noChangeAspect="1"/>
          </p:cNvPicPr>
          <p:nvPr/>
        </p:nvPicPr>
        <p:blipFill>
          <a:blip r:embed="rId13"/>
          <a:stretch>
            <a:fillRect/>
          </a:stretch>
        </p:blipFill>
        <p:spPr>
          <a:xfrm>
            <a:off x="5565119" y="6348238"/>
            <a:ext cx="1221763" cy="319452"/>
          </a:xfrm>
          <a:prstGeom prst="rect">
            <a:avLst/>
          </a:prstGeom>
        </p:spPr>
      </p:pic>
    </p:spTree>
    <p:extLst>
      <p:ext uri="{BB962C8B-B14F-4D97-AF65-F5344CB8AC3E}">
        <p14:creationId xmlns:p14="http://schemas.microsoft.com/office/powerpoint/2010/main" val="410468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58400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8" name="Rectangle 37">
            <a:extLst>
              <a:ext uri="{FF2B5EF4-FFF2-40B4-BE49-F238E27FC236}">
                <a16:creationId xmlns:a16="http://schemas.microsoft.com/office/drawing/2014/main" id="{C41F0E69-30F2-574D-96CC-D37BEE91688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National storage infrastructures</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pic>
        <p:nvPicPr>
          <p:cNvPr id="31" name="Picture 30">
            <a:extLst>
              <a:ext uri="{FF2B5EF4-FFF2-40B4-BE49-F238E27FC236}">
                <a16:creationId xmlns:a16="http://schemas.microsoft.com/office/drawing/2014/main" id="{9FF1EF75-4DBE-404B-890C-34FE9F44DD3F}"/>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4" name="Picture 3" descr="A screenshot of a text message&#10;&#10;Description automatically generated with low confidence">
            <a:extLst>
              <a:ext uri="{FF2B5EF4-FFF2-40B4-BE49-F238E27FC236}">
                <a16:creationId xmlns:a16="http://schemas.microsoft.com/office/drawing/2014/main" id="{767DAA7E-F24C-6147-9AC2-484B970F5E1F}"/>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41" name="TextBox 40">
            <a:extLst>
              <a:ext uri="{FF2B5EF4-FFF2-40B4-BE49-F238E27FC236}">
                <a16:creationId xmlns:a16="http://schemas.microsoft.com/office/drawing/2014/main" id="{A469BE60-74AA-ED41-881D-AA1150111247}"/>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42" name="Picture 12" descr="New standards coming for ISAOs -- FCW">
            <a:extLst>
              <a:ext uri="{FF2B5EF4-FFF2-40B4-BE49-F238E27FC236}">
                <a16:creationId xmlns:a16="http://schemas.microsoft.com/office/drawing/2014/main" id="{9C325C7E-9188-BA4F-922D-E5586BAF13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640CDC4-927B-8247-88F1-B8E80A072F42}"/>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44" name="Straight Connector 43">
            <a:extLst>
              <a:ext uri="{FF2B5EF4-FFF2-40B4-BE49-F238E27FC236}">
                <a16:creationId xmlns:a16="http://schemas.microsoft.com/office/drawing/2014/main" id="{3ED23D14-6935-6B46-A725-5333462A1D41}"/>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5" name="Straight Connector 44">
            <a:extLst>
              <a:ext uri="{FF2B5EF4-FFF2-40B4-BE49-F238E27FC236}">
                <a16:creationId xmlns:a16="http://schemas.microsoft.com/office/drawing/2014/main" id="{1FB5E207-358B-DC4D-B2D6-FCA7B8A63B29}"/>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6" name="Freeform 45">
            <a:extLst>
              <a:ext uri="{FF2B5EF4-FFF2-40B4-BE49-F238E27FC236}">
                <a16:creationId xmlns:a16="http://schemas.microsoft.com/office/drawing/2014/main" id="{89317341-DF5E-4B4B-8280-C8A500497D58}"/>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47" name="Freeform 46">
            <a:extLst>
              <a:ext uri="{FF2B5EF4-FFF2-40B4-BE49-F238E27FC236}">
                <a16:creationId xmlns:a16="http://schemas.microsoft.com/office/drawing/2014/main" id="{B56B5458-217D-9846-8BC4-B5C1D3EA36B1}"/>
              </a:ext>
            </a:extLst>
          </p:cNvPr>
          <p:cNvSpPr/>
          <p:nvPr/>
        </p:nvSpPr>
        <p:spPr>
          <a:xfrm>
            <a:off x="4671287" y="3897139"/>
            <a:ext cx="3009429" cy="26282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70885"/>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pic>
        <p:nvPicPr>
          <p:cNvPr id="1026" name="Picture 2">
            <a:extLst>
              <a:ext uri="{FF2B5EF4-FFF2-40B4-BE49-F238E27FC236}">
                <a16:creationId xmlns:a16="http://schemas.microsoft.com/office/drawing/2014/main" id="{E2CB5BA6-E819-952D-E8FF-027FF45925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4" name="Google Shape;109;gc079e62e23_0_58">
            <a:extLst>
              <a:ext uri="{FF2B5EF4-FFF2-40B4-BE49-F238E27FC236}">
                <a16:creationId xmlns:a16="http://schemas.microsoft.com/office/drawing/2014/main" id="{A4C7715D-17AE-CE4A-8471-38CD79966784}"/>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The ELIXIR Research Data Management kit</a:t>
            </a: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General considerations</a:t>
            </a:r>
            <a:endParaRPr sz="3000" dirty="0"/>
          </a:p>
        </p:txBody>
      </p:sp>
      <p:sp>
        <p:nvSpPr>
          <p:cNvPr id="2" name="TextBox 1">
            <a:extLst>
              <a:ext uri="{FF2B5EF4-FFF2-40B4-BE49-F238E27FC236}">
                <a16:creationId xmlns:a16="http://schemas.microsoft.com/office/drawing/2014/main" id="{5E16F755-94DB-0341-B569-1465B7B05EDE}"/>
              </a:ext>
            </a:extLst>
          </p:cNvPr>
          <p:cNvSpPr txBox="1"/>
          <p:nvPr/>
        </p:nvSpPr>
        <p:spPr>
          <a:xfrm>
            <a:off x="3886450" y="6393314"/>
            <a:ext cx="5763116" cy="369332"/>
          </a:xfrm>
          <a:prstGeom prst="rect">
            <a:avLst/>
          </a:prstGeom>
          <a:noFill/>
        </p:spPr>
        <p:txBody>
          <a:bodyPr wrap="none" rtlCol="0">
            <a:spAutoFit/>
          </a:bodyPr>
          <a:lstStyle/>
          <a:p>
            <a:r>
              <a:rPr lang="en-GB" dirty="0"/>
              <a:t>Link to </a:t>
            </a:r>
            <a:r>
              <a:rPr lang="en-GB" dirty="0" err="1"/>
              <a:t>RDMkit</a:t>
            </a:r>
            <a:r>
              <a:rPr lang="en-GB" dirty="0"/>
              <a:t> storage: </a:t>
            </a:r>
            <a:r>
              <a:rPr lang="en-GB" dirty="0">
                <a:hlinkClick r:id="rId3"/>
              </a:rPr>
              <a:t>https://rdmkit.elixir-europe.org/</a:t>
            </a:r>
            <a:endParaRPr lang="en-NO" dirty="0"/>
          </a:p>
        </p:txBody>
      </p:sp>
      <p:pic>
        <p:nvPicPr>
          <p:cNvPr id="4" name="Picture 3" descr="A picture containing text, clipart&#10;&#10;Description automatically generated">
            <a:extLst>
              <a:ext uri="{FF2B5EF4-FFF2-40B4-BE49-F238E27FC236}">
                <a16:creationId xmlns:a16="http://schemas.microsoft.com/office/drawing/2014/main" id="{4F44C174-2975-AC49-95AB-C343CC8B9E9B}"/>
              </a:ext>
            </a:extLst>
          </p:cNvPr>
          <p:cNvPicPr>
            <a:picLocks noChangeAspect="1"/>
          </p:cNvPicPr>
          <p:nvPr/>
        </p:nvPicPr>
        <p:blipFill>
          <a:blip r:embed="rId4"/>
          <a:stretch>
            <a:fillRect/>
          </a:stretch>
        </p:blipFill>
        <p:spPr>
          <a:xfrm>
            <a:off x="9398596" y="1372389"/>
            <a:ext cx="2405289" cy="648000"/>
          </a:xfrm>
          <a:prstGeom prst="rect">
            <a:avLst/>
          </a:prstGeom>
        </p:spPr>
      </p:pic>
      <p:pic>
        <p:nvPicPr>
          <p:cNvPr id="29698" name="Picture 2">
            <a:extLst>
              <a:ext uri="{FF2B5EF4-FFF2-40B4-BE49-F238E27FC236}">
                <a16:creationId xmlns:a16="http://schemas.microsoft.com/office/drawing/2014/main" id="{7C51533D-B461-C543-9B48-6E0336DB2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449" y="2124878"/>
            <a:ext cx="2370436" cy="23737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10;&#10;Description automatically generated">
            <a:extLst>
              <a:ext uri="{FF2B5EF4-FFF2-40B4-BE49-F238E27FC236}">
                <a16:creationId xmlns:a16="http://schemas.microsoft.com/office/drawing/2014/main" id="{B4222DC4-766B-8045-9F68-96584101B05A}"/>
              </a:ext>
            </a:extLst>
          </p:cNvPr>
          <p:cNvPicPr>
            <a:picLocks noChangeAspect="1"/>
          </p:cNvPicPr>
          <p:nvPr/>
        </p:nvPicPr>
        <p:blipFill>
          <a:blip r:embed="rId6"/>
          <a:stretch>
            <a:fillRect/>
          </a:stretch>
        </p:blipFill>
        <p:spPr>
          <a:xfrm>
            <a:off x="794791" y="1671085"/>
            <a:ext cx="2223911" cy="5049102"/>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4E1B03F5-EB6B-504D-A485-4FC11BF66A3C}"/>
              </a:ext>
            </a:extLst>
          </p:cNvPr>
          <p:cNvPicPr>
            <a:picLocks noChangeAspect="1"/>
          </p:cNvPicPr>
          <p:nvPr/>
        </p:nvPicPr>
        <p:blipFill>
          <a:blip r:embed="rId7"/>
          <a:stretch>
            <a:fillRect/>
          </a:stretch>
        </p:blipFill>
        <p:spPr>
          <a:xfrm>
            <a:off x="3094091" y="1718700"/>
            <a:ext cx="4170164" cy="217527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D10BABCC-CF08-C945-BEFF-5E5F6D8252A1}"/>
              </a:ext>
            </a:extLst>
          </p:cNvPr>
          <p:cNvPicPr>
            <a:picLocks noChangeAspect="1"/>
          </p:cNvPicPr>
          <p:nvPr/>
        </p:nvPicPr>
        <p:blipFill>
          <a:blip r:embed="rId8"/>
          <a:stretch>
            <a:fillRect/>
          </a:stretch>
        </p:blipFill>
        <p:spPr>
          <a:xfrm>
            <a:off x="3053146" y="3877240"/>
            <a:ext cx="6038713" cy="785241"/>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3E9F17BA-EA28-914A-8433-561732014FB1}"/>
              </a:ext>
            </a:extLst>
          </p:cNvPr>
          <p:cNvPicPr>
            <a:picLocks noChangeAspect="1"/>
          </p:cNvPicPr>
          <p:nvPr/>
        </p:nvPicPr>
        <p:blipFill>
          <a:blip r:embed="rId9"/>
          <a:stretch>
            <a:fillRect/>
          </a:stretch>
        </p:blipFill>
        <p:spPr>
          <a:xfrm>
            <a:off x="3094090" y="4667078"/>
            <a:ext cx="6038713" cy="1500992"/>
          </a:xfrm>
          <a:prstGeom prst="rect">
            <a:avLst/>
          </a:prstGeom>
        </p:spPr>
      </p:pic>
    </p:spTree>
    <p:extLst>
      <p:ext uri="{BB962C8B-B14F-4D97-AF65-F5344CB8AC3E}">
        <p14:creationId xmlns:p14="http://schemas.microsoft.com/office/powerpoint/2010/main" val="30364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1828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55" name="Picture 54">
            <a:extLst>
              <a:ext uri="{FF2B5EF4-FFF2-40B4-BE49-F238E27FC236}">
                <a16:creationId xmlns:a16="http://schemas.microsoft.com/office/drawing/2014/main" id="{9C258976-DDFF-D14E-86EB-B3E1E63CE812}"/>
              </a:ext>
            </a:extLst>
          </p:cNvPr>
          <p:cNvPicPr>
            <a:picLocks noChangeAspect="1"/>
          </p:cNvPicPr>
          <p:nvPr/>
        </p:nvPicPr>
        <p:blipFill>
          <a:blip r:embed="rId3">
            <a:lum/>
            <a:alphaModFix/>
          </a:blip>
          <a:srcRect/>
          <a:stretch>
            <a:fillRect/>
          </a:stretch>
        </p:blipFill>
        <p:spPr>
          <a:xfrm>
            <a:off x="866924" y="3374047"/>
            <a:ext cx="629529" cy="749938"/>
          </a:xfrm>
          <a:prstGeom prst="rect">
            <a:avLst/>
          </a:prstGeom>
          <a:noFill/>
          <a:ln>
            <a:noFill/>
          </a:ln>
        </p:spPr>
      </p:pic>
      <p:sp>
        <p:nvSpPr>
          <p:cNvPr id="57" name="Straight Connector 56">
            <a:extLst>
              <a:ext uri="{FF2B5EF4-FFF2-40B4-BE49-F238E27FC236}">
                <a16:creationId xmlns:a16="http://schemas.microsoft.com/office/drawing/2014/main" id="{2C94F140-679D-0B4E-8E0F-B93665B04023}"/>
              </a:ext>
            </a:extLst>
          </p:cNvPr>
          <p:cNvSpPr/>
          <p:nvPr/>
        </p:nvSpPr>
        <p:spPr>
          <a:xfrm>
            <a:off x="1658960" y="37490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58" name="Freeform 57">
            <a:extLst>
              <a:ext uri="{FF2B5EF4-FFF2-40B4-BE49-F238E27FC236}">
                <a16:creationId xmlns:a16="http://schemas.microsoft.com/office/drawing/2014/main" id="{FCFA88DF-186E-564F-9F89-00A97724E097}"/>
              </a:ext>
            </a:extLst>
          </p:cNvPr>
          <p:cNvSpPr/>
          <p:nvPr/>
        </p:nvSpPr>
        <p:spPr>
          <a:xfrm>
            <a:off x="464588" y="24855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 and </a:t>
            </a:r>
            <a:r>
              <a:rPr lang="en-GB" sz="4200" i="1" dirty="0" err="1">
                <a:solidFill>
                  <a:srgbClr val="F57E20"/>
                </a:solidFill>
              </a:rPr>
              <a:t>StoreBioInfo</a:t>
            </a:r>
            <a:r>
              <a:rPr lang="en-GB" sz="4200" i="1" dirty="0">
                <a:solidFill>
                  <a:srgbClr val="F57E20"/>
                </a:solidFill>
              </a:rPr>
              <a:t> (SBI)</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3">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33427" y="3093828"/>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957090" y="4082134"/>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825200" y="2254038"/>
            <a:ext cx="2541600" cy="122363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err="1">
                <a:solidFill>
                  <a:srgbClr val="005472"/>
                </a:solidFill>
              </a:rPr>
              <a:t>NeLS</a:t>
            </a:r>
            <a:endParaRPr lang="en-US" sz="6600" b="1" kern="0" dirty="0">
              <a:solidFill>
                <a:srgbClr val="005472"/>
              </a:solidFill>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Norwegian e-infrastructure for Life Sciences - developed and operated by Elixir Norway</a:t>
            </a:r>
          </a:p>
        </p:txBody>
      </p:sp>
      <p:sp>
        <p:nvSpPr>
          <p:cNvPr id="47" name="TextBox 46">
            <a:extLst>
              <a:ext uri="{FF2B5EF4-FFF2-40B4-BE49-F238E27FC236}">
                <a16:creationId xmlns:a16="http://schemas.microsoft.com/office/drawing/2014/main" id="{62453E23-F5F6-664C-8EA5-066714DD6E4D}"/>
              </a:ext>
            </a:extLst>
          </p:cNvPr>
          <p:cNvSpPr txBox="1"/>
          <p:nvPr/>
        </p:nvSpPr>
        <p:spPr>
          <a:xfrm>
            <a:off x="630567" y="2052060"/>
            <a:ext cx="3860352" cy="4446730"/>
          </a:xfrm>
          <a:prstGeom prst="rect">
            <a:avLst/>
          </a:prstGeom>
          <a:solidFill>
            <a:schemeClr val="bg1"/>
          </a:solidFill>
        </p:spPr>
        <p:txBody>
          <a:bodyPr wrap="none" rtlCol="0">
            <a:spAutoFit/>
          </a:bodyPr>
          <a:lstStyle/>
          <a:p>
            <a:pPr>
              <a:lnSpc>
                <a:spcPct val="150000"/>
              </a:lnSpc>
            </a:pPr>
            <a:r>
              <a:rPr lang="en-GB" sz="2400" b="1" dirty="0" err="1">
                <a:latin typeface="Corbel" panose="020B0503020204020204" pitchFamily="34" charset="0"/>
              </a:rPr>
              <a:t>NeLS</a:t>
            </a:r>
            <a:r>
              <a:rPr lang="en-GB" sz="2400" b="1" dirty="0">
                <a:latin typeface="Corbel" panose="020B0503020204020204" pitchFamily="34" charset="0"/>
              </a:rPr>
              <a:t> in general</a:t>
            </a:r>
          </a:p>
          <a:p>
            <a:pPr>
              <a:lnSpc>
                <a:spcPct val="150000"/>
              </a:lnSpc>
            </a:pPr>
            <a:r>
              <a:rPr lang="en-GB" dirty="0">
                <a:latin typeface="Corbel" panose="020B0503020204020204" pitchFamily="34" charset="0"/>
              </a:rPr>
              <a:t>Available to all Norwegian researchers</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Multiple storage layers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Support for data deposition</a:t>
            </a:r>
          </a:p>
          <a:p>
            <a:pPr>
              <a:lnSpc>
                <a:spcPct val="150000"/>
              </a:lnSpc>
            </a:pPr>
            <a:r>
              <a:rPr lang="en-GB" dirty="0">
                <a:latin typeface="Corbel" panose="020B0503020204020204" pitchFamily="34" charset="0"/>
              </a:rPr>
              <a:t>User support: Elixir Norway helpdesk</a:t>
            </a:r>
          </a:p>
          <a:p>
            <a:pPr>
              <a:lnSpc>
                <a:spcPct val="150000"/>
              </a:lnSpc>
            </a:pPr>
            <a:endParaRPr lang="en-NO" dirty="0">
              <a:latin typeface="Corbel" panose="020B0503020204020204" pitchFamily="34" charset="0"/>
            </a:endParaRPr>
          </a:p>
        </p:txBody>
      </p:sp>
      <p:sp>
        <p:nvSpPr>
          <p:cNvPr id="62" name="TextBox 61">
            <a:extLst>
              <a:ext uri="{FF2B5EF4-FFF2-40B4-BE49-F238E27FC236}">
                <a16:creationId xmlns:a16="http://schemas.microsoft.com/office/drawing/2014/main" id="{2F35758D-AE14-CC4A-A820-5FD45E09B48C}"/>
              </a:ext>
            </a:extLst>
          </p:cNvPr>
          <p:cNvSpPr txBox="1"/>
          <p:nvPr/>
        </p:nvSpPr>
        <p:spPr>
          <a:xfrm>
            <a:off x="7854281" y="2047274"/>
            <a:ext cx="3110147" cy="1849865"/>
          </a:xfrm>
          <a:prstGeom prst="rect">
            <a:avLst/>
          </a:prstGeom>
          <a:solidFill>
            <a:schemeClr val="bg1"/>
          </a:solid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SEEK integration for metadata</a:t>
            </a:r>
            <a:endParaRPr lang="en-NO" dirty="0">
              <a:latin typeface="Corbel" panose="020B0503020204020204" pitchFamily="34" charset="0"/>
            </a:endParaRPr>
          </a:p>
        </p:txBody>
      </p:sp>
      <p:sp>
        <p:nvSpPr>
          <p:cNvPr id="67" name="Rectangle 66">
            <a:extLst>
              <a:ext uri="{FF2B5EF4-FFF2-40B4-BE49-F238E27FC236}">
                <a16:creationId xmlns:a16="http://schemas.microsoft.com/office/drawing/2014/main" id="{CA00184A-153C-1F40-827A-97F9CF7BBBBF}"/>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33842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/SBI – How to get access</a:t>
            </a:r>
            <a:endParaRPr sz="3000" dirty="0"/>
          </a:p>
        </p:txBody>
      </p:sp>
      <p:sp>
        <p:nvSpPr>
          <p:cNvPr id="109" name="Google Shape;109;gc079e62e23_0_58"/>
          <p:cNvSpPr txBox="1">
            <a:spLocks noGrp="1"/>
          </p:cNvSpPr>
          <p:nvPr>
            <p:ph type="body" idx="1"/>
          </p:nvPr>
        </p:nvSpPr>
        <p:spPr>
          <a:xfrm>
            <a:off x="719402" y="1118883"/>
            <a:ext cx="10078585" cy="4351200"/>
          </a:xfrm>
          <a:prstGeom prst="rect">
            <a:avLst/>
          </a:prstGeom>
          <a:noFill/>
          <a:ln>
            <a:noFill/>
          </a:ln>
        </p:spPr>
        <p:txBody>
          <a:bodyPr spcFirstLastPara="1" wrap="square" lIns="0" tIns="0" rIns="0" bIns="0" anchor="t" anchorCtr="0">
            <a:noAutofit/>
          </a:bodyPr>
          <a:lstStyle/>
          <a:p>
            <a:pPr marL="114300" lvl="0" indent="0" algn="l" rtl="0">
              <a:lnSpc>
                <a:spcPct val="150000"/>
              </a:lnSpc>
              <a:spcBef>
                <a:spcPts val="0"/>
              </a:spcBef>
              <a:spcAft>
                <a:spcPts val="0"/>
              </a:spcAft>
              <a:buSzPts val="1800"/>
              <a:buNone/>
            </a:pPr>
            <a:r>
              <a:rPr lang="en-GB" dirty="0"/>
              <a:t>Storage application needed for projects where data is shared by many users</a:t>
            </a:r>
          </a:p>
          <a:p>
            <a:pPr marL="114300" indent="0">
              <a:lnSpc>
                <a:spcPct val="150000"/>
              </a:lnSpc>
              <a:spcBef>
                <a:spcPts val="0"/>
              </a:spcBef>
              <a:spcAft>
                <a:spcPts val="0"/>
              </a:spcAft>
              <a:buSzPts val="1800"/>
              <a:buNone/>
            </a:pPr>
            <a:r>
              <a:rPr lang="en-GB" dirty="0"/>
              <a:t>Access via FEIDE user or </a:t>
            </a:r>
            <a:r>
              <a:rPr lang="en-GB" dirty="0" err="1"/>
              <a:t>NeLS</a:t>
            </a:r>
            <a:r>
              <a:rPr lang="en-GB" dirty="0"/>
              <a:t> </a:t>
            </a:r>
            <a:r>
              <a:rPr lang="en-GB" dirty="0" err="1"/>
              <a:t>idp</a:t>
            </a:r>
            <a:r>
              <a:rPr lang="en-GB" dirty="0"/>
              <a:t> can be made for non-FEIDE users</a:t>
            </a:r>
          </a:p>
          <a:p>
            <a:pPr marL="114300" indent="0">
              <a:lnSpc>
                <a:spcPct val="150000"/>
              </a:lnSpc>
              <a:spcBef>
                <a:spcPts val="0"/>
              </a:spcBef>
              <a:spcAft>
                <a:spcPts val="0"/>
              </a:spcAft>
              <a:buSzPts val="1800"/>
              <a:buNone/>
            </a:pPr>
            <a:r>
              <a:rPr lang="en-GB" dirty="0"/>
              <a:t>Free storage &lt; 10 TB</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0" y="5404396"/>
            <a:ext cx="5686172" cy="1120948"/>
          </a:xfrm>
          <a:prstGeom prst="rect">
            <a:avLst/>
          </a:prstGeom>
          <a:noFill/>
        </p:spPr>
        <p:txBody>
          <a:bodyPr wrap="square" rtlCol="0">
            <a:spAutoFit/>
          </a:bodyPr>
          <a:lstStyle/>
          <a:p>
            <a:pPr>
              <a:lnSpc>
                <a:spcPct val="200000"/>
              </a:lnSpc>
            </a:pPr>
            <a:r>
              <a:rPr lang="en-GB" dirty="0">
                <a:latin typeface="Corbel" panose="020B0503020204020204" pitchFamily="34" charset="0"/>
              </a:rPr>
              <a:t>Apply for storage: </a:t>
            </a:r>
            <a:r>
              <a:rPr lang="en-GB" dirty="0">
                <a:latin typeface="Corbel" panose="020B0503020204020204" pitchFamily="34" charset="0"/>
                <a:hlinkClick r:id="rId3"/>
              </a:rPr>
              <a:t>support@elixir.no</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4"/>
              </a:rPr>
              <a:t>https://nels-docs.readthedocs.io/en/latest/</a:t>
            </a:r>
            <a:endParaRPr lang="en-NO" dirty="0"/>
          </a:p>
        </p:txBody>
      </p:sp>
      <p:pic>
        <p:nvPicPr>
          <p:cNvPr id="4" name="Picture 3" descr="Diagram&#10;&#10;Description automatically generated">
            <a:extLst>
              <a:ext uri="{FF2B5EF4-FFF2-40B4-BE49-F238E27FC236}">
                <a16:creationId xmlns:a16="http://schemas.microsoft.com/office/drawing/2014/main" id="{604625C7-664E-E741-BA90-2ED5E6AA6E90}"/>
              </a:ext>
            </a:extLst>
          </p:cNvPr>
          <p:cNvPicPr>
            <a:picLocks noChangeAspect="1"/>
          </p:cNvPicPr>
          <p:nvPr/>
        </p:nvPicPr>
        <p:blipFill>
          <a:blip r:embed="rId5"/>
          <a:stretch>
            <a:fillRect/>
          </a:stretch>
        </p:blipFill>
        <p:spPr>
          <a:xfrm>
            <a:off x="2806316" y="3028052"/>
            <a:ext cx="5904755" cy="2442031"/>
          </a:xfrm>
          <a:prstGeom prst="rect">
            <a:avLst/>
          </a:prstGeom>
        </p:spPr>
      </p:pic>
    </p:spTree>
    <p:extLst>
      <p:ext uri="{BB962C8B-B14F-4D97-AF65-F5344CB8AC3E}">
        <p14:creationId xmlns:p14="http://schemas.microsoft.com/office/powerpoint/2010/main" val="11507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a:t>
            </a:r>
            <a:r>
              <a:rPr lang="en-GB" sz="4400" i="1" dirty="0" err="1">
                <a:solidFill>
                  <a:srgbClr val="F57E20"/>
                </a:solidFill>
              </a:rPr>
              <a:t>NeLS</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a:t>
            </a:r>
            <a:r>
              <a:rPr lang="en-GB" dirty="0" err="1"/>
              <a:t>NeLS</a:t>
            </a:r>
            <a:r>
              <a:rPr lang="en-GB" dirty="0"/>
              <a:t> portal can be accessed via a web browser at </a:t>
            </a:r>
            <a:r>
              <a:rPr lang="en-GB" dirty="0">
                <a:hlinkClick r:id="rId3"/>
              </a:rPr>
              <a:t>https://nels.bioinfo.no/</a:t>
            </a:r>
            <a:r>
              <a:rPr lang="en-GB" dirty="0"/>
              <a:t> or via a file transfer tool (e.g. </a:t>
            </a:r>
            <a:r>
              <a:rPr lang="en-GB" dirty="0" err="1"/>
              <a:t>Filezilla</a:t>
            </a:r>
            <a:r>
              <a:rPr lang="en-GB" dirty="0"/>
              <a:t>) or the command </a:t>
            </a:r>
            <a:r>
              <a:rPr lang="nb-NO" dirty="0"/>
              <a:t>line SCP</a:t>
            </a:r>
            <a:endParaRPr dirty="0"/>
          </a:p>
        </p:txBody>
      </p:sp>
      <p:pic>
        <p:nvPicPr>
          <p:cNvPr id="3" name="Picture 2">
            <a:extLst>
              <a:ext uri="{FF2B5EF4-FFF2-40B4-BE49-F238E27FC236}">
                <a16:creationId xmlns:a16="http://schemas.microsoft.com/office/drawing/2014/main" id="{3D13B358-6B5B-24A6-91D9-FF96FAFA5181}"/>
              </a:ext>
            </a:extLst>
          </p:cNvPr>
          <p:cNvPicPr>
            <a:picLocks noChangeAspect="1"/>
          </p:cNvPicPr>
          <p:nvPr/>
        </p:nvPicPr>
        <p:blipFill>
          <a:blip r:embed="rId4"/>
          <a:stretch>
            <a:fillRect/>
          </a:stretch>
        </p:blipFill>
        <p:spPr>
          <a:xfrm>
            <a:off x="1286285" y="2394173"/>
            <a:ext cx="6264000" cy="3315483"/>
          </a:xfrm>
          <a:prstGeom prst="rect">
            <a:avLst/>
          </a:prstGeom>
        </p:spPr>
      </p:pic>
      <p:pic>
        <p:nvPicPr>
          <p:cNvPr id="5" name="Picture 4">
            <a:extLst>
              <a:ext uri="{FF2B5EF4-FFF2-40B4-BE49-F238E27FC236}">
                <a16:creationId xmlns:a16="http://schemas.microsoft.com/office/drawing/2014/main" id="{3F83FB42-799A-50BB-BC96-8AF8D3890A98}"/>
              </a:ext>
            </a:extLst>
          </p:cNvPr>
          <p:cNvPicPr>
            <a:picLocks noChangeAspect="1"/>
          </p:cNvPicPr>
          <p:nvPr/>
        </p:nvPicPr>
        <p:blipFill>
          <a:blip r:embed="rId5"/>
          <a:stretch>
            <a:fillRect/>
          </a:stretch>
        </p:blipFill>
        <p:spPr>
          <a:xfrm>
            <a:off x="2575294" y="2838673"/>
            <a:ext cx="6264000" cy="3315483"/>
          </a:xfrm>
          <a:prstGeom prst="rect">
            <a:avLst/>
          </a:prstGeom>
        </p:spPr>
      </p:pic>
      <p:pic>
        <p:nvPicPr>
          <p:cNvPr id="7" name="Picture 6">
            <a:extLst>
              <a:ext uri="{FF2B5EF4-FFF2-40B4-BE49-F238E27FC236}">
                <a16:creationId xmlns:a16="http://schemas.microsoft.com/office/drawing/2014/main" id="{945A7AA2-EB89-F0BB-2553-9A4E8578BA97}"/>
              </a:ext>
            </a:extLst>
          </p:cNvPr>
          <p:cNvPicPr>
            <a:picLocks noChangeAspect="1"/>
          </p:cNvPicPr>
          <p:nvPr/>
        </p:nvPicPr>
        <p:blipFill>
          <a:blip r:embed="rId6"/>
          <a:stretch>
            <a:fillRect/>
          </a:stretch>
        </p:blipFill>
        <p:spPr>
          <a:xfrm>
            <a:off x="3797669" y="3209861"/>
            <a:ext cx="6264000" cy="3315483"/>
          </a:xfrm>
          <a:prstGeom prst="rect">
            <a:avLst/>
          </a:prstGeom>
        </p:spPr>
      </p:pic>
    </p:spTree>
  </p:cSld>
  <p:clrMapOvr>
    <a:masterClrMapping/>
  </p:clrMapOvr>
</p:sld>
</file>

<file path=ppt/theme/theme1.xml><?xml version="1.0" encoding="utf-8"?>
<a:theme xmlns:a="http://schemas.openxmlformats.org/drawingml/2006/main" name="ELIXIR_templat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Leere Präsentation">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lnDef>
  </a:objectDefaults>
  <a:extraClrSchemeLst>
    <a:extraClrScheme>
      <a:clrScheme name="Leere Präsentation 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2">
        <a:dk1>
          <a:srgbClr val="000000"/>
        </a:dk1>
        <a:lt1>
          <a:srgbClr val="DCDCDC"/>
        </a:lt1>
        <a:dk2>
          <a:srgbClr val="007E82"/>
        </a:dk2>
        <a:lt2>
          <a:srgbClr val="7D7D7D"/>
        </a:lt2>
        <a:accent1>
          <a:srgbClr val="72AD46"/>
        </a:accent1>
        <a:accent2>
          <a:srgbClr val="DF001A"/>
        </a:accent2>
        <a:accent3>
          <a:srgbClr val="EBEBEB"/>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D2E806"/>
        </a:hlink>
        <a:folHlink>
          <a:srgbClr val="72AD4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LIXIR Norge mal" id="{B2A00625-5BBA-604D-991B-D052501E5469}" vid="{08636CB3-7335-EF42-887D-4A2E70779E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35345</TotalTime>
  <Words>1046</Words>
  <Application>Microsoft Office PowerPoint</Application>
  <PresentationFormat>Widescreen</PresentationFormat>
  <Paragraphs>164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Liberation Sans</vt:lpstr>
      <vt:lpstr>Times</vt:lpstr>
      <vt:lpstr>ELIXIR_template</vt:lpstr>
      <vt:lpstr>National storage infrastructures</vt:lpstr>
      <vt:lpstr>Data storage – from the researcher perspective</vt:lpstr>
      <vt:lpstr>Data storage – from the researcher perspective</vt:lpstr>
      <vt:lpstr>National storage infrastructures</vt:lpstr>
      <vt:lpstr>Data storage – General considerations</vt:lpstr>
      <vt:lpstr>Data storage – from the researcher perspective</vt:lpstr>
      <vt:lpstr>Data storage in NeLS and StoreBioInfo (SBI)</vt:lpstr>
      <vt:lpstr>Data storage in NeLS/SBI – How to get access</vt:lpstr>
      <vt:lpstr>Access data storage in NeLS</vt:lpstr>
      <vt:lpstr>NeLS architecture</vt:lpstr>
      <vt:lpstr>SEEK - sharing heterogeneous scientific research datasets, models or simulations, processes and research outcomes</vt:lpstr>
      <vt:lpstr>Data storage in NIRD</vt:lpstr>
      <vt:lpstr>Data storage in NIRD – How to get access</vt:lpstr>
      <vt:lpstr>Access data storage in NIRD</vt:lpstr>
      <vt:lpstr>Sensitive data storage</vt:lpstr>
      <vt:lpstr>Data storage in TSD</vt:lpstr>
      <vt:lpstr>Data storage in TSD – How to get access</vt:lpstr>
      <vt:lpstr>Access to data storage in TSD</vt:lpstr>
      <vt:lpstr>Where should I store and share my life science data?</vt:lpstr>
      <vt:lpstr>Example - Data flow/handle using ELIXIR Norway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Christine S</dc:creator>
  <cp:lastModifiedBy>David William Peter Dolan</cp:lastModifiedBy>
  <cp:revision>209</cp:revision>
  <dcterms:created xsi:type="dcterms:W3CDTF">2019-03-11T13:02:45Z</dcterms:created>
  <dcterms:modified xsi:type="dcterms:W3CDTF">2023-08-21T07:32:38Z</dcterms:modified>
</cp:coreProperties>
</file>