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8" r:id="rId2"/>
    <p:sldId id="259" r:id="rId3"/>
    <p:sldId id="260" r:id="rId4"/>
    <p:sldId id="261" r:id="rId5"/>
    <p:sldId id="262" r:id="rId6"/>
    <p:sldId id="263" r:id="rId7"/>
    <p:sldId id="274"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B9E28-87A3-4ADB-9848-64D61B284181}" v="46" dt="2021-06-16T08:11:03.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48" autoAdjust="0"/>
  </p:normalViewPr>
  <p:slideViewPr>
    <p:cSldViewPr snapToGrid="0">
      <p:cViewPr varScale="1">
        <p:scale>
          <a:sx n="88" d="100"/>
          <a:sy n="88" d="100"/>
        </p:scale>
        <p:origin x="17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s Figenschou" userId="6ed39202-23bc-4f41-b692-858972786747" providerId="ADAL" clId="{779B9E28-87A3-4ADB-9848-64D61B284181}"/>
    <pc:docChg chg="custSel modSld">
      <pc:chgData name="Lars Figenschou" userId="6ed39202-23bc-4f41-b692-858972786747" providerId="ADAL" clId="{779B9E28-87A3-4ADB-9848-64D61B284181}" dt="2021-06-16T06:41:04.891" v="1178" actId="20577"/>
      <pc:docMkLst>
        <pc:docMk/>
      </pc:docMkLst>
      <pc:sldChg chg="modSp mod">
        <pc:chgData name="Lars Figenschou" userId="6ed39202-23bc-4f41-b692-858972786747" providerId="ADAL" clId="{779B9E28-87A3-4ADB-9848-64D61B284181}" dt="2021-06-14T07:41:33.911" v="2" actId="6549"/>
        <pc:sldMkLst>
          <pc:docMk/>
          <pc:sldMk cId="0" sldId="258"/>
        </pc:sldMkLst>
        <pc:spChg chg="mod">
          <ac:chgData name="Lars Figenschou" userId="6ed39202-23bc-4f41-b692-858972786747" providerId="ADAL" clId="{779B9E28-87A3-4ADB-9848-64D61B284181}" dt="2021-06-14T07:41:33.911" v="2" actId="6549"/>
          <ac:spMkLst>
            <pc:docMk/>
            <pc:sldMk cId="0" sldId="258"/>
            <ac:spMk id="69" creationId="{00000000-0000-0000-0000-000000000000}"/>
          </ac:spMkLst>
        </pc:spChg>
      </pc:sldChg>
      <pc:sldChg chg="modNotesTx">
        <pc:chgData name="Lars Figenschou" userId="6ed39202-23bc-4f41-b692-858972786747" providerId="ADAL" clId="{779B9E28-87A3-4ADB-9848-64D61B284181}" dt="2021-06-16T06:07:19.507" v="320" actId="20577"/>
        <pc:sldMkLst>
          <pc:docMk/>
          <pc:sldMk cId="0" sldId="259"/>
        </pc:sldMkLst>
      </pc:sldChg>
      <pc:sldChg chg="modNotesTx">
        <pc:chgData name="Lars Figenschou" userId="6ed39202-23bc-4f41-b692-858972786747" providerId="ADAL" clId="{779B9E28-87A3-4ADB-9848-64D61B284181}" dt="2021-06-16T06:34:12.746" v="1141" actId="20577"/>
        <pc:sldMkLst>
          <pc:docMk/>
          <pc:sldMk cId="0" sldId="260"/>
        </pc:sldMkLst>
      </pc:sldChg>
      <pc:sldChg chg="modNotesTx">
        <pc:chgData name="Lars Figenschou" userId="6ed39202-23bc-4f41-b692-858972786747" providerId="ADAL" clId="{779B9E28-87A3-4ADB-9848-64D61B284181}" dt="2021-06-16T06:35:05.134" v="1156" actId="20577"/>
        <pc:sldMkLst>
          <pc:docMk/>
          <pc:sldMk cId="0" sldId="261"/>
        </pc:sldMkLst>
      </pc:sldChg>
      <pc:sldChg chg="modSp mod">
        <pc:chgData name="Lars Figenschou" userId="6ed39202-23bc-4f41-b692-858972786747" providerId="ADAL" clId="{779B9E28-87A3-4ADB-9848-64D61B284181}" dt="2021-06-14T07:46:00.389" v="5" actId="6549"/>
        <pc:sldMkLst>
          <pc:docMk/>
          <pc:sldMk cId="0" sldId="262"/>
        </pc:sldMkLst>
        <pc:spChg chg="mod">
          <ac:chgData name="Lars Figenschou" userId="6ed39202-23bc-4f41-b692-858972786747" providerId="ADAL" clId="{779B9E28-87A3-4ADB-9848-64D61B284181}" dt="2021-06-14T07:46:00.389" v="5" actId="6549"/>
          <ac:spMkLst>
            <pc:docMk/>
            <pc:sldMk cId="0" sldId="262"/>
            <ac:spMk id="99" creationId="{00000000-0000-0000-0000-000000000000}"/>
          </ac:spMkLst>
        </pc:spChg>
      </pc:sldChg>
      <pc:sldChg chg="modNotesTx">
        <pc:chgData name="Lars Figenschou" userId="6ed39202-23bc-4f41-b692-858972786747" providerId="ADAL" clId="{779B9E28-87A3-4ADB-9848-64D61B284181}" dt="2021-06-16T06:35:34.044" v="1175" actId="6549"/>
        <pc:sldMkLst>
          <pc:docMk/>
          <pc:sldMk cId="0" sldId="263"/>
        </pc:sldMkLst>
      </pc:sldChg>
      <pc:sldChg chg="modSp mod">
        <pc:chgData name="Lars Figenschou" userId="6ed39202-23bc-4f41-b692-858972786747" providerId="ADAL" clId="{779B9E28-87A3-4ADB-9848-64D61B284181}" dt="2021-06-14T07:46:06.926" v="8" actId="6549"/>
        <pc:sldMkLst>
          <pc:docMk/>
          <pc:sldMk cId="0" sldId="264"/>
        </pc:sldMkLst>
        <pc:spChg chg="mod">
          <ac:chgData name="Lars Figenschou" userId="6ed39202-23bc-4f41-b692-858972786747" providerId="ADAL" clId="{779B9E28-87A3-4ADB-9848-64D61B284181}" dt="2021-06-14T07:46:06.926" v="8" actId="6549"/>
          <ac:spMkLst>
            <pc:docMk/>
            <pc:sldMk cId="0" sldId="264"/>
            <ac:spMk id="135" creationId="{00000000-0000-0000-0000-000000000000}"/>
          </ac:spMkLst>
        </pc:spChg>
      </pc:sldChg>
      <pc:sldChg chg="delSp mod">
        <pc:chgData name="Lars Figenschou" userId="6ed39202-23bc-4f41-b692-858972786747" providerId="ADAL" clId="{779B9E28-87A3-4ADB-9848-64D61B284181}" dt="2021-06-14T07:46:14.760" v="9" actId="478"/>
        <pc:sldMkLst>
          <pc:docMk/>
          <pc:sldMk cId="0" sldId="265"/>
        </pc:sldMkLst>
        <pc:spChg chg="del">
          <ac:chgData name="Lars Figenschou" userId="6ed39202-23bc-4f41-b692-858972786747" providerId="ADAL" clId="{779B9E28-87A3-4ADB-9848-64D61B284181}" dt="2021-06-14T07:46:14.760" v="9" actId="478"/>
          <ac:spMkLst>
            <pc:docMk/>
            <pc:sldMk cId="0" sldId="265"/>
            <ac:spMk id="141" creationId="{00000000-0000-0000-0000-000000000000}"/>
          </ac:spMkLst>
        </pc:spChg>
      </pc:sldChg>
      <pc:sldChg chg="addSp delSp modSp mod modNotesTx">
        <pc:chgData name="Lars Figenschou" userId="6ed39202-23bc-4f41-b692-858972786747" providerId="ADAL" clId="{779B9E28-87A3-4ADB-9848-64D61B284181}" dt="2021-06-16T06:17:41.250" v="695" actId="20577"/>
        <pc:sldMkLst>
          <pc:docMk/>
          <pc:sldMk cId="0" sldId="266"/>
        </pc:sldMkLst>
        <pc:spChg chg="add del">
          <ac:chgData name="Lars Figenschou" userId="6ed39202-23bc-4f41-b692-858972786747" providerId="ADAL" clId="{779B9E28-87A3-4ADB-9848-64D61B284181}" dt="2021-06-14T07:47:14.806" v="11" actId="478"/>
          <ac:spMkLst>
            <pc:docMk/>
            <pc:sldMk cId="0" sldId="266"/>
            <ac:spMk id="2" creationId="{B1A1CE8A-CA0F-4382-BBE1-D4EA625999B9}"/>
          </ac:spMkLst>
        </pc:spChg>
        <pc:spChg chg="add mod">
          <ac:chgData name="Lars Figenschou" userId="6ed39202-23bc-4f41-b692-858972786747" providerId="ADAL" clId="{779B9E28-87A3-4ADB-9848-64D61B284181}" dt="2021-06-14T11:26:58.217" v="86" actId="208"/>
          <ac:spMkLst>
            <pc:docMk/>
            <pc:sldMk cId="0" sldId="266"/>
            <ac:spMk id="3" creationId="{14620906-92FA-4F17-A508-6F29D61DEFEB}"/>
          </ac:spMkLst>
        </pc:spChg>
        <pc:picChg chg="mod">
          <ac:chgData name="Lars Figenschou" userId="6ed39202-23bc-4f41-b692-858972786747" providerId="ADAL" clId="{779B9E28-87A3-4ADB-9848-64D61B284181}" dt="2021-06-14T07:47:20.091" v="12" actId="1076"/>
          <ac:picMkLst>
            <pc:docMk/>
            <pc:sldMk cId="0" sldId="266"/>
            <ac:picMk id="149" creationId="{00000000-0000-0000-0000-000000000000}"/>
          </ac:picMkLst>
        </pc:picChg>
      </pc:sldChg>
      <pc:sldChg chg="modSp mod modNotesTx">
        <pc:chgData name="Lars Figenschou" userId="6ed39202-23bc-4f41-b692-858972786747" providerId="ADAL" clId="{779B9E28-87A3-4ADB-9848-64D61B284181}" dt="2021-06-16T06:17:10.033" v="671" actId="20577"/>
        <pc:sldMkLst>
          <pc:docMk/>
          <pc:sldMk cId="0" sldId="267"/>
        </pc:sldMkLst>
        <pc:spChg chg="mod">
          <ac:chgData name="Lars Figenschou" userId="6ed39202-23bc-4f41-b692-858972786747" providerId="ADAL" clId="{779B9E28-87A3-4ADB-9848-64D61B284181}" dt="2021-06-14T11:27:46.522" v="100" actId="20577"/>
          <ac:spMkLst>
            <pc:docMk/>
            <pc:sldMk cId="0" sldId="267"/>
            <ac:spMk id="155" creationId="{00000000-0000-0000-0000-000000000000}"/>
          </ac:spMkLst>
        </pc:spChg>
      </pc:sldChg>
      <pc:sldChg chg="modSp mod modNotesTx">
        <pc:chgData name="Lars Figenschou" userId="6ed39202-23bc-4f41-b692-858972786747" providerId="ADAL" clId="{779B9E28-87A3-4ADB-9848-64D61B284181}" dt="2021-06-16T06:28:10.356" v="902" actId="20577"/>
        <pc:sldMkLst>
          <pc:docMk/>
          <pc:sldMk cId="0" sldId="269"/>
        </pc:sldMkLst>
        <pc:spChg chg="mod">
          <ac:chgData name="Lars Figenschou" userId="6ed39202-23bc-4f41-b692-858972786747" providerId="ADAL" clId="{779B9E28-87A3-4ADB-9848-64D61B284181}" dt="2021-06-14T11:28:28.230" v="107" actId="20577"/>
          <ac:spMkLst>
            <pc:docMk/>
            <pc:sldMk cId="0" sldId="269"/>
            <ac:spMk id="171" creationId="{00000000-0000-0000-0000-000000000000}"/>
          </ac:spMkLst>
        </pc:spChg>
      </pc:sldChg>
      <pc:sldChg chg="modSp mod modNotesTx">
        <pc:chgData name="Lars Figenschou" userId="6ed39202-23bc-4f41-b692-858972786747" providerId="ADAL" clId="{779B9E28-87A3-4ADB-9848-64D61B284181}" dt="2021-06-16T06:29:55.112" v="994" actId="20577"/>
        <pc:sldMkLst>
          <pc:docMk/>
          <pc:sldMk cId="0" sldId="271"/>
        </pc:sldMkLst>
        <pc:picChg chg="mod">
          <ac:chgData name="Lars Figenschou" userId="6ed39202-23bc-4f41-b692-858972786747" providerId="ADAL" clId="{779B9E28-87A3-4ADB-9848-64D61B284181}" dt="2021-06-16T06:29:05.174" v="903" actId="1076"/>
          <ac:picMkLst>
            <pc:docMk/>
            <pc:sldMk cId="0" sldId="271"/>
            <ac:picMk id="188" creationId="{00000000-0000-0000-0000-000000000000}"/>
          </ac:picMkLst>
        </pc:picChg>
      </pc:sldChg>
      <pc:sldChg chg="modSp mod">
        <pc:chgData name="Lars Figenschou" userId="6ed39202-23bc-4f41-b692-858972786747" providerId="ADAL" clId="{779B9E28-87A3-4ADB-9848-64D61B284181}" dt="2021-06-16T06:31:29.530" v="1042" actId="6549"/>
        <pc:sldMkLst>
          <pc:docMk/>
          <pc:sldMk cId="0" sldId="272"/>
        </pc:sldMkLst>
        <pc:spChg chg="mod">
          <ac:chgData name="Lars Figenschou" userId="6ed39202-23bc-4f41-b692-858972786747" providerId="ADAL" clId="{779B9E28-87A3-4ADB-9848-64D61B284181}" dt="2021-06-16T06:31:29.530" v="1042" actId="6549"/>
          <ac:spMkLst>
            <pc:docMk/>
            <pc:sldMk cId="0" sldId="272"/>
            <ac:spMk id="195" creationId="{00000000-0000-0000-0000-000000000000}"/>
          </ac:spMkLst>
        </pc:spChg>
        <pc:spChg chg="mod">
          <ac:chgData name="Lars Figenschou" userId="6ed39202-23bc-4f41-b692-858972786747" providerId="ADAL" clId="{779B9E28-87A3-4ADB-9848-64D61B284181}" dt="2021-06-14T11:29:16.686" v="108" actId="208"/>
          <ac:spMkLst>
            <pc:docMk/>
            <pc:sldMk cId="0" sldId="272"/>
            <ac:spMk id="198" creationId="{00000000-0000-0000-0000-000000000000}"/>
          </ac:spMkLst>
        </pc:spChg>
      </pc:sldChg>
      <pc:sldChg chg="addSp delSp modSp mod">
        <pc:chgData name="Lars Figenschou" userId="6ed39202-23bc-4f41-b692-858972786747" providerId="ADAL" clId="{779B9E28-87A3-4ADB-9848-64D61B284181}" dt="2021-06-14T11:29:51.801" v="122" actId="1076"/>
        <pc:sldMkLst>
          <pc:docMk/>
          <pc:sldMk cId="0" sldId="273"/>
        </pc:sldMkLst>
        <pc:spChg chg="add del mod">
          <ac:chgData name="Lars Figenschou" userId="6ed39202-23bc-4f41-b692-858972786747" providerId="ADAL" clId="{779B9E28-87A3-4ADB-9848-64D61B284181}" dt="2021-06-14T07:55:15.897" v="43" actId="478"/>
          <ac:spMkLst>
            <pc:docMk/>
            <pc:sldMk cId="0" sldId="273"/>
            <ac:spMk id="2" creationId="{F2C6F173-749F-47E6-A9A7-7002453E800C}"/>
          </ac:spMkLst>
        </pc:spChg>
        <pc:spChg chg="add mod">
          <ac:chgData name="Lars Figenschou" userId="6ed39202-23bc-4f41-b692-858972786747" providerId="ADAL" clId="{779B9E28-87A3-4ADB-9848-64D61B284181}" dt="2021-06-14T11:29:51.801" v="122" actId="1076"/>
          <ac:spMkLst>
            <pc:docMk/>
            <pc:sldMk cId="0" sldId="273"/>
            <ac:spMk id="3" creationId="{0E406362-4DE7-4227-BA29-0DECF5AF22F1}"/>
          </ac:spMkLst>
        </pc:spChg>
        <pc:spChg chg="del">
          <ac:chgData name="Lars Figenschou" userId="6ed39202-23bc-4f41-b692-858972786747" providerId="ADAL" clId="{779B9E28-87A3-4ADB-9848-64D61B284181}" dt="2021-06-14T07:54:40.440" v="37" actId="478"/>
          <ac:spMkLst>
            <pc:docMk/>
            <pc:sldMk cId="0" sldId="273"/>
            <ac:spMk id="203" creationId="{00000000-0000-0000-0000-000000000000}"/>
          </ac:spMkLst>
        </pc:spChg>
        <pc:spChg chg="del">
          <ac:chgData name="Lars Figenschou" userId="6ed39202-23bc-4f41-b692-858972786747" providerId="ADAL" clId="{779B9E28-87A3-4ADB-9848-64D61B284181}" dt="2021-06-14T07:54:51.759" v="38" actId="478"/>
          <ac:spMkLst>
            <pc:docMk/>
            <pc:sldMk cId="0" sldId="273"/>
            <ac:spMk id="204" creationId="{00000000-0000-0000-0000-000000000000}"/>
          </ac:spMkLst>
        </pc:spChg>
        <pc:picChg chg="mod">
          <ac:chgData name="Lars Figenschou" userId="6ed39202-23bc-4f41-b692-858972786747" providerId="ADAL" clId="{779B9E28-87A3-4ADB-9848-64D61B284181}" dt="2021-06-14T11:29:47.090" v="121" actId="1076"/>
          <ac:picMkLst>
            <pc:docMk/>
            <pc:sldMk cId="0" sldId="273"/>
            <ac:picMk id="206" creationId="{00000000-0000-0000-0000-000000000000}"/>
          </ac:picMkLst>
        </pc:picChg>
      </pc:sldChg>
      <pc:sldChg chg="modSp mod modNotesTx">
        <pc:chgData name="Lars Figenschou" userId="6ed39202-23bc-4f41-b692-858972786747" providerId="ADAL" clId="{779B9E28-87A3-4ADB-9848-64D61B284181}" dt="2021-06-16T06:41:04.891" v="1178" actId="20577"/>
        <pc:sldMkLst>
          <pc:docMk/>
          <pc:sldMk cId="3343335233" sldId="274"/>
        </pc:sldMkLst>
        <pc:spChg chg="mod">
          <ac:chgData name="Lars Figenschou" userId="6ed39202-23bc-4f41-b692-858972786747" providerId="ADAL" clId="{779B9E28-87A3-4ADB-9848-64D61B284181}" dt="2021-06-14T11:32:41.998" v="147" actId="113"/>
          <ac:spMkLst>
            <pc:docMk/>
            <pc:sldMk cId="3343335233" sldId="274"/>
            <ac:spMk id="3" creationId="{5FD7430C-3B76-4770-BEA9-8656B6765F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ite.uit.no/dataverseno/deposit/deposit-your-data/#log-i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searchdata@hjelp.uit.no"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c49cf12d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c49cf12d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c49cf12db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c49cf12db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err="1"/>
              <a:t>Hierachical</a:t>
            </a:r>
            <a:r>
              <a:rPr lang="nb-NO" dirty="0"/>
              <a:t> </a:t>
            </a:r>
            <a:r>
              <a:rPr lang="nb-NO" dirty="0" err="1"/>
              <a:t>structure</a:t>
            </a:r>
            <a:r>
              <a:rPr lang="nb-NO" dirty="0"/>
              <a:t>….</a:t>
            </a:r>
            <a:r>
              <a:rPr lang="nb-NO" dirty="0" err="1"/>
              <a:t>that</a:t>
            </a:r>
            <a:r>
              <a:rPr lang="nb-NO" dirty="0"/>
              <a:t> is….(</a:t>
            </a:r>
            <a:r>
              <a:rPr lang="nb-NO" dirty="0" err="1"/>
              <a:t>Next</a:t>
            </a:r>
            <a:r>
              <a:rPr lang="nb-NO" dirty="0"/>
              <a:t> slide)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c49cf12db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c49cf12db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dirty="0" err="1"/>
              <a:t>Its</a:t>
            </a:r>
            <a:r>
              <a:rPr lang="nb-NO" dirty="0"/>
              <a:t> an </a:t>
            </a:r>
            <a:r>
              <a:rPr lang="nb-NO" dirty="0" err="1"/>
              <a:t>Hierachical</a:t>
            </a:r>
            <a:r>
              <a:rPr lang="nb-NO" dirty="0"/>
              <a:t> </a:t>
            </a:r>
            <a:r>
              <a:rPr lang="nb-NO" dirty="0" err="1"/>
              <a:t>structure</a:t>
            </a:r>
            <a:r>
              <a:rPr lang="nb-NO" dirty="0"/>
              <a:t>….</a:t>
            </a:r>
            <a:r>
              <a:rPr lang="no" dirty="0"/>
              <a:t> </a:t>
            </a:r>
            <a:r>
              <a:rPr lang="nb-NO" dirty="0"/>
              <a:t>W</a:t>
            </a:r>
            <a:r>
              <a:rPr lang="no" dirty="0"/>
              <a:t>here Each partner institution has its own </a:t>
            </a:r>
            <a:r>
              <a:rPr lang="no" b="1" dirty="0"/>
              <a:t>collection</a:t>
            </a:r>
            <a:r>
              <a:rPr lang="no" dirty="0"/>
              <a:t> (sub-dataverse)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nb-NO" dirty="0"/>
          </a:p>
          <a:p>
            <a:pPr marL="0" lvl="0" indent="0" algn="l" rtl="0">
              <a:spcBef>
                <a:spcPts val="0"/>
              </a:spcBef>
              <a:spcAft>
                <a:spcPts val="0"/>
              </a:spcAft>
              <a:buNone/>
            </a:pPr>
            <a:r>
              <a:rPr lang="nb-NO" dirty="0"/>
              <a:t>a</a:t>
            </a:r>
            <a:r>
              <a:rPr lang="no" dirty="0"/>
              <a:t>nd researchers from non-partner institutions publish their data in the top-collection</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c49cf12db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c49cf12db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err="1"/>
              <a:t>UiT</a:t>
            </a:r>
            <a:r>
              <a:rPr lang="en-US" dirty="0"/>
              <a:t> is responsible for management and development of </a:t>
            </a:r>
            <a:r>
              <a:rPr lang="en-US" b="1" dirty="0"/>
              <a:t>technical and functional core</a:t>
            </a:r>
            <a:r>
              <a:rPr lang="en-US" dirty="0"/>
              <a:t> of the repository and training and support for collections managers.</a:t>
            </a:r>
          </a:p>
          <a:p>
            <a:pPr marL="457200" lvl="0" indent="-342900" algn="l" rtl="0">
              <a:spcBef>
                <a:spcPts val="0"/>
              </a:spcBef>
              <a:spcAft>
                <a:spcPts val="0"/>
              </a:spcAft>
              <a:buSzPts val="1800"/>
              <a:buChar char="❏"/>
            </a:pPr>
            <a:r>
              <a:rPr lang="en-US" dirty="0"/>
              <a:t>Each partner is responsible for management of </a:t>
            </a:r>
            <a:r>
              <a:rPr lang="en-US" b="1" dirty="0"/>
              <a:t>institutional collection</a:t>
            </a:r>
            <a:r>
              <a:rPr lang="en-US" dirty="0"/>
              <a:t>.</a:t>
            </a:r>
          </a:p>
          <a:p>
            <a:pPr marL="457200" lvl="0" indent="-342900" algn="l" rtl="0">
              <a:spcBef>
                <a:spcPts val="0"/>
              </a:spcBef>
              <a:spcAft>
                <a:spcPts val="0"/>
              </a:spcAft>
              <a:buSzPts val="1800"/>
              <a:buChar char="❏"/>
            </a:pPr>
            <a:r>
              <a:rPr lang="en-US" dirty="0"/>
              <a:t>The </a:t>
            </a:r>
            <a:r>
              <a:rPr lang="en-US" b="1" dirty="0"/>
              <a:t>Board</a:t>
            </a:r>
            <a:r>
              <a:rPr lang="en-US" dirty="0"/>
              <a:t> of DataverseNO is the highest management body of the repository.</a:t>
            </a:r>
          </a:p>
          <a:p>
            <a:pPr marL="457200" lvl="0" indent="-342900" algn="l" rtl="0">
              <a:spcBef>
                <a:spcPts val="0"/>
              </a:spcBef>
              <a:spcAft>
                <a:spcPts val="0"/>
              </a:spcAft>
              <a:buSzPts val="1800"/>
              <a:buChar char="❏"/>
            </a:pPr>
            <a:r>
              <a:rPr lang="en-US" dirty="0"/>
              <a:t>An </a:t>
            </a:r>
            <a:r>
              <a:rPr lang="en-US" b="1" dirty="0"/>
              <a:t>advisory committee</a:t>
            </a:r>
            <a:r>
              <a:rPr lang="en-US" dirty="0"/>
              <a:t> discusses RDM and collaboration issues and gives advice to the board.</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c49cf12db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c49cf12db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In Dataverse.no we try to add value to the data, that is….: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AutoNum type="arabicPeriod"/>
            </a:pPr>
            <a:r>
              <a:rPr lang="en-US" sz="1100" b="0" i="0" u="none" strike="noStrike" cap="none" dirty="0">
                <a:solidFill>
                  <a:srgbClr val="000000"/>
                </a:solidFill>
                <a:effectLst/>
                <a:latin typeface="Arial"/>
                <a:ea typeface="Arial"/>
                <a:cs typeface="Arial"/>
                <a:sym typeface="Arial"/>
              </a:rPr>
              <a:t>Collection managers and curators at partner institutions receive continuous support in issues related to archiving and curating data.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Curators at partner institutions have access to a national competence network of DataverseNO curators. </a:t>
            </a:r>
          </a:p>
          <a:p>
            <a:pPr marL="228600" lvl="0" indent="-228600" algn="l" rtl="0">
              <a:spcBef>
                <a:spcPts val="0"/>
              </a:spcBef>
              <a:spcAft>
                <a:spcPts val="0"/>
              </a:spcAft>
              <a:buAutoNum type="arabicPeriod"/>
            </a:pPr>
            <a:r>
              <a:rPr lang="en-US" sz="1100" b="0" i="0" u="none" strike="noStrike" cap="none" dirty="0">
                <a:solidFill>
                  <a:srgbClr val="000000"/>
                </a:solidFill>
                <a:effectLst/>
                <a:latin typeface="Arial"/>
                <a:ea typeface="Arial"/>
                <a:cs typeface="Arial"/>
                <a:sym typeface="Arial"/>
              </a:rPr>
              <a:t>By that we are building up local curation competence at the institutions.</a:t>
            </a:r>
          </a:p>
          <a:p>
            <a:pPr marL="228600" lvl="0" indent="-228600" algn="l" rtl="0">
              <a:spcBef>
                <a:spcPts val="0"/>
              </a:spcBef>
              <a:spcAft>
                <a:spcPts val="0"/>
              </a:spcAft>
              <a:buAutoNum type="arabicPeriod"/>
            </a:pPr>
            <a:r>
              <a:rPr lang="en-US" sz="1100" b="0" i="0" u="none" strike="noStrike" cap="none" dirty="0">
                <a:solidFill>
                  <a:srgbClr val="000000"/>
                </a:solidFill>
                <a:effectLst/>
                <a:latin typeface="Arial"/>
                <a:ea typeface="Arial"/>
                <a:cs typeface="Arial"/>
                <a:sym typeface="Arial"/>
              </a:rPr>
              <a:t>To meet the requirements of </a:t>
            </a:r>
            <a:r>
              <a:rPr lang="en-US" sz="1100" b="0" i="0" u="none" strike="noStrike" cap="none" dirty="0" err="1">
                <a:solidFill>
                  <a:srgbClr val="000000"/>
                </a:solidFill>
                <a:effectLst/>
                <a:latin typeface="Arial"/>
                <a:ea typeface="Arial"/>
                <a:cs typeface="Arial"/>
                <a:sym typeface="Arial"/>
              </a:rPr>
              <a:t>CoreTrustSeal</a:t>
            </a:r>
            <a:r>
              <a:rPr lang="en-US" sz="1100" b="0" i="0" u="none" strike="noStrike" cap="none" dirty="0">
                <a:solidFill>
                  <a:srgbClr val="000000"/>
                </a:solidFill>
                <a:effectLst/>
                <a:latin typeface="Arial"/>
                <a:ea typeface="Arial"/>
                <a:cs typeface="Arial"/>
                <a:sym typeface="Arial"/>
              </a:rPr>
              <a:t>, DataverseNO uses a common set of guidelines for depositors and curators across partner institutions</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c49cf12db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c49cf12db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49cf12db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49cf12db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demonstrate its commitment to FAIR data stewardship and trustworthy and sustainable repository management, DataverseNO has documented its approaches and workflows to obtain </a:t>
            </a:r>
            <a:r>
              <a:rPr lang="en-US" dirty="0" err="1"/>
              <a:t>CoreTrustSeal</a:t>
            </a:r>
            <a:r>
              <a:rPr lang="en-US" dirty="0"/>
              <a:t> certification.</a:t>
            </a:r>
          </a:p>
          <a:p>
            <a:pPr marL="0" lvl="0" indent="0" algn="l" rtl="0">
              <a:spcBef>
                <a:spcPts val="0"/>
              </a:spcBef>
              <a:spcAft>
                <a:spcPts val="0"/>
              </a:spcAft>
              <a:buNone/>
            </a:pPr>
            <a:r>
              <a:rPr lang="nb-NO" dirty="0" err="1"/>
              <a:t>We</a:t>
            </a:r>
            <a:r>
              <a:rPr lang="nb-NO" dirty="0"/>
              <a:t> </a:t>
            </a:r>
            <a:r>
              <a:rPr lang="nb-NO" dirty="0" err="1"/>
              <a:t>use</a:t>
            </a:r>
            <a:r>
              <a:rPr lang="nb-NO" dirty="0"/>
              <a:t> 2 </a:t>
            </a:r>
            <a:r>
              <a:rPr lang="nb-NO" dirty="0" err="1"/>
              <a:t>years</a:t>
            </a:r>
            <a:r>
              <a:rPr lang="nb-NO" dirty="0"/>
              <a:t> from start to </a:t>
            </a:r>
            <a:r>
              <a:rPr lang="nb-NO" dirty="0" err="1"/>
              <a:t>sertification</a:t>
            </a:r>
            <a:r>
              <a:rPr lang="nb-NO" dirty="0"/>
              <a:t>.</a:t>
            </a:r>
          </a:p>
          <a:p>
            <a:pPr marL="0" lvl="0" indent="0" algn="l" rtl="0">
              <a:spcBef>
                <a:spcPts val="0"/>
              </a:spcBef>
              <a:spcAft>
                <a:spcPts val="0"/>
              </a:spcAft>
              <a:buNone/>
            </a:pPr>
            <a:endParaRPr lang="nb-NO"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c49cf12d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c49cf12d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Our biggest strength: all datasets are curated</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c49cf12db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c49cf12d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c49cf12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c49cf12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b="0" dirty="0"/>
              <a:t>1. national, generic rep</a:t>
            </a:r>
          </a:p>
          <a:p>
            <a:pPr marL="0" lvl="0" indent="0" algn="l" rtl="0">
              <a:spcBef>
                <a:spcPts val="0"/>
              </a:spcBef>
              <a:spcAft>
                <a:spcPts val="0"/>
              </a:spcAft>
              <a:buNone/>
            </a:pPr>
            <a:r>
              <a:rPr lang="nb-NO" dirty="0"/>
              <a:t>2. </a:t>
            </a:r>
            <a:r>
              <a:rPr lang="nb-NO" dirty="0" err="1"/>
              <a:t>We</a:t>
            </a:r>
            <a:r>
              <a:rPr lang="nb-NO" dirty="0"/>
              <a:t> </a:t>
            </a:r>
            <a:r>
              <a:rPr lang="nb-NO" dirty="0" err="1"/>
              <a:t>curated</a:t>
            </a:r>
            <a:r>
              <a:rPr lang="nb-NO" dirty="0"/>
              <a:t> all </a:t>
            </a:r>
            <a:r>
              <a:rPr lang="nb-NO" dirty="0" err="1"/>
              <a:t>inncoming</a:t>
            </a:r>
            <a:r>
              <a:rPr lang="nb-NO" dirty="0"/>
              <a:t> </a:t>
            </a:r>
            <a:r>
              <a:rPr lang="nb-NO" dirty="0" err="1"/>
              <a:t>datasets</a:t>
            </a:r>
            <a:r>
              <a:rPr lang="nb-NO" dirty="0"/>
              <a:t> </a:t>
            </a:r>
            <a:r>
              <a:rPr lang="nb-NO" dirty="0" err="1"/>
              <a:t>aligned</a:t>
            </a:r>
            <a:r>
              <a:rPr lang="nb-NO" dirty="0"/>
              <a:t> </a:t>
            </a:r>
            <a:r>
              <a:rPr lang="nb-NO" dirty="0" err="1"/>
              <a:t>with</a:t>
            </a:r>
            <a:r>
              <a:rPr lang="nb-NO" dirty="0"/>
              <a:t> </a:t>
            </a:r>
            <a:r>
              <a:rPr lang="nb-NO" dirty="0" err="1"/>
              <a:t>the</a:t>
            </a:r>
            <a:r>
              <a:rPr lang="nb-NO" dirty="0"/>
              <a:t> FAIR </a:t>
            </a:r>
            <a:r>
              <a:rPr lang="nb-NO" dirty="0" err="1"/>
              <a:t>principles</a:t>
            </a:r>
            <a:endParaRPr lang="nb-NO" dirty="0"/>
          </a:p>
          <a:p>
            <a:pPr marL="0" lvl="0" indent="0" algn="l" rtl="0">
              <a:spcBef>
                <a:spcPts val="0"/>
              </a:spcBef>
              <a:spcAft>
                <a:spcPts val="0"/>
              </a:spcAft>
              <a:buNone/>
            </a:pPr>
            <a:r>
              <a:rPr lang="nb-NO" dirty="0"/>
              <a:t>3. Dataverce.no is </a:t>
            </a:r>
            <a:r>
              <a:rPr lang="nb-NO" dirty="0" err="1"/>
              <a:t>CoreTrustSeal-certified</a:t>
            </a:r>
            <a:endParaRPr lang="nb-NO" dirty="0"/>
          </a:p>
          <a:p>
            <a:pPr marL="0" lvl="0" indent="0" algn="l" rtl="0">
              <a:spcBef>
                <a:spcPts val="0"/>
              </a:spcBef>
              <a:spcAft>
                <a:spcPts val="0"/>
              </a:spcAft>
              <a:buNone/>
            </a:pPr>
            <a:r>
              <a:rPr lang="nb-NO" dirty="0"/>
              <a:t>4. </a:t>
            </a:r>
            <a:r>
              <a:rPr lang="nb-NO" dirty="0" err="1"/>
              <a:t>Use</a:t>
            </a:r>
            <a:r>
              <a:rPr lang="nb-NO" dirty="0"/>
              <a:t> </a:t>
            </a:r>
            <a:r>
              <a:rPr lang="nb-NO" dirty="0" err="1"/>
              <a:t>Dataverse</a:t>
            </a:r>
            <a:r>
              <a:rPr lang="nb-NO" dirty="0"/>
              <a:t> software</a:t>
            </a:r>
          </a:p>
          <a:p>
            <a:pPr marL="0" lvl="0" indent="0" algn="l" rtl="0">
              <a:spcBef>
                <a:spcPts val="0"/>
              </a:spcBef>
              <a:spcAft>
                <a:spcPts val="0"/>
              </a:spcAft>
              <a:buNone/>
            </a:pPr>
            <a:r>
              <a:rPr lang="nb-NO" dirty="0"/>
              <a:t>5. </a:t>
            </a:r>
            <a:r>
              <a:rPr lang="nb-NO" dirty="0" err="1"/>
              <a:t>Operated</a:t>
            </a:r>
            <a:r>
              <a:rPr lang="nb-NO" dirty="0"/>
              <a:t> at UiT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c49cf12d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c49cf12d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b="0" dirty="0"/>
              <a:t>Its a national repository, but we have an institutional focus.</a:t>
            </a:r>
          </a:p>
          <a:p>
            <a:pPr marL="0" lvl="0" indent="0" algn="l" rtl="0">
              <a:spcBef>
                <a:spcPts val="0"/>
              </a:spcBef>
              <a:spcAft>
                <a:spcPts val="0"/>
              </a:spcAft>
              <a:buNone/>
            </a:pPr>
            <a:r>
              <a:rPr lang="no" b="0" dirty="0"/>
              <a:t>Currently 9 partner institutions </a:t>
            </a:r>
          </a:p>
          <a:p>
            <a:pPr marL="0" lvl="0" indent="0" algn="l" rtl="0">
              <a:spcBef>
                <a:spcPts val="0"/>
              </a:spcBef>
              <a:spcAft>
                <a:spcPts val="0"/>
              </a:spcAft>
              <a:buNone/>
            </a:pPr>
            <a:r>
              <a:rPr lang="no" sz="1100" b="0" i="0" u="none" strike="noStrike" cap="none" dirty="0">
                <a:solidFill>
                  <a:srgbClr val="000000"/>
                </a:solidFill>
                <a:effectLst/>
                <a:latin typeface="Arial"/>
                <a:ea typeface="Arial"/>
                <a:cs typeface="Arial"/>
                <a:sym typeface="Arial"/>
              </a:rPr>
              <a:t>But Dataverse is open to </a:t>
            </a:r>
            <a:r>
              <a:rPr lang="en-US" sz="1100" b="0" i="0" u="none" strike="noStrike" cap="none" dirty="0">
                <a:solidFill>
                  <a:srgbClr val="000000"/>
                </a:solidFill>
                <a:effectLst/>
                <a:latin typeface="Arial"/>
                <a:ea typeface="Arial"/>
                <a:cs typeface="Arial"/>
                <a:sym typeface="Arial"/>
              </a:rPr>
              <a:t>researchers from other Norwegian research organizations</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Today we have </a:t>
            </a:r>
            <a:r>
              <a:rPr lang="no" dirty="0"/>
              <a:t>data from researchers affiliated with </a:t>
            </a:r>
            <a:r>
              <a:rPr lang="no" b="1" dirty="0"/>
              <a:t>40 different Norwegian organizations</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Individual researchers</a:t>
            </a:r>
            <a:r>
              <a:rPr lang="en-US" sz="1100" b="0" i="0" u="none" strike="noStrike" cap="none" dirty="0">
                <a:solidFill>
                  <a:srgbClr val="000000"/>
                </a:solidFill>
                <a:effectLst/>
                <a:latin typeface="Arial"/>
                <a:ea typeface="Arial"/>
                <a:cs typeface="Arial"/>
                <a:sym typeface="Arial"/>
              </a:rPr>
              <a:t> affiliated with Norwegian research institutions that are not partners of DataverseNO are granted up to 10 GB storage space for free. More information about how to get started with the repository is </a:t>
            </a:r>
            <a:r>
              <a:rPr lang="en-US" sz="1100" b="0" i="0" u="none" strike="noStrike" cap="none" dirty="0">
                <a:solidFill>
                  <a:srgbClr val="000000"/>
                </a:solidFill>
                <a:effectLst/>
                <a:latin typeface="Arial"/>
                <a:ea typeface="Arial"/>
                <a:cs typeface="Arial"/>
                <a:sym typeface="Arial"/>
                <a:hlinkClick r:id="rId3"/>
              </a:rPr>
              <a:t>available here</a:t>
            </a:r>
            <a:r>
              <a:rPr lang="en-US" sz="1100" b="0" i="0" u="none" strike="noStrike" cap="none" dirty="0">
                <a:solidFill>
                  <a:srgbClr val="000000"/>
                </a:solidFill>
                <a:effectLst/>
                <a:latin typeface="Arial"/>
                <a:ea typeface="Arial"/>
                <a:cs typeface="Arial"/>
                <a:sym typeface="Arial"/>
              </a:rPr>
              <a:t>. If you need more storage space or more information, please contact us at </a:t>
            </a:r>
            <a:r>
              <a:rPr lang="en-US" sz="1100" b="0" i="0" u="none" strike="noStrike" cap="none" dirty="0">
                <a:solidFill>
                  <a:srgbClr val="000000"/>
                </a:solidFill>
                <a:effectLst/>
                <a:latin typeface="Arial"/>
                <a:ea typeface="Arial"/>
                <a:cs typeface="Arial"/>
                <a:sym typeface="Arial"/>
                <a:hlinkClick r:id="rId4"/>
              </a:rPr>
              <a:t>researchdata@hjelp.uit.no</a:t>
            </a:r>
            <a:r>
              <a:rPr lang="en-US" sz="1100" b="0" i="0" u="none" strike="noStrike" cap="none" dirty="0">
                <a:solidFill>
                  <a:srgbClr val="000000"/>
                </a:solidFill>
                <a:effectLst/>
                <a:latin typeface="Arial"/>
                <a:ea typeface="Arial"/>
                <a:cs typeface="Arial"/>
                <a:sym typeface="Arial"/>
              </a:rPr>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49cf12d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49cf12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no" dirty="0"/>
              <a:t>Its a </a:t>
            </a:r>
            <a:r>
              <a:rPr lang="no" b="1" dirty="0"/>
              <a:t>generic</a:t>
            </a:r>
            <a:r>
              <a:rPr lang="no" dirty="0"/>
              <a:t> repository with </a:t>
            </a:r>
            <a:r>
              <a:rPr lang="en-US" sz="1100" dirty="0"/>
              <a:t>Data from </a:t>
            </a:r>
            <a:r>
              <a:rPr lang="en-US" sz="1100" b="1" dirty="0"/>
              <a:t>all domains</a:t>
            </a:r>
            <a:r>
              <a:rPr lang="en-US" sz="1100" dirty="0"/>
              <a:t> of science</a:t>
            </a:r>
          </a:p>
          <a:p>
            <a:pPr marL="457200" lvl="0" indent="-342900" algn="l" rtl="0">
              <a:spcBef>
                <a:spcPts val="0"/>
              </a:spcBef>
              <a:spcAft>
                <a:spcPts val="0"/>
              </a:spcAft>
              <a:buSzPts val="1800"/>
              <a:buChar char="❏"/>
            </a:pPr>
            <a:r>
              <a:rPr lang="en-US" sz="1100" dirty="0"/>
              <a:t>High numbers within Physics and Earth Sciences are due to large time series.</a:t>
            </a:r>
          </a:p>
          <a:p>
            <a:pPr marL="457200" lvl="0" indent="-342900" algn="l" rtl="0">
              <a:spcBef>
                <a:spcPts val="0"/>
              </a:spcBef>
              <a:spcAft>
                <a:spcPts val="0"/>
              </a:spcAft>
              <a:buSzPts val="1800"/>
              <a:buChar char="❏"/>
            </a:pPr>
            <a:r>
              <a:rPr lang="en-US" sz="1100" dirty="0"/>
              <a:t>Apart from time series: Mostly </a:t>
            </a:r>
            <a:r>
              <a:rPr lang="en-US" sz="1100" b="1" dirty="0"/>
              <a:t>background data</a:t>
            </a:r>
            <a:r>
              <a:rPr lang="en-US" sz="1100" dirty="0"/>
              <a:t> for publications.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c49cf12d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c49cf12d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c49cf12d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c49cf12d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Dataverse.no have a </a:t>
            </a:r>
            <a:r>
              <a:rPr lang="nb-NO" dirty="0" err="1"/>
              <a:t>history</a:t>
            </a:r>
            <a:r>
              <a:rPr lang="nb-NO" dirty="0"/>
              <a:t>…</a:t>
            </a:r>
            <a:r>
              <a:rPr lang="nb-NO" dirty="0" err="1"/>
              <a:t>going</a:t>
            </a:r>
            <a:r>
              <a:rPr lang="nb-NO" dirty="0"/>
              <a:t> back to 2014…</a:t>
            </a:r>
            <a:r>
              <a:rPr lang="no" sz="1100" b="1" dirty="0">
                <a:latin typeface="Roboto"/>
                <a:ea typeface="Roboto"/>
                <a:cs typeface="Roboto"/>
                <a:sym typeface="Roboto"/>
              </a:rPr>
              <a:t>TROLLing</a:t>
            </a:r>
            <a:r>
              <a:rPr lang="no" sz="1100" dirty="0">
                <a:latin typeface="Roboto"/>
                <a:ea typeface="Roboto"/>
                <a:cs typeface="Roboto"/>
                <a:sym typeface="Roboto"/>
              </a:rPr>
              <a:t> launched in 2014</a:t>
            </a:r>
          </a:p>
          <a:p>
            <a:pPr marL="0" lvl="0" indent="0" algn="l" rtl="0">
              <a:spcBef>
                <a:spcPts val="0"/>
              </a:spcBef>
              <a:spcAft>
                <a:spcPts val="0"/>
              </a:spcAft>
              <a:buNone/>
            </a:pPr>
            <a:r>
              <a:rPr lang="en-US" dirty="0" err="1"/>
              <a:t>UiT</a:t>
            </a:r>
            <a:r>
              <a:rPr lang="en-US" dirty="0"/>
              <a:t> needed an institutional repository for research data - </a:t>
            </a:r>
            <a:r>
              <a:rPr lang="en-US" dirty="0" err="1"/>
              <a:t>UiT</a:t>
            </a:r>
            <a:r>
              <a:rPr lang="en-US" dirty="0"/>
              <a:t> Open Research Data established in 2015 based on experiences and solutions used in </a:t>
            </a:r>
            <a:r>
              <a:rPr lang="en-US" dirty="0" err="1"/>
              <a:t>TROLLing</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DataverseNO launched in 2017 (inspired by </a:t>
            </a:r>
            <a:r>
              <a:rPr lang="en-US" dirty="0" err="1"/>
              <a:t>DataverseNL</a:t>
            </a:r>
            <a:r>
              <a:rPr lang="en-US" dirty="0"/>
              <a:t>) with </a:t>
            </a:r>
            <a:r>
              <a:rPr lang="en-US" dirty="0" err="1"/>
              <a:t>UiT</a:t>
            </a:r>
            <a:r>
              <a:rPr lang="en-US" dirty="0"/>
              <a:t> and the University of </a:t>
            </a:r>
            <a:r>
              <a:rPr lang="en-US" dirty="0" err="1"/>
              <a:t>Agder</a:t>
            </a:r>
            <a:r>
              <a:rPr lang="en-US" dirty="0"/>
              <a:t> (</a:t>
            </a:r>
            <a:r>
              <a:rPr lang="en-US" dirty="0" err="1"/>
              <a:t>UiA</a:t>
            </a:r>
            <a:r>
              <a:rPr lang="en-US" dirty="0"/>
              <a:t>) as the first partners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pPr marL="158750" indent="0">
              <a:buNone/>
            </a:pPr>
            <a:r>
              <a:rPr lang="nb-NO" dirty="0" err="1"/>
              <a:t>When</a:t>
            </a:r>
            <a:r>
              <a:rPr lang="nb-NO" dirty="0"/>
              <a:t> giving </a:t>
            </a:r>
            <a:r>
              <a:rPr lang="nb-NO" dirty="0" err="1"/>
              <a:t>advise</a:t>
            </a:r>
            <a:r>
              <a:rPr lang="nb-NO" dirty="0"/>
              <a:t> </a:t>
            </a:r>
            <a:r>
              <a:rPr lang="nb-NO" dirty="0" err="1"/>
              <a:t>about</a:t>
            </a:r>
            <a:r>
              <a:rPr lang="nb-NO" dirty="0"/>
              <a:t> </a:t>
            </a:r>
            <a:r>
              <a:rPr lang="nb-NO" dirty="0" err="1"/>
              <a:t>what</a:t>
            </a:r>
            <a:r>
              <a:rPr lang="nb-NO" dirty="0"/>
              <a:t> </a:t>
            </a:r>
            <a:r>
              <a:rPr lang="nb-NO" dirty="0" err="1"/>
              <a:t>repository</a:t>
            </a:r>
            <a:r>
              <a:rPr lang="nb-NO" dirty="0"/>
              <a:t> </a:t>
            </a:r>
            <a:r>
              <a:rPr lang="nb-NO" dirty="0" err="1"/>
              <a:t>you</a:t>
            </a:r>
            <a:r>
              <a:rPr lang="nb-NO" dirty="0"/>
              <a:t> </a:t>
            </a:r>
            <a:r>
              <a:rPr lang="nb-NO" dirty="0" err="1"/>
              <a:t>should</a:t>
            </a:r>
            <a:r>
              <a:rPr lang="nb-NO" dirty="0"/>
              <a:t> </a:t>
            </a:r>
            <a:r>
              <a:rPr lang="nb-NO" dirty="0" err="1"/>
              <a:t>use</a:t>
            </a:r>
            <a:r>
              <a:rPr lang="nb-NO" dirty="0"/>
              <a:t>….UiT </a:t>
            </a:r>
            <a:r>
              <a:rPr lang="nb-NO" dirty="0" err="1"/>
              <a:t>follow</a:t>
            </a:r>
            <a:r>
              <a:rPr lang="nb-NO" dirty="0"/>
              <a:t> </a:t>
            </a:r>
            <a:r>
              <a:rPr lang="en-US" dirty="0" err="1"/>
              <a:t>OpenAIRE</a:t>
            </a:r>
            <a:r>
              <a:rPr lang="en-US" dirty="0"/>
              <a:t> Guides for Researchers.</a:t>
            </a:r>
          </a:p>
          <a:p>
            <a:pPr marL="158750" indent="0">
              <a:buNone/>
            </a:pPr>
            <a:endParaRPr lang="en-US" dirty="0"/>
          </a:p>
          <a:p>
            <a:pPr marL="158750" indent="0">
              <a:buNone/>
            </a:pPr>
            <a:r>
              <a:rPr lang="en-US" dirty="0"/>
              <a:t>We encourage our researchers to use Repositories already established inside your </a:t>
            </a:r>
            <a:r>
              <a:rPr lang="en-US" b="0" dirty="0"/>
              <a:t>research domain</a:t>
            </a:r>
            <a:br>
              <a:rPr lang="en-US" b="0" dirty="0"/>
            </a:br>
            <a:r>
              <a:rPr lang="en-US" b="0" dirty="0"/>
              <a:t>If that’s not possible – then use the institutional possibilities, i.e., </a:t>
            </a:r>
            <a:r>
              <a:rPr lang="en-US" b="0" dirty="0" err="1"/>
              <a:t>Dataverse</a:t>
            </a:r>
            <a:endParaRPr lang="en-US" b="0" dirty="0"/>
          </a:p>
          <a:p>
            <a:pPr marL="158750" indent="0">
              <a:buNone/>
            </a:pPr>
            <a:endParaRPr lang="en-US" b="0" dirty="0"/>
          </a:p>
          <a:p>
            <a:pPr marL="158750" indent="0">
              <a:buNone/>
            </a:pPr>
            <a:r>
              <a:rPr lang="en-US" b="0" dirty="0"/>
              <a:t>If you have sensitive data that should not be published – use NSD`s repository (NSD: </a:t>
            </a:r>
            <a:r>
              <a:rPr lang="en-US" b="0" dirty="0" err="1"/>
              <a:t>Norsk</a:t>
            </a:r>
            <a:r>
              <a:rPr lang="en-US" b="0" dirty="0"/>
              <a:t> </a:t>
            </a:r>
            <a:r>
              <a:rPr lang="en-US" b="0" dirty="0" err="1"/>
              <a:t>senter</a:t>
            </a:r>
            <a:r>
              <a:rPr lang="en-US" b="0" dirty="0"/>
              <a:t> for </a:t>
            </a:r>
            <a:r>
              <a:rPr lang="en-US" b="0" dirty="0" err="1"/>
              <a:t>forskningsdata</a:t>
            </a:r>
            <a:r>
              <a:rPr lang="en-US" b="0" dirty="0"/>
              <a:t>) </a:t>
            </a:r>
            <a:endParaRPr lang="nb-NO" b="0" dirty="0"/>
          </a:p>
        </p:txBody>
      </p:sp>
    </p:spTree>
    <p:extLst>
      <p:ext uri="{BB962C8B-B14F-4D97-AF65-F5344CB8AC3E}">
        <p14:creationId xmlns:p14="http://schemas.microsoft.com/office/powerpoint/2010/main" val="220783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c49cf12db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c49cf12db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c49cf12db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c49cf12db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o"/>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o" dirty="0"/>
              <a:t>WHAT is DataverseNO?</a:t>
            </a:r>
            <a:endParaRPr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10</a:t>
            </a:fld>
            <a:endParaRPr/>
          </a:p>
        </p:txBody>
      </p:sp>
      <p:pic>
        <p:nvPicPr>
          <p:cNvPr id="149" name="Google Shape;149;p23"/>
          <p:cNvPicPr preferRelativeResize="0"/>
          <p:nvPr/>
        </p:nvPicPr>
        <p:blipFill>
          <a:blip r:embed="rId3">
            <a:alphaModFix/>
          </a:blip>
          <a:stretch>
            <a:fillRect/>
          </a:stretch>
        </p:blipFill>
        <p:spPr>
          <a:xfrm>
            <a:off x="0" y="-30584"/>
            <a:ext cx="9144001" cy="5087401"/>
          </a:xfrm>
          <a:prstGeom prst="rect">
            <a:avLst/>
          </a:prstGeom>
          <a:noFill/>
          <a:ln>
            <a:noFill/>
          </a:ln>
        </p:spPr>
      </p:pic>
      <p:sp>
        <p:nvSpPr>
          <p:cNvPr id="3" name="Ellipse 2">
            <a:extLst>
              <a:ext uri="{FF2B5EF4-FFF2-40B4-BE49-F238E27FC236}">
                <a16:creationId xmlns:a16="http://schemas.microsoft.com/office/drawing/2014/main" id="{14620906-92FA-4F17-A508-6F29D61DEFEB}"/>
              </a:ext>
            </a:extLst>
          </p:cNvPr>
          <p:cNvSpPr/>
          <p:nvPr/>
        </p:nvSpPr>
        <p:spPr>
          <a:xfrm>
            <a:off x="2387600" y="798286"/>
            <a:ext cx="4448629" cy="308428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a:t>HOW? --- Repository structure</a:t>
            </a:r>
            <a:endParaRPr/>
          </a:p>
        </p:txBody>
      </p:sp>
      <p:sp>
        <p:nvSpPr>
          <p:cNvPr id="155" name="Google Shape;155;p24"/>
          <p:cNvSpPr txBox="1">
            <a:spLocks noGrp="1"/>
          </p:cNvSpPr>
          <p:nvPr>
            <p:ph type="body" idx="1"/>
          </p:nvPr>
        </p:nvSpPr>
        <p:spPr>
          <a:xfrm>
            <a:off x="5508650" y="1152475"/>
            <a:ext cx="3323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no" dirty="0"/>
              <a:t>Each partner institution has its own </a:t>
            </a:r>
            <a:r>
              <a:rPr lang="no" b="1" dirty="0"/>
              <a:t>collection</a:t>
            </a:r>
            <a:r>
              <a:rPr lang="no" dirty="0"/>
              <a:t> (sub-dataverse)</a:t>
            </a:r>
            <a:br>
              <a:rPr lang="no" dirty="0"/>
            </a:br>
            <a:endParaRPr dirty="0"/>
          </a:p>
          <a:p>
            <a:pPr marL="457200" lvl="0" indent="-342900" algn="l" rtl="0">
              <a:spcBef>
                <a:spcPts val="0"/>
              </a:spcBef>
              <a:spcAft>
                <a:spcPts val="0"/>
              </a:spcAft>
              <a:buSzPts val="1800"/>
              <a:buChar char="❏"/>
            </a:pPr>
            <a:r>
              <a:rPr lang="no" dirty="0"/>
              <a:t>... </a:t>
            </a:r>
            <a:r>
              <a:rPr lang="nb-NO" dirty="0"/>
              <a:t>a</a:t>
            </a:r>
            <a:r>
              <a:rPr lang="no" dirty="0"/>
              <a:t>nd researchers from non-partner institutions publish their data in the top-collection</a:t>
            </a:r>
            <a:endParaRPr dirty="0"/>
          </a:p>
        </p:txBody>
      </p:sp>
      <p:sp>
        <p:nvSpPr>
          <p:cNvPr id="156" name="Google Shape;15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11</a:t>
            </a:fld>
            <a:endParaRPr/>
          </a:p>
        </p:txBody>
      </p:sp>
      <p:pic>
        <p:nvPicPr>
          <p:cNvPr id="157" name="Google Shape;157;p24"/>
          <p:cNvPicPr preferRelativeResize="0"/>
          <p:nvPr/>
        </p:nvPicPr>
        <p:blipFill>
          <a:blip r:embed="rId3">
            <a:alphaModFix/>
          </a:blip>
          <a:stretch>
            <a:fillRect/>
          </a:stretch>
        </p:blipFill>
        <p:spPr>
          <a:xfrm>
            <a:off x="363900" y="1152475"/>
            <a:ext cx="4695325" cy="236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dirty="0"/>
              <a:t>HOW? --- Governance</a:t>
            </a:r>
            <a:endParaRPr dirty="0"/>
          </a:p>
        </p:txBody>
      </p:sp>
      <p:sp>
        <p:nvSpPr>
          <p:cNvPr id="163" name="Google Shape;163;p25"/>
          <p:cNvSpPr txBox="1">
            <a:spLocks noGrp="1"/>
          </p:cNvSpPr>
          <p:nvPr>
            <p:ph type="body" idx="1"/>
          </p:nvPr>
        </p:nvSpPr>
        <p:spPr>
          <a:xfrm>
            <a:off x="311700" y="1152475"/>
            <a:ext cx="4924500" cy="358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no" dirty="0"/>
              <a:t>UiT is responsible for management and development of </a:t>
            </a:r>
            <a:r>
              <a:rPr lang="no" b="1" dirty="0"/>
              <a:t>technical and functional core</a:t>
            </a:r>
            <a:r>
              <a:rPr lang="no" dirty="0"/>
              <a:t> of the repository and training and support for collections managers.</a:t>
            </a:r>
            <a:endParaRPr dirty="0"/>
          </a:p>
          <a:p>
            <a:pPr marL="457200" lvl="0" indent="-342900" algn="l" rtl="0">
              <a:spcBef>
                <a:spcPts val="0"/>
              </a:spcBef>
              <a:spcAft>
                <a:spcPts val="0"/>
              </a:spcAft>
              <a:buSzPts val="1800"/>
              <a:buChar char="❏"/>
            </a:pPr>
            <a:r>
              <a:rPr lang="no" dirty="0"/>
              <a:t>Each partner is responsible for management of </a:t>
            </a:r>
            <a:r>
              <a:rPr lang="no" b="1" dirty="0"/>
              <a:t>institutional collection</a:t>
            </a:r>
            <a:r>
              <a:rPr lang="no" dirty="0"/>
              <a:t>.</a:t>
            </a:r>
            <a:endParaRPr dirty="0"/>
          </a:p>
          <a:p>
            <a:pPr marL="457200" lvl="0" indent="-342900" algn="l" rtl="0">
              <a:spcBef>
                <a:spcPts val="0"/>
              </a:spcBef>
              <a:spcAft>
                <a:spcPts val="0"/>
              </a:spcAft>
              <a:buSzPts val="1800"/>
              <a:buChar char="❏"/>
            </a:pPr>
            <a:r>
              <a:rPr lang="no" dirty="0"/>
              <a:t>The </a:t>
            </a:r>
            <a:r>
              <a:rPr lang="no" b="1" dirty="0"/>
              <a:t>Board</a:t>
            </a:r>
            <a:r>
              <a:rPr lang="no" dirty="0"/>
              <a:t> of DataverseNO is the highest management body of the repository.</a:t>
            </a:r>
            <a:endParaRPr dirty="0"/>
          </a:p>
          <a:p>
            <a:pPr marL="457200" lvl="0" indent="-342900" algn="l" rtl="0">
              <a:spcBef>
                <a:spcPts val="0"/>
              </a:spcBef>
              <a:spcAft>
                <a:spcPts val="0"/>
              </a:spcAft>
              <a:buSzPts val="1800"/>
              <a:buChar char="❏"/>
            </a:pPr>
            <a:r>
              <a:rPr lang="no" dirty="0"/>
              <a:t>An </a:t>
            </a:r>
            <a:r>
              <a:rPr lang="no" b="1" dirty="0"/>
              <a:t>advisory committee</a:t>
            </a:r>
            <a:r>
              <a:rPr lang="no" dirty="0"/>
              <a:t> discusses RDM and collaboration issues and gives advice to the board.</a:t>
            </a:r>
            <a:endParaRPr dirty="0"/>
          </a:p>
        </p:txBody>
      </p:sp>
      <p:sp>
        <p:nvSpPr>
          <p:cNvPr id="164" name="Google Shape;16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12</a:t>
            </a:fld>
            <a:endParaRPr/>
          </a:p>
        </p:txBody>
      </p:sp>
      <p:pic>
        <p:nvPicPr>
          <p:cNvPr id="165" name="Google Shape;165;p25"/>
          <p:cNvPicPr preferRelativeResize="0"/>
          <p:nvPr/>
        </p:nvPicPr>
        <p:blipFill>
          <a:blip r:embed="rId3">
            <a:alphaModFix/>
          </a:blip>
          <a:stretch>
            <a:fillRect/>
          </a:stretch>
        </p:blipFill>
        <p:spPr>
          <a:xfrm>
            <a:off x="5286363" y="0"/>
            <a:ext cx="3857625" cy="473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a:t>HOW? --- Data curation</a:t>
            </a:r>
            <a:endParaRPr/>
          </a:p>
        </p:txBody>
      </p:sp>
      <p:sp>
        <p:nvSpPr>
          <p:cNvPr id="171" name="Google Shape;171;p26"/>
          <p:cNvSpPr txBox="1">
            <a:spLocks noGrp="1"/>
          </p:cNvSpPr>
          <p:nvPr>
            <p:ph type="body" idx="1"/>
          </p:nvPr>
        </p:nvSpPr>
        <p:spPr>
          <a:xfrm>
            <a:off x="311700" y="1152475"/>
            <a:ext cx="4260300" cy="356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no" dirty="0"/>
              <a:t>In order to make published data as FAIR as possible, each dataset is </a:t>
            </a:r>
            <a:r>
              <a:rPr lang="no" b="1" dirty="0"/>
              <a:t>curated</a:t>
            </a:r>
            <a:r>
              <a:rPr lang="no" dirty="0"/>
              <a:t> by research support staff at the partner institutions before publication.</a:t>
            </a:r>
            <a:endParaRPr dirty="0"/>
          </a:p>
          <a:p>
            <a:pPr marL="457200" lvl="0" indent="-342900" algn="l" rtl="0">
              <a:spcBef>
                <a:spcPts val="0"/>
              </a:spcBef>
              <a:spcAft>
                <a:spcPts val="0"/>
              </a:spcAft>
              <a:buSzPts val="1800"/>
              <a:buChar char="❏"/>
            </a:pPr>
            <a:r>
              <a:rPr lang="no" dirty="0"/>
              <a:t>Only curators can publish datasets.</a:t>
            </a:r>
            <a:endParaRPr dirty="0"/>
          </a:p>
          <a:p>
            <a:pPr marL="457200" lvl="0" indent="-342900" algn="l" rtl="0">
              <a:spcBef>
                <a:spcPts val="0"/>
              </a:spcBef>
              <a:spcAft>
                <a:spcPts val="0"/>
              </a:spcAft>
              <a:buSzPts val="1800"/>
              <a:buChar char="❏"/>
            </a:pPr>
            <a:r>
              <a:rPr lang="no" dirty="0"/>
              <a:t>Curators are usually subject librarians (with a Phd or two...).</a:t>
            </a:r>
            <a:endParaRPr dirty="0"/>
          </a:p>
          <a:p>
            <a:pPr marL="457200" lvl="0" indent="-342900" algn="l" rtl="0">
              <a:spcBef>
                <a:spcPts val="0"/>
              </a:spcBef>
              <a:spcAft>
                <a:spcPts val="0"/>
              </a:spcAft>
              <a:buSzPts val="1800"/>
              <a:buChar char="❏"/>
            </a:pPr>
            <a:r>
              <a:rPr lang="no" dirty="0"/>
              <a:t>Curators share knowledge and experience in </a:t>
            </a:r>
            <a:r>
              <a:rPr lang="no" b="1" dirty="0"/>
              <a:t>curator network </a:t>
            </a:r>
            <a:r>
              <a:rPr lang="no" dirty="0"/>
              <a:t>across partner institutions.</a:t>
            </a:r>
            <a:endParaRPr dirty="0"/>
          </a:p>
        </p:txBody>
      </p:sp>
      <p:sp>
        <p:nvSpPr>
          <p:cNvPr id="172" name="Google Shape;17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13</a:t>
            </a:fld>
            <a:endParaRPr/>
          </a:p>
        </p:txBody>
      </p:sp>
      <p:pic>
        <p:nvPicPr>
          <p:cNvPr id="173" name="Google Shape;173;p26"/>
          <p:cNvPicPr preferRelativeResize="0"/>
          <p:nvPr/>
        </p:nvPicPr>
        <p:blipFill>
          <a:blip r:embed="rId3">
            <a:alphaModFix/>
          </a:blip>
          <a:stretch>
            <a:fillRect/>
          </a:stretch>
        </p:blipFill>
        <p:spPr>
          <a:xfrm>
            <a:off x="5134918" y="216277"/>
            <a:ext cx="3697383" cy="444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o"/>
              <a:t>HOW? --- Organizational documents</a:t>
            </a:r>
            <a:endParaRPr/>
          </a:p>
        </p:txBody>
      </p:sp>
      <p:sp>
        <p:nvSpPr>
          <p:cNvPr id="179" name="Google Shape;179;p27"/>
          <p:cNvSpPr txBox="1">
            <a:spLocks noGrp="1"/>
          </p:cNvSpPr>
          <p:nvPr>
            <p:ph type="body" idx="1"/>
          </p:nvPr>
        </p:nvSpPr>
        <p:spPr>
          <a:xfrm>
            <a:off x="311700" y="1877975"/>
            <a:ext cx="3999900" cy="302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no" b="1"/>
              <a:t>DataverseNO Policy Framework:</a:t>
            </a:r>
            <a:endParaRPr b="1"/>
          </a:p>
          <a:p>
            <a:pPr marL="457200" lvl="0" indent="-317500" algn="l" rtl="0">
              <a:lnSpc>
                <a:spcPct val="100000"/>
              </a:lnSpc>
              <a:spcBef>
                <a:spcPts val="0"/>
              </a:spcBef>
              <a:spcAft>
                <a:spcPts val="0"/>
              </a:spcAft>
              <a:buSzPts val="1400"/>
              <a:buChar char="❏"/>
            </a:pPr>
            <a:r>
              <a:rPr lang="no"/>
              <a:t>Access and Use Policy</a:t>
            </a:r>
            <a:endParaRPr/>
          </a:p>
          <a:p>
            <a:pPr marL="457200" lvl="0" indent="-317500" algn="l" rtl="0">
              <a:lnSpc>
                <a:spcPct val="100000"/>
              </a:lnSpc>
              <a:spcBef>
                <a:spcPts val="0"/>
              </a:spcBef>
              <a:spcAft>
                <a:spcPts val="0"/>
              </a:spcAft>
              <a:buSzPts val="1400"/>
              <a:buChar char="❏"/>
            </a:pPr>
            <a:r>
              <a:rPr lang="no"/>
              <a:t>Accession Policy</a:t>
            </a:r>
            <a:endParaRPr/>
          </a:p>
          <a:p>
            <a:pPr marL="457200" lvl="0" indent="-317500" algn="l" rtl="0">
              <a:lnSpc>
                <a:spcPct val="100000"/>
              </a:lnSpc>
              <a:spcBef>
                <a:spcPts val="0"/>
              </a:spcBef>
              <a:spcAft>
                <a:spcPts val="0"/>
              </a:spcAft>
              <a:buSzPts val="1400"/>
              <a:buChar char="❏"/>
            </a:pPr>
            <a:r>
              <a:rPr lang="no"/>
              <a:t>Deposit Agreement</a:t>
            </a:r>
            <a:endParaRPr/>
          </a:p>
          <a:p>
            <a:pPr marL="457200" lvl="0" indent="-317500" algn="l" rtl="0">
              <a:lnSpc>
                <a:spcPct val="100000"/>
              </a:lnSpc>
              <a:spcBef>
                <a:spcPts val="0"/>
              </a:spcBef>
              <a:spcAft>
                <a:spcPts val="0"/>
              </a:spcAft>
              <a:buSzPts val="1400"/>
              <a:buChar char="❏"/>
            </a:pPr>
            <a:r>
              <a:rPr lang="no"/>
              <a:t>Preservation Policy</a:t>
            </a:r>
            <a:endParaRPr/>
          </a:p>
          <a:p>
            <a:pPr marL="0" lvl="0" indent="0" algn="l" rtl="0">
              <a:lnSpc>
                <a:spcPct val="100000"/>
              </a:lnSpc>
              <a:spcBef>
                <a:spcPts val="1600"/>
              </a:spcBef>
              <a:spcAft>
                <a:spcPts val="0"/>
              </a:spcAft>
              <a:buClr>
                <a:schemeClr val="dk1"/>
              </a:buClr>
              <a:buSzPts val="1100"/>
              <a:buFont typeface="Arial"/>
              <a:buNone/>
            </a:pPr>
            <a:r>
              <a:rPr lang="no" b="1"/>
              <a:t>DataverseNO Guidelines:</a:t>
            </a:r>
            <a:endParaRPr b="1"/>
          </a:p>
          <a:p>
            <a:pPr marL="457200" lvl="0" indent="-317500" algn="l" rtl="0">
              <a:lnSpc>
                <a:spcPct val="100000"/>
              </a:lnSpc>
              <a:spcBef>
                <a:spcPts val="0"/>
              </a:spcBef>
              <a:spcAft>
                <a:spcPts val="0"/>
              </a:spcAft>
              <a:buSzPts val="1400"/>
              <a:buChar char="❏"/>
            </a:pPr>
            <a:r>
              <a:rPr lang="no"/>
              <a:t>DataverseNO Administrator Guidelines for Repository</a:t>
            </a:r>
            <a:endParaRPr/>
          </a:p>
          <a:p>
            <a:pPr marL="457200" lvl="0" indent="-317500" algn="l" rtl="0">
              <a:lnSpc>
                <a:spcPct val="100000"/>
              </a:lnSpc>
              <a:spcBef>
                <a:spcPts val="0"/>
              </a:spcBef>
              <a:spcAft>
                <a:spcPts val="0"/>
              </a:spcAft>
              <a:buSzPts val="1400"/>
              <a:buChar char="❏"/>
            </a:pPr>
            <a:r>
              <a:rPr lang="no"/>
              <a:t>DataverseNO Administrator Guidelines for Collections</a:t>
            </a:r>
            <a:endParaRPr/>
          </a:p>
          <a:p>
            <a:pPr marL="457200" lvl="0" indent="-317500" algn="l" rtl="0">
              <a:lnSpc>
                <a:spcPct val="100000"/>
              </a:lnSpc>
              <a:spcBef>
                <a:spcPts val="0"/>
              </a:spcBef>
              <a:spcAft>
                <a:spcPts val="0"/>
              </a:spcAft>
              <a:buSzPts val="1400"/>
              <a:buChar char="❏"/>
            </a:pPr>
            <a:r>
              <a:rPr lang="no"/>
              <a:t>DataverseNO Curator Guidelines</a:t>
            </a:r>
            <a:endParaRPr/>
          </a:p>
          <a:p>
            <a:pPr marL="457200" lvl="0" indent="-317500" algn="l" rtl="0">
              <a:lnSpc>
                <a:spcPct val="100000"/>
              </a:lnSpc>
              <a:spcBef>
                <a:spcPts val="0"/>
              </a:spcBef>
              <a:spcAft>
                <a:spcPts val="0"/>
              </a:spcAft>
              <a:buSzPts val="1400"/>
              <a:buChar char="❏"/>
            </a:pPr>
            <a:r>
              <a:rPr lang="no"/>
              <a:t>DataverseNO Deposit Guidelines</a:t>
            </a:r>
            <a:endParaRPr b="1"/>
          </a:p>
        </p:txBody>
      </p:sp>
      <p:sp>
        <p:nvSpPr>
          <p:cNvPr id="180" name="Google Shape;180;p27"/>
          <p:cNvSpPr txBox="1">
            <a:spLocks noGrp="1"/>
          </p:cNvSpPr>
          <p:nvPr>
            <p:ph type="body" idx="2"/>
          </p:nvPr>
        </p:nvSpPr>
        <p:spPr>
          <a:xfrm>
            <a:off x="4832400" y="1877975"/>
            <a:ext cx="3999900" cy="29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o" b="1"/>
              <a:t>DataverseNO Steering documents:</a:t>
            </a:r>
            <a:endParaRPr b="1"/>
          </a:p>
          <a:p>
            <a:pPr marL="457200" lvl="0" indent="-317500" algn="l" rtl="0">
              <a:spcBef>
                <a:spcPts val="0"/>
              </a:spcBef>
              <a:spcAft>
                <a:spcPts val="0"/>
              </a:spcAft>
              <a:buSzPts val="1400"/>
              <a:buChar char="❏"/>
            </a:pPr>
            <a:r>
              <a:rPr lang="no"/>
              <a:t>Establishment of a Board for DataverseNO</a:t>
            </a:r>
            <a:endParaRPr/>
          </a:p>
          <a:p>
            <a:pPr marL="457200" lvl="0" indent="-317500" algn="l" rtl="0">
              <a:spcBef>
                <a:spcPts val="0"/>
              </a:spcBef>
              <a:spcAft>
                <a:spcPts val="0"/>
              </a:spcAft>
              <a:buSzPts val="1400"/>
              <a:buChar char="❏"/>
            </a:pPr>
            <a:r>
              <a:rPr lang="no"/>
              <a:t>Mandate Board for DataverseNO</a:t>
            </a:r>
            <a:endParaRPr/>
          </a:p>
          <a:p>
            <a:pPr marL="457200" lvl="0" indent="-317500" algn="l" rtl="0">
              <a:spcBef>
                <a:spcPts val="0"/>
              </a:spcBef>
              <a:spcAft>
                <a:spcPts val="0"/>
              </a:spcAft>
              <a:buSzPts val="1400"/>
              <a:buChar char="❏"/>
            </a:pPr>
            <a:r>
              <a:rPr lang="no"/>
              <a:t>Steering Document for DataverseNO</a:t>
            </a:r>
            <a:endParaRPr/>
          </a:p>
          <a:p>
            <a:pPr marL="0" lvl="0" indent="0" algn="l" rtl="0">
              <a:spcBef>
                <a:spcPts val="1600"/>
              </a:spcBef>
              <a:spcAft>
                <a:spcPts val="0"/>
              </a:spcAft>
              <a:buClr>
                <a:schemeClr val="dk1"/>
              </a:buClr>
              <a:buSzPts val="1100"/>
              <a:buFont typeface="Arial"/>
              <a:buNone/>
            </a:pPr>
            <a:r>
              <a:rPr lang="no" b="1"/>
              <a:t>DataverseNO Partner Agreement</a:t>
            </a:r>
            <a:r>
              <a:rPr lang="no"/>
              <a:t> (including data processor agreement):</a:t>
            </a:r>
            <a:endParaRPr/>
          </a:p>
          <a:p>
            <a:pPr marL="457200" lvl="0" indent="-317500" algn="l" rtl="0">
              <a:spcBef>
                <a:spcPts val="0"/>
              </a:spcBef>
              <a:spcAft>
                <a:spcPts val="0"/>
              </a:spcAft>
              <a:buSzPts val="1400"/>
              <a:buChar char="❏"/>
            </a:pPr>
            <a:r>
              <a:rPr lang="no"/>
              <a:t>Partners commit to manage their collections </a:t>
            </a:r>
            <a:r>
              <a:rPr lang="no" b="1"/>
              <a:t>according to DataverseNO policies and guidelines</a:t>
            </a:r>
            <a:endParaRPr/>
          </a:p>
        </p:txBody>
      </p:sp>
      <p:sp>
        <p:nvSpPr>
          <p:cNvPr id="181" name="Google Shape;18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14</a:t>
            </a:fld>
            <a:endParaRPr/>
          </a:p>
        </p:txBody>
      </p:sp>
      <p:sp>
        <p:nvSpPr>
          <p:cNvPr id="182" name="Google Shape;182;p27"/>
          <p:cNvSpPr txBox="1">
            <a:spLocks noGrp="1"/>
          </p:cNvSpPr>
          <p:nvPr>
            <p:ph type="body" idx="1"/>
          </p:nvPr>
        </p:nvSpPr>
        <p:spPr>
          <a:xfrm>
            <a:off x="311700" y="1133075"/>
            <a:ext cx="8520600" cy="74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o"/>
              <a:t>The organization of DataverseNO is based on a set of </a:t>
            </a:r>
            <a:r>
              <a:rPr lang="no" b="1"/>
              <a:t>well-defined documents</a:t>
            </a:r>
            <a:r>
              <a:rPr lang="no"/>
              <a:t> describing the </a:t>
            </a:r>
            <a:r>
              <a:rPr lang="no" b="1"/>
              <a:t>responsibilities</a:t>
            </a:r>
            <a:r>
              <a:rPr lang="no"/>
              <a:t> of partners and the FAIR-aligned </a:t>
            </a:r>
            <a:r>
              <a:rPr lang="no" b="1"/>
              <a:t>stewardship of data</a:t>
            </a:r>
            <a:r>
              <a:rPr lang="no"/>
              <a:t> handled in the repository: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15</a:t>
            </a:fld>
            <a:endParaRPr/>
          </a:p>
        </p:txBody>
      </p:sp>
      <p:pic>
        <p:nvPicPr>
          <p:cNvPr id="188" name="Google Shape;188;p28"/>
          <p:cNvPicPr preferRelativeResize="0"/>
          <p:nvPr/>
        </p:nvPicPr>
        <p:blipFill>
          <a:blip r:embed="rId3">
            <a:alphaModFix/>
          </a:blip>
          <a:stretch>
            <a:fillRect/>
          </a:stretch>
        </p:blipFill>
        <p:spPr>
          <a:xfrm>
            <a:off x="2751096" y="152400"/>
            <a:ext cx="6646011" cy="4838699"/>
          </a:xfrm>
          <a:prstGeom prst="rect">
            <a:avLst/>
          </a:prstGeom>
          <a:noFill/>
          <a:ln>
            <a:noFill/>
          </a:ln>
        </p:spPr>
      </p:pic>
      <p:sp>
        <p:nvSpPr>
          <p:cNvPr id="189" name="Google Shape;189;p28"/>
          <p:cNvSpPr txBox="1"/>
          <p:nvPr/>
        </p:nvSpPr>
        <p:spPr>
          <a:xfrm>
            <a:off x="281700" y="532075"/>
            <a:ext cx="2253600" cy="42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o" sz="1800" dirty="0"/>
              <a:t>To demonstrate its </a:t>
            </a:r>
            <a:r>
              <a:rPr lang="no" sz="1800" b="1" dirty="0"/>
              <a:t>commitment to FAIR data stewardship</a:t>
            </a:r>
            <a:r>
              <a:rPr lang="no" sz="1800" dirty="0"/>
              <a:t> and </a:t>
            </a:r>
            <a:r>
              <a:rPr lang="no" sz="1800" b="1" dirty="0"/>
              <a:t>trustworthy and sustainable repository management</a:t>
            </a:r>
            <a:r>
              <a:rPr lang="no" sz="1800" dirty="0"/>
              <a:t>, DataverseNO has documented its approaches and workflows to obtain </a:t>
            </a:r>
            <a:r>
              <a:rPr lang="no" sz="1800" b="1" dirty="0"/>
              <a:t>CoreTrustSeal certification</a:t>
            </a:r>
            <a:r>
              <a:rPr lang="no" sz="1800" dirty="0"/>
              <a:t>.</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o"/>
              <a:t>Strengths and weaknesses/challenges</a:t>
            </a:r>
            <a:endParaRPr/>
          </a:p>
        </p:txBody>
      </p:sp>
      <p:sp>
        <p:nvSpPr>
          <p:cNvPr id="195" name="Google Shape;195;p29"/>
          <p:cNvSpPr txBox="1">
            <a:spLocks noGrp="1"/>
          </p:cNvSpPr>
          <p:nvPr>
            <p:ph type="body" idx="1"/>
          </p:nvPr>
        </p:nvSpPr>
        <p:spPr>
          <a:xfrm>
            <a:off x="311700" y="1017725"/>
            <a:ext cx="3999900" cy="41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sz="2400" b="1" dirty="0"/>
              <a:t>Strengths:</a:t>
            </a:r>
            <a:endParaRPr sz="2400" b="1" dirty="0"/>
          </a:p>
          <a:p>
            <a:pPr marL="457200" lvl="0" indent="-342900" algn="l" rtl="0">
              <a:spcBef>
                <a:spcPts val="0"/>
              </a:spcBef>
              <a:spcAft>
                <a:spcPts val="0"/>
              </a:spcAft>
              <a:buSzPts val="1800"/>
              <a:buChar char="❏"/>
            </a:pPr>
            <a:r>
              <a:rPr lang="no" sz="1800" dirty="0"/>
              <a:t>Based on </a:t>
            </a:r>
            <a:r>
              <a:rPr lang="no" sz="1800" b="1" dirty="0"/>
              <a:t>approved technical solutions</a:t>
            </a:r>
            <a:endParaRPr sz="1800" b="1" dirty="0"/>
          </a:p>
          <a:p>
            <a:pPr marL="457200" lvl="0" indent="-342900" algn="l" rtl="0">
              <a:spcBef>
                <a:spcPts val="0"/>
              </a:spcBef>
              <a:spcAft>
                <a:spcPts val="0"/>
              </a:spcAft>
              <a:buSzPts val="1800"/>
              <a:buChar char="❏"/>
            </a:pPr>
            <a:r>
              <a:rPr lang="no" sz="1800" dirty="0"/>
              <a:t>Provides </a:t>
            </a:r>
            <a:r>
              <a:rPr lang="no" sz="1800" b="1" dirty="0"/>
              <a:t>strong user support</a:t>
            </a:r>
            <a:r>
              <a:rPr lang="no" sz="1800" dirty="0"/>
              <a:t> co-located researchers embedded at partner institutions</a:t>
            </a:r>
            <a:endParaRPr sz="1800" dirty="0"/>
          </a:p>
          <a:p>
            <a:pPr marL="457200" lvl="0" indent="-342900" algn="l" rtl="0">
              <a:spcBef>
                <a:spcPts val="0"/>
              </a:spcBef>
              <a:spcAft>
                <a:spcPts val="0"/>
              </a:spcAft>
              <a:buSzPts val="1800"/>
              <a:buChar char="❏"/>
            </a:pPr>
            <a:r>
              <a:rPr lang="no" sz="1800" dirty="0"/>
              <a:t>Part of </a:t>
            </a:r>
            <a:r>
              <a:rPr lang="no" sz="1800" b="1" dirty="0"/>
              <a:t>strong international collaborative networks</a:t>
            </a:r>
            <a:r>
              <a:rPr lang="no" sz="1800" dirty="0"/>
              <a:t>, e.g. Dataverse community (Harvard, DANS, ...), FAIRsFAIR, ...</a:t>
            </a:r>
          </a:p>
          <a:p>
            <a:pPr marL="457200" lvl="0" indent="-342900" algn="l" rtl="0">
              <a:spcBef>
                <a:spcPts val="0"/>
              </a:spcBef>
              <a:spcAft>
                <a:spcPts val="0"/>
              </a:spcAft>
              <a:buSzPts val="1800"/>
              <a:buChar char="❏"/>
            </a:pPr>
            <a:r>
              <a:rPr lang="no" sz="1800" dirty="0"/>
              <a:t>Curate all datasets</a:t>
            </a:r>
            <a:endParaRPr sz="1800" dirty="0"/>
          </a:p>
        </p:txBody>
      </p:sp>
      <p:sp>
        <p:nvSpPr>
          <p:cNvPr id="196" name="Google Shape;196;p29"/>
          <p:cNvSpPr txBox="1">
            <a:spLocks noGrp="1"/>
          </p:cNvSpPr>
          <p:nvPr>
            <p:ph type="body" idx="2"/>
          </p:nvPr>
        </p:nvSpPr>
        <p:spPr>
          <a:xfrm>
            <a:off x="4832400" y="1017725"/>
            <a:ext cx="3999900" cy="21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sz="2400" b="1"/>
              <a:t>Challenges:</a:t>
            </a:r>
            <a:endParaRPr sz="4000"/>
          </a:p>
          <a:p>
            <a:pPr marL="457200" lvl="0" indent="-342900" algn="l" rtl="0">
              <a:spcBef>
                <a:spcPts val="0"/>
              </a:spcBef>
              <a:spcAft>
                <a:spcPts val="0"/>
              </a:spcAft>
              <a:buSzPts val="1800"/>
              <a:buChar char="❏"/>
            </a:pPr>
            <a:r>
              <a:rPr lang="no" sz="1800"/>
              <a:t>Many subjects/domains to be covered</a:t>
            </a:r>
            <a:endParaRPr sz="1800"/>
          </a:p>
          <a:p>
            <a:pPr marL="457200" lvl="0" indent="-342900" algn="l" rtl="0">
              <a:spcBef>
                <a:spcPts val="0"/>
              </a:spcBef>
              <a:spcAft>
                <a:spcPts val="0"/>
              </a:spcAft>
              <a:buSzPts val="1800"/>
              <a:buChar char="❏"/>
            </a:pPr>
            <a:r>
              <a:rPr lang="no" sz="1800"/>
              <a:t>Challenging for </a:t>
            </a:r>
            <a:r>
              <a:rPr lang="no" sz="1800" b="1"/>
              <a:t>small organizations</a:t>
            </a:r>
            <a:r>
              <a:rPr lang="no" sz="1800"/>
              <a:t> to provide extensive user curation support</a:t>
            </a:r>
            <a:endParaRPr sz="1800"/>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16</a:t>
            </a:fld>
            <a:endParaRPr/>
          </a:p>
        </p:txBody>
      </p:sp>
      <p:sp>
        <p:nvSpPr>
          <p:cNvPr id="198" name="Google Shape;198;p29"/>
          <p:cNvSpPr txBox="1">
            <a:spLocks noGrp="1"/>
          </p:cNvSpPr>
          <p:nvPr>
            <p:ph type="body" idx="2"/>
          </p:nvPr>
        </p:nvSpPr>
        <p:spPr>
          <a:xfrm>
            <a:off x="4933325" y="3318200"/>
            <a:ext cx="3666600" cy="1440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no" sz="1800"/>
              <a:t>But: What are the alternatives in cases where no other, more appropriate (e.g. domain-specific) repositories are available?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17</a:t>
            </a:fld>
            <a:endParaRPr/>
          </a:p>
        </p:txBody>
      </p:sp>
      <p:pic>
        <p:nvPicPr>
          <p:cNvPr id="206" name="Google Shape;206;p30"/>
          <p:cNvPicPr preferRelativeResize="0"/>
          <p:nvPr/>
        </p:nvPicPr>
        <p:blipFill>
          <a:blip r:embed="rId3">
            <a:alphaModFix/>
          </a:blip>
          <a:stretch>
            <a:fillRect/>
          </a:stretch>
        </p:blipFill>
        <p:spPr>
          <a:xfrm>
            <a:off x="2388295" y="1615138"/>
            <a:ext cx="4367410" cy="3528362"/>
          </a:xfrm>
          <a:prstGeom prst="rect">
            <a:avLst/>
          </a:prstGeom>
          <a:noFill/>
          <a:ln>
            <a:noFill/>
          </a:ln>
        </p:spPr>
      </p:pic>
      <p:sp>
        <p:nvSpPr>
          <p:cNvPr id="3" name="TekstSylinder 2">
            <a:extLst>
              <a:ext uri="{FF2B5EF4-FFF2-40B4-BE49-F238E27FC236}">
                <a16:creationId xmlns:a16="http://schemas.microsoft.com/office/drawing/2014/main" id="{0E406362-4DE7-4227-BA29-0DECF5AF22F1}"/>
              </a:ext>
            </a:extLst>
          </p:cNvPr>
          <p:cNvSpPr txBox="1"/>
          <p:nvPr/>
        </p:nvSpPr>
        <p:spPr>
          <a:xfrm>
            <a:off x="2057400" y="362706"/>
            <a:ext cx="5029199" cy="584775"/>
          </a:xfrm>
          <a:prstGeom prst="rect">
            <a:avLst/>
          </a:prstGeom>
          <a:noFill/>
        </p:spPr>
        <p:txBody>
          <a:bodyPr wrap="square" rtlCol="0">
            <a:spAutoFit/>
          </a:bodyPr>
          <a:lstStyle/>
          <a:p>
            <a:r>
              <a:rPr lang="nb-NO" sz="3200" dirty="0"/>
              <a:t>Questions (if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a:t>Basic features and facts</a:t>
            </a:r>
            <a:endParaRPr/>
          </a:p>
        </p:txBody>
      </p:sp>
      <p:sp>
        <p:nvSpPr>
          <p:cNvPr id="76" name="Google Shape;76;p16"/>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no" dirty="0"/>
              <a:t>DataverseNO ...</a:t>
            </a:r>
            <a:br>
              <a:rPr lang="no" dirty="0"/>
            </a:br>
            <a:endParaRPr lang="no" dirty="0"/>
          </a:p>
          <a:p>
            <a:pPr marL="457200" lvl="0" indent="-342900" algn="l" rtl="0">
              <a:lnSpc>
                <a:spcPct val="100000"/>
              </a:lnSpc>
              <a:spcBef>
                <a:spcPts val="0"/>
              </a:spcBef>
              <a:spcAft>
                <a:spcPts val="0"/>
              </a:spcAft>
              <a:buSzPts val="1800"/>
              <a:buChar char="❏"/>
            </a:pPr>
            <a:r>
              <a:rPr lang="no" dirty="0"/>
              <a:t>is a </a:t>
            </a:r>
            <a:r>
              <a:rPr lang="no" b="1" dirty="0"/>
              <a:t>national</a:t>
            </a:r>
            <a:r>
              <a:rPr lang="no" dirty="0"/>
              <a:t>, </a:t>
            </a:r>
            <a:r>
              <a:rPr lang="no" b="1" dirty="0"/>
              <a:t>generic</a:t>
            </a:r>
            <a:r>
              <a:rPr lang="no" dirty="0"/>
              <a:t> repository for </a:t>
            </a:r>
            <a:r>
              <a:rPr lang="no" b="1" dirty="0"/>
              <a:t>open</a:t>
            </a:r>
            <a:r>
              <a:rPr lang="no" dirty="0"/>
              <a:t> research data</a:t>
            </a:r>
            <a:endParaRPr dirty="0"/>
          </a:p>
          <a:p>
            <a:pPr lvl="0">
              <a:lnSpc>
                <a:spcPct val="100000"/>
              </a:lnSpc>
              <a:spcBef>
                <a:spcPts val="1000"/>
              </a:spcBef>
              <a:buChar char="❏"/>
            </a:pPr>
            <a:r>
              <a:rPr lang="en-US" dirty="0"/>
              <a:t>is </a:t>
            </a:r>
            <a:r>
              <a:rPr lang="en-US" b="1" dirty="0"/>
              <a:t>curated</a:t>
            </a:r>
            <a:r>
              <a:rPr lang="en-US" dirty="0"/>
              <a:t>, and aligned with the </a:t>
            </a:r>
            <a:r>
              <a:rPr lang="en-US" b="1" dirty="0"/>
              <a:t>FAIR principles</a:t>
            </a:r>
            <a:r>
              <a:rPr lang="en-US" dirty="0"/>
              <a:t> (cf. Conzett 2020), and </a:t>
            </a:r>
            <a:r>
              <a:rPr lang="en-US" b="1" dirty="0"/>
              <a:t>CoreTrustSeal</a:t>
            </a:r>
            <a:r>
              <a:rPr lang="en-US" dirty="0"/>
              <a:t>-certified since 2020;</a:t>
            </a:r>
            <a:endParaRPr dirty="0"/>
          </a:p>
          <a:p>
            <a:pPr marL="457200" lvl="0" indent="-342900" algn="l" rtl="0">
              <a:lnSpc>
                <a:spcPct val="100000"/>
              </a:lnSpc>
              <a:spcBef>
                <a:spcPts val="1000"/>
              </a:spcBef>
              <a:spcAft>
                <a:spcPts val="0"/>
              </a:spcAft>
              <a:buSzPts val="1800"/>
              <a:buChar char="❏"/>
            </a:pPr>
            <a:r>
              <a:rPr lang="no" dirty="0"/>
              <a:t>runs on the </a:t>
            </a:r>
            <a:r>
              <a:rPr lang="no" b="1" dirty="0"/>
              <a:t>Dataverse</a:t>
            </a:r>
            <a:r>
              <a:rPr lang="no" dirty="0"/>
              <a:t> software;</a:t>
            </a:r>
            <a:endParaRPr dirty="0"/>
          </a:p>
          <a:p>
            <a:pPr marL="457200" lvl="0" indent="-342900" algn="l" rtl="0">
              <a:lnSpc>
                <a:spcPct val="100000"/>
              </a:lnSpc>
              <a:spcBef>
                <a:spcPts val="1000"/>
              </a:spcBef>
              <a:spcAft>
                <a:spcPts val="0"/>
              </a:spcAft>
              <a:buSzPts val="1800"/>
              <a:buChar char="❏"/>
            </a:pPr>
            <a:r>
              <a:rPr lang="no" dirty="0"/>
              <a:t>is operated at </a:t>
            </a:r>
            <a:r>
              <a:rPr lang="no" b="1" dirty="0"/>
              <a:t>UiT The Arctic University of Norway</a:t>
            </a:r>
            <a:r>
              <a:rPr lang="no" dirty="0"/>
              <a:t>, and thereby</a:t>
            </a:r>
            <a:endParaRPr dirty="0"/>
          </a:p>
          <a:p>
            <a:pPr marL="457200" lvl="0" indent="-342900" algn="l" rtl="0">
              <a:lnSpc>
                <a:spcPct val="100000"/>
              </a:lnSpc>
              <a:spcBef>
                <a:spcPts val="1000"/>
              </a:spcBef>
              <a:spcAft>
                <a:spcPts val="1000"/>
              </a:spcAft>
              <a:buSzPts val="1800"/>
              <a:buChar char="❏"/>
            </a:pPr>
            <a:r>
              <a:rPr lang="no" dirty="0"/>
              <a:t>the </a:t>
            </a:r>
            <a:r>
              <a:rPr lang="no" b="1" dirty="0"/>
              <a:t>northernmost</a:t>
            </a:r>
            <a:r>
              <a:rPr lang="no" dirty="0"/>
              <a:t> Dataverse repository in the world.</a:t>
            </a:r>
            <a:endParaRPr dirty="0"/>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dirty="0"/>
              <a:t>… a </a:t>
            </a:r>
            <a:r>
              <a:rPr lang="no" b="1" dirty="0"/>
              <a:t>national</a:t>
            </a:r>
            <a:r>
              <a:rPr lang="no" dirty="0"/>
              <a:t> repository</a:t>
            </a:r>
            <a:endParaRPr dirty="0"/>
          </a:p>
        </p:txBody>
      </p:sp>
      <p:sp>
        <p:nvSpPr>
          <p:cNvPr id="83" name="Google Shape;83;p17"/>
          <p:cNvSpPr txBox="1">
            <a:spLocks noGrp="1"/>
          </p:cNvSpPr>
          <p:nvPr>
            <p:ph type="body" idx="1"/>
          </p:nvPr>
        </p:nvSpPr>
        <p:spPr>
          <a:xfrm>
            <a:off x="311700" y="1152475"/>
            <a:ext cx="4080600" cy="3416400"/>
          </a:xfrm>
          <a:prstGeom prst="rect">
            <a:avLst/>
          </a:prstGeom>
        </p:spPr>
        <p:txBody>
          <a:bodyPr spcFirstLastPara="1" wrap="square" lIns="91425" tIns="91425" rIns="91425" bIns="91425" anchor="t" anchorCtr="0">
            <a:noAutofit/>
          </a:bodyPr>
          <a:lstStyle/>
          <a:p>
            <a:pPr lvl="0">
              <a:buChar char="❏"/>
            </a:pPr>
            <a:r>
              <a:rPr lang="no" dirty="0"/>
              <a:t>Has an </a:t>
            </a:r>
            <a:r>
              <a:rPr lang="en-US" b="1" dirty="0"/>
              <a:t>institutional focus</a:t>
            </a:r>
            <a:r>
              <a:rPr lang="en-US" dirty="0"/>
              <a:t> (cf. Schlatter &amp; Ji, 2021)</a:t>
            </a:r>
            <a:endParaRPr lang="no" dirty="0"/>
          </a:p>
          <a:p>
            <a:pPr lvl="0">
              <a:buChar char="❏"/>
            </a:pPr>
            <a:r>
              <a:rPr lang="no" dirty="0"/>
              <a:t>Currently </a:t>
            </a:r>
            <a:r>
              <a:rPr lang="no" b="1" dirty="0"/>
              <a:t>9 partner institutions</a:t>
            </a:r>
            <a:r>
              <a:rPr lang="no" dirty="0"/>
              <a:t> Universities and university colleges</a:t>
            </a:r>
            <a:endParaRPr dirty="0"/>
          </a:p>
          <a:p>
            <a:pPr marL="457200" lvl="0" indent="-342900" algn="l" rtl="0">
              <a:spcBef>
                <a:spcPts val="0"/>
              </a:spcBef>
              <a:spcAft>
                <a:spcPts val="0"/>
              </a:spcAft>
              <a:buSzPts val="1800"/>
              <a:buChar char="❏"/>
            </a:pPr>
            <a:r>
              <a:rPr lang="no" dirty="0"/>
              <a:t>Open for (individual) researchers from </a:t>
            </a:r>
            <a:r>
              <a:rPr lang="no" b="1" dirty="0"/>
              <a:t>other Norwegian research organizations</a:t>
            </a:r>
            <a:endParaRPr b="1" dirty="0"/>
          </a:p>
          <a:p>
            <a:pPr marL="457200" lvl="0" indent="-342900" algn="l" rtl="0">
              <a:spcBef>
                <a:spcPts val="0"/>
              </a:spcBef>
              <a:spcAft>
                <a:spcPts val="0"/>
              </a:spcAft>
              <a:buSzPts val="1800"/>
              <a:buChar char="❏"/>
            </a:pPr>
            <a:r>
              <a:rPr lang="no" dirty="0"/>
              <a:t>Contains currently data from researchers affiliated with </a:t>
            </a:r>
            <a:r>
              <a:rPr lang="no" b="1" dirty="0"/>
              <a:t>40 Norwegian organizations</a:t>
            </a:r>
            <a:endParaRPr b="1" dirty="0"/>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3</a:t>
            </a:fld>
            <a:endParaRPr/>
          </a:p>
        </p:txBody>
      </p:sp>
      <p:pic>
        <p:nvPicPr>
          <p:cNvPr id="85" name="Google Shape;85;p17"/>
          <p:cNvPicPr preferRelativeResize="0"/>
          <p:nvPr/>
        </p:nvPicPr>
        <p:blipFill>
          <a:blip r:embed="rId3">
            <a:alphaModFix/>
          </a:blip>
          <a:stretch>
            <a:fillRect/>
          </a:stretch>
        </p:blipFill>
        <p:spPr>
          <a:xfrm>
            <a:off x="4674238" y="0"/>
            <a:ext cx="4469765"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dirty="0"/>
              <a:t>… a </a:t>
            </a:r>
            <a:r>
              <a:rPr lang="no" b="1" dirty="0"/>
              <a:t>generic</a:t>
            </a:r>
            <a:r>
              <a:rPr lang="no" dirty="0"/>
              <a:t> repository</a:t>
            </a:r>
            <a:endParaRPr dirty="0"/>
          </a:p>
        </p:txBody>
      </p:sp>
      <p:sp>
        <p:nvSpPr>
          <p:cNvPr id="91" name="Google Shape;91;p18"/>
          <p:cNvSpPr txBox="1">
            <a:spLocks noGrp="1"/>
          </p:cNvSpPr>
          <p:nvPr>
            <p:ph type="body" idx="1"/>
          </p:nvPr>
        </p:nvSpPr>
        <p:spPr>
          <a:xfrm>
            <a:off x="6437400" y="122679"/>
            <a:ext cx="2394900" cy="4037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no" sz="1700" dirty="0"/>
              <a:t>Data from </a:t>
            </a:r>
            <a:r>
              <a:rPr lang="no" sz="1700" b="1" dirty="0"/>
              <a:t>all domains</a:t>
            </a:r>
            <a:r>
              <a:rPr lang="no" sz="1700" dirty="0"/>
              <a:t> of science</a:t>
            </a:r>
            <a:endParaRPr sz="1700" dirty="0"/>
          </a:p>
          <a:p>
            <a:pPr marL="457200" lvl="0" indent="-342900" algn="l" rtl="0">
              <a:spcBef>
                <a:spcPts val="0"/>
              </a:spcBef>
              <a:spcAft>
                <a:spcPts val="0"/>
              </a:spcAft>
              <a:buSzPts val="1800"/>
              <a:buChar char="❏"/>
            </a:pPr>
            <a:r>
              <a:rPr lang="no" sz="1700" dirty="0"/>
              <a:t>High numbers within Physics and Earth Sciences are due to large time series.</a:t>
            </a:r>
          </a:p>
          <a:p>
            <a:pPr lvl="0">
              <a:buChar char="❏"/>
            </a:pPr>
            <a:r>
              <a:rPr lang="en-US" sz="1700" dirty="0"/>
              <a:t>Apart from time series: Mostly </a:t>
            </a:r>
            <a:r>
              <a:rPr lang="en-US" sz="1700" b="1" dirty="0"/>
              <a:t>background data</a:t>
            </a:r>
            <a:r>
              <a:rPr lang="en-US" sz="1700" dirty="0"/>
              <a:t> for publications.</a:t>
            </a:r>
            <a:endParaRPr sz="1700" dirty="0"/>
          </a:p>
        </p:txBody>
      </p:sp>
      <p:sp>
        <p:nvSpPr>
          <p:cNvPr id="92" name="Google Shape;9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4</a:t>
            </a:fld>
            <a:endParaRPr/>
          </a:p>
        </p:txBody>
      </p:sp>
      <p:pic>
        <p:nvPicPr>
          <p:cNvPr id="1026" name="Picture 2">
            <a:extLst>
              <a:ext uri="{FF2B5EF4-FFF2-40B4-BE49-F238E27FC236}">
                <a16:creationId xmlns:a16="http://schemas.microsoft.com/office/drawing/2014/main" id="{2A0F7B95-28E6-4AA9-A1D6-C5865766C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3" y="983421"/>
            <a:ext cx="6238875" cy="3876675"/>
          </a:xfrm>
          <a:prstGeom prst="rect">
            <a:avLst/>
          </a:prstGeom>
          <a:noFill/>
          <a:extLst>
            <a:ext uri="{909E8E84-426E-40DD-AFC4-6F175D3DCCD1}">
              <a14:hiddenFill xmlns:a14="http://schemas.microsoft.com/office/drawing/2010/main">
                <a:solidFill>
                  <a:srgbClr val="FFFFFF"/>
                </a:solidFill>
              </a14:hiddenFill>
            </a:ext>
          </a:extLst>
        </p:spPr>
      </p:pic>
      <p:sp>
        <p:nvSpPr>
          <p:cNvPr id="2" name="TekstSylinder 1">
            <a:extLst>
              <a:ext uri="{FF2B5EF4-FFF2-40B4-BE49-F238E27FC236}">
                <a16:creationId xmlns:a16="http://schemas.microsoft.com/office/drawing/2014/main" id="{DB362BE7-5C0C-40B1-82A7-7F3AF1A5F6B4}"/>
              </a:ext>
            </a:extLst>
          </p:cNvPr>
          <p:cNvSpPr txBox="1"/>
          <p:nvPr/>
        </p:nvSpPr>
        <p:spPr>
          <a:xfrm>
            <a:off x="6866283" y="4175255"/>
            <a:ext cx="2154875" cy="830997"/>
          </a:xfrm>
          <a:prstGeom prst="rect">
            <a:avLst/>
          </a:prstGeom>
          <a:noFill/>
          <a:ln>
            <a:solidFill>
              <a:schemeClr val="bg2"/>
            </a:solidFill>
          </a:ln>
        </p:spPr>
        <p:txBody>
          <a:bodyPr wrap="square" rtlCol="0">
            <a:spAutoFit/>
          </a:bodyPr>
          <a:lstStyle/>
          <a:p>
            <a:r>
              <a:rPr lang="en-US" sz="1200" dirty="0"/>
              <a:t>Numbers as of May 15, 2021</a:t>
            </a:r>
          </a:p>
          <a:p>
            <a:r>
              <a:rPr lang="en-US" sz="1200" dirty="0"/>
              <a:t>Note: Many datasets are classified as belonging to more than one domain.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o" dirty="0"/>
              <a:t>WHY DataverseNO?</a:t>
            </a:r>
            <a:endParaRPr dirty="0"/>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o"/>
              <a:t>WHY DataverseNO? --- Background and rationale</a:t>
            </a:r>
            <a:endParaRPr/>
          </a:p>
        </p:txBody>
      </p:sp>
      <p:sp>
        <p:nvSpPr>
          <p:cNvPr id="106" name="Google Shape;10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6</a:t>
            </a:fld>
            <a:endParaRPr/>
          </a:p>
        </p:txBody>
      </p:sp>
      <p:grpSp>
        <p:nvGrpSpPr>
          <p:cNvPr id="107" name="Google Shape;107;p20"/>
          <p:cNvGrpSpPr/>
          <p:nvPr/>
        </p:nvGrpSpPr>
        <p:grpSpPr>
          <a:xfrm>
            <a:off x="5227013" y="959500"/>
            <a:ext cx="4046271" cy="2634294"/>
            <a:chOff x="4526679" y="952359"/>
            <a:chExt cx="2854311" cy="2634294"/>
          </a:xfrm>
        </p:grpSpPr>
        <p:sp>
          <p:nvSpPr>
            <p:cNvPr id="108" name="Google Shape;108;p20"/>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0"/>
            <p:cNvGrpSpPr/>
            <p:nvPr/>
          </p:nvGrpSpPr>
          <p:grpSpPr>
            <a:xfrm>
              <a:off x="4526679" y="952359"/>
              <a:ext cx="2854311" cy="2634294"/>
              <a:chOff x="4526679" y="952359"/>
              <a:chExt cx="2854311" cy="2634294"/>
            </a:xfrm>
          </p:grpSpPr>
          <p:grpSp>
            <p:nvGrpSpPr>
              <p:cNvPr id="110" name="Google Shape;110;p20"/>
              <p:cNvGrpSpPr/>
              <p:nvPr/>
            </p:nvGrpSpPr>
            <p:grpSpPr>
              <a:xfrm>
                <a:off x="4808316" y="2800065"/>
                <a:ext cx="92400" cy="411825"/>
                <a:chOff x="845575" y="2563700"/>
                <a:chExt cx="92400" cy="411825"/>
              </a:xfrm>
            </p:grpSpPr>
            <p:cxnSp>
              <p:nvCxnSpPr>
                <p:cNvPr id="111" name="Google Shape;111;p20"/>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12" name="Google Shape;112;p20"/>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0"/>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no" sz="1800" b="1">
                    <a:latin typeface="Roboto"/>
                    <a:ea typeface="Roboto"/>
                    <a:cs typeface="Roboto"/>
                    <a:sym typeface="Roboto"/>
                  </a:rPr>
                  <a:t>2017</a:t>
                </a:r>
                <a:endParaRPr sz="1800" b="1">
                  <a:latin typeface="Roboto"/>
                  <a:ea typeface="Roboto"/>
                  <a:cs typeface="Roboto"/>
                  <a:sym typeface="Roboto"/>
                </a:endParaRPr>
              </a:p>
            </p:txBody>
          </p:sp>
          <p:sp>
            <p:nvSpPr>
              <p:cNvPr id="114" name="Google Shape;114;p20"/>
              <p:cNvSpPr txBox="1"/>
              <p:nvPr/>
            </p:nvSpPr>
            <p:spPr>
              <a:xfrm>
                <a:off x="4959690" y="952359"/>
                <a:ext cx="2421300" cy="15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o" b="1" dirty="0">
                    <a:latin typeface="Roboto"/>
                    <a:ea typeface="Roboto"/>
                    <a:cs typeface="Roboto"/>
                    <a:sym typeface="Roboto"/>
                  </a:rPr>
                  <a:t>DataverseNO</a:t>
                </a:r>
                <a:endParaRPr b="1" dirty="0">
                  <a:latin typeface="Roboto"/>
                  <a:ea typeface="Roboto"/>
                  <a:cs typeface="Roboto"/>
                  <a:sym typeface="Roboto"/>
                </a:endParaRPr>
              </a:p>
              <a:p>
                <a:pPr marL="0" lvl="0" indent="0" algn="l"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1600"/>
                  </a:spcAft>
                  <a:buNone/>
                </a:pPr>
                <a:r>
                  <a:rPr lang="no" sz="1200" dirty="0">
                    <a:latin typeface="Roboto"/>
                    <a:ea typeface="Roboto"/>
                    <a:cs typeface="Roboto"/>
                    <a:sym typeface="Roboto"/>
                  </a:rPr>
                  <a:t>- Other universities became interested in</a:t>
                </a:r>
                <a:br>
                  <a:rPr lang="no" sz="1200" dirty="0">
                    <a:latin typeface="Roboto"/>
                    <a:ea typeface="Roboto"/>
                    <a:cs typeface="Roboto"/>
                    <a:sym typeface="Roboto"/>
                  </a:rPr>
                </a:br>
                <a:r>
                  <a:rPr lang="no" sz="1200" dirty="0">
                    <a:latin typeface="Roboto"/>
                    <a:ea typeface="Roboto"/>
                    <a:cs typeface="Roboto"/>
                    <a:sym typeface="Roboto"/>
                  </a:rPr>
                  <a:t>  UiT Open Research Data</a:t>
                </a:r>
                <a:br>
                  <a:rPr lang="no" sz="1200" dirty="0">
                    <a:latin typeface="Roboto"/>
                    <a:ea typeface="Roboto"/>
                    <a:cs typeface="Roboto"/>
                    <a:sym typeface="Roboto"/>
                  </a:rPr>
                </a:br>
                <a:r>
                  <a:rPr lang="no" sz="1200" dirty="0">
                    <a:latin typeface="Roboto"/>
                    <a:ea typeface="Roboto"/>
                    <a:cs typeface="Roboto"/>
                    <a:sym typeface="Roboto"/>
                  </a:rPr>
                  <a:t>- UiT decided to expand service to</a:t>
                </a:r>
                <a:br>
                  <a:rPr lang="no" sz="1200" dirty="0">
                    <a:latin typeface="Roboto"/>
                    <a:ea typeface="Roboto"/>
                    <a:cs typeface="Roboto"/>
                    <a:sym typeface="Roboto"/>
                  </a:rPr>
                </a:br>
                <a:r>
                  <a:rPr lang="no" sz="1200" dirty="0">
                    <a:latin typeface="Roboto"/>
                    <a:ea typeface="Roboto"/>
                    <a:cs typeface="Roboto"/>
                    <a:sym typeface="Roboto"/>
                  </a:rPr>
                  <a:t>  become a national repository</a:t>
                </a:r>
                <a:br>
                  <a:rPr lang="no" sz="1200" dirty="0">
                    <a:latin typeface="Roboto"/>
                    <a:ea typeface="Roboto"/>
                    <a:cs typeface="Roboto"/>
                    <a:sym typeface="Roboto"/>
                  </a:rPr>
                </a:br>
                <a:r>
                  <a:rPr lang="no" sz="1200" dirty="0">
                    <a:latin typeface="Roboto"/>
                    <a:ea typeface="Roboto"/>
                    <a:cs typeface="Roboto"/>
                    <a:sym typeface="Roboto"/>
                  </a:rPr>
                  <a:t>- </a:t>
                </a:r>
                <a:r>
                  <a:rPr lang="no" sz="1200" b="1" dirty="0">
                    <a:latin typeface="Roboto"/>
                    <a:ea typeface="Roboto"/>
                    <a:cs typeface="Roboto"/>
                    <a:sym typeface="Roboto"/>
                  </a:rPr>
                  <a:t>DataverseNO</a:t>
                </a:r>
                <a:r>
                  <a:rPr lang="no" sz="1200" dirty="0">
                    <a:latin typeface="Roboto"/>
                    <a:ea typeface="Roboto"/>
                    <a:cs typeface="Roboto"/>
                    <a:sym typeface="Roboto"/>
                  </a:rPr>
                  <a:t> launched in 2017</a:t>
                </a:r>
                <a:br>
                  <a:rPr lang="no" sz="1200" dirty="0">
                    <a:latin typeface="Roboto"/>
                    <a:ea typeface="Roboto"/>
                    <a:cs typeface="Roboto"/>
                    <a:sym typeface="Roboto"/>
                  </a:rPr>
                </a:br>
                <a:r>
                  <a:rPr lang="no" sz="1200" dirty="0">
                    <a:latin typeface="Roboto"/>
                    <a:ea typeface="Roboto"/>
                    <a:cs typeface="Roboto"/>
                    <a:sym typeface="Roboto"/>
                  </a:rPr>
                  <a:t>  (inspired by DataverseNL) with UiT</a:t>
                </a:r>
                <a:br>
                  <a:rPr lang="no" sz="1200" dirty="0">
                    <a:latin typeface="Roboto"/>
                    <a:ea typeface="Roboto"/>
                    <a:cs typeface="Roboto"/>
                    <a:sym typeface="Roboto"/>
                  </a:rPr>
                </a:br>
                <a:r>
                  <a:rPr lang="no" sz="1200" dirty="0">
                    <a:latin typeface="Roboto"/>
                    <a:ea typeface="Roboto"/>
                    <a:cs typeface="Roboto"/>
                    <a:sym typeface="Roboto"/>
                  </a:rPr>
                  <a:t>  and the University of Agder (UiA) as the</a:t>
                </a:r>
                <a:br>
                  <a:rPr lang="no" sz="1200" dirty="0">
                    <a:latin typeface="Roboto"/>
                    <a:ea typeface="Roboto"/>
                    <a:cs typeface="Roboto"/>
                    <a:sym typeface="Roboto"/>
                  </a:rPr>
                </a:br>
                <a:r>
                  <a:rPr lang="no" sz="1200" dirty="0">
                    <a:latin typeface="Roboto"/>
                    <a:ea typeface="Roboto"/>
                    <a:cs typeface="Roboto"/>
                    <a:sym typeface="Roboto"/>
                  </a:rPr>
                  <a:t>  first partners</a:t>
                </a:r>
                <a:endParaRPr sz="1200" dirty="0">
                  <a:latin typeface="Roboto"/>
                  <a:ea typeface="Roboto"/>
                  <a:cs typeface="Roboto"/>
                  <a:sym typeface="Roboto"/>
                </a:endParaRPr>
              </a:p>
            </p:txBody>
          </p:sp>
        </p:grpSp>
      </p:grpSp>
      <p:grpSp>
        <p:nvGrpSpPr>
          <p:cNvPr id="115" name="Google Shape;115;p20"/>
          <p:cNvGrpSpPr/>
          <p:nvPr/>
        </p:nvGrpSpPr>
        <p:grpSpPr>
          <a:xfrm>
            <a:off x="-3" y="1152428"/>
            <a:ext cx="3598301" cy="2441314"/>
            <a:chOff x="495991" y="1145349"/>
            <a:chExt cx="2542609" cy="2441314"/>
          </a:xfrm>
        </p:grpSpPr>
        <p:sp>
          <p:nvSpPr>
            <p:cNvPr id="116" name="Google Shape;116;p20"/>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0"/>
            <p:cNvGrpSpPr/>
            <p:nvPr/>
          </p:nvGrpSpPr>
          <p:grpSpPr>
            <a:xfrm>
              <a:off x="495991" y="1145349"/>
              <a:ext cx="2542609" cy="2441314"/>
              <a:chOff x="495991" y="1145349"/>
              <a:chExt cx="2542609" cy="2441314"/>
            </a:xfrm>
          </p:grpSpPr>
          <p:sp>
            <p:nvSpPr>
              <p:cNvPr id="118" name="Google Shape;118;p20"/>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no" sz="1800" b="1">
                    <a:latin typeface="Roboto"/>
                    <a:ea typeface="Roboto"/>
                    <a:cs typeface="Roboto"/>
                    <a:sym typeface="Roboto"/>
                  </a:rPr>
                  <a:t>2014</a:t>
                </a:r>
                <a:endParaRPr sz="1800" b="1">
                  <a:latin typeface="Roboto"/>
                  <a:ea typeface="Roboto"/>
                  <a:cs typeface="Roboto"/>
                  <a:sym typeface="Roboto"/>
                </a:endParaRPr>
              </a:p>
            </p:txBody>
          </p:sp>
          <p:grpSp>
            <p:nvGrpSpPr>
              <p:cNvPr id="119" name="Google Shape;119;p20"/>
              <p:cNvGrpSpPr/>
              <p:nvPr/>
            </p:nvGrpSpPr>
            <p:grpSpPr>
              <a:xfrm>
                <a:off x="881025" y="2800065"/>
                <a:ext cx="92400" cy="411825"/>
                <a:chOff x="845575" y="2563700"/>
                <a:chExt cx="92400" cy="411825"/>
              </a:xfrm>
            </p:grpSpPr>
            <p:cxnSp>
              <p:nvCxnSpPr>
                <p:cNvPr id="120" name="Google Shape;120;p20"/>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21" name="Google Shape;121;p20"/>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0"/>
              <p:cNvSpPr txBox="1"/>
              <p:nvPr/>
            </p:nvSpPr>
            <p:spPr>
              <a:xfrm>
                <a:off x="785000" y="1145349"/>
                <a:ext cx="22536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o" b="1" dirty="0">
                    <a:latin typeface="Roboto"/>
                    <a:ea typeface="Roboto"/>
                    <a:cs typeface="Roboto"/>
                    <a:sym typeface="Roboto"/>
                  </a:rPr>
                  <a:t>The Tromsø Repository of Language and Linguistics (TROLLing)</a:t>
                </a:r>
                <a:endParaRPr b="1" dirty="0">
                  <a:latin typeface="Roboto"/>
                  <a:ea typeface="Roboto"/>
                  <a:cs typeface="Roboto"/>
                  <a:sym typeface="Roboto"/>
                </a:endParaRPr>
              </a:p>
              <a:p>
                <a:pPr marL="0" lvl="0" indent="0" algn="l"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0"/>
                  </a:spcAft>
                  <a:buNone/>
                </a:pPr>
                <a:r>
                  <a:rPr lang="no" sz="1200" dirty="0">
                    <a:latin typeface="Roboto"/>
                    <a:ea typeface="Roboto"/>
                    <a:cs typeface="Roboto"/>
                    <a:sym typeface="Roboto"/>
                  </a:rPr>
                  <a:t>- Linguists at UiT needed a repository to</a:t>
                </a:r>
                <a:endParaRPr sz="1200" dirty="0">
                  <a:latin typeface="Roboto"/>
                  <a:ea typeface="Roboto"/>
                  <a:cs typeface="Roboto"/>
                  <a:sym typeface="Roboto"/>
                </a:endParaRPr>
              </a:p>
              <a:p>
                <a:pPr marL="0" lvl="0" indent="0" algn="l" rtl="0">
                  <a:spcBef>
                    <a:spcPts val="0"/>
                  </a:spcBef>
                  <a:spcAft>
                    <a:spcPts val="0"/>
                  </a:spcAft>
                  <a:buNone/>
                </a:pPr>
                <a:r>
                  <a:rPr lang="no" sz="1200" dirty="0">
                    <a:latin typeface="Roboto"/>
                    <a:ea typeface="Roboto"/>
                    <a:cs typeface="Roboto"/>
                    <a:sym typeface="Roboto"/>
                  </a:rPr>
                  <a:t>  share their data worldwide</a:t>
                </a:r>
                <a:br>
                  <a:rPr lang="no" sz="1200" dirty="0">
                    <a:latin typeface="Roboto"/>
                    <a:ea typeface="Roboto"/>
                    <a:cs typeface="Roboto"/>
                    <a:sym typeface="Roboto"/>
                  </a:rPr>
                </a:br>
                <a:r>
                  <a:rPr lang="no" sz="1200" dirty="0">
                    <a:latin typeface="Roboto"/>
                    <a:ea typeface="Roboto"/>
                    <a:cs typeface="Roboto"/>
                    <a:sym typeface="Roboto"/>
                  </a:rPr>
                  <a:t>- Result: </a:t>
                </a:r>
                <a:r>
                  <a:rPr lang="no" sz="1200" b="1" dirty="0">
                    <a:latin typeface="Roboto"/>
                    <a:ea typeface="Roboto"/>
                    <a:cs typeface="Roboto"/>
                    <a:sym typeface="Roboto"/>
                  </a:rPr>
                  <a:t>TROLLing</a:t>
                </a:r>
                <a:r>
                  <a:rPr lang="no" sz="1200" dirty="0">
                    <a:latin typeface="Roboto"/>
                    <a:ea typeface="Roboto"/>
                    <a:cs typeface="Roboto"/>
                    <a:sym typeface="Roboto"/>
                  </a:rPr>
                  <a:t> launched in 2014</a:t>
                </a:r>
                <a:endParaRPr sz="1200" dirty="0">
                  <a:latin typeface="Roboto"/>
                  <a:ea typeface="Roboto"/>
                  <a:cs typeface="Roboto"/>
                  <a:sym typeface="Roboto"/>
                </a:endParaRPr>
              </a:p>
              <a:p>
                <a:pPr marL="0" lvl="0" indent="0" algn="l" rtl="0">
                  <a:spcBef>
                    <a:spcPts val="0"/>
                  </a:spcBef>
                  <a:spcAft>
                    <a:spcPts val="0"/>
                  </a:spcAft>
                  <a:buNone/>
                </a:pPr>
                <a:r>
                  <a:rPr lang="no" sz="1200" dirty="0">
                    <a:latin typeface="Roboto"/>
                    <a:ea typeface="Roboto"/>
                    <a:cs typeface="Roboto"/>
                    <a:sym typeface="Roboto"/>
                  </a:rPr>
                  <a:t>- Based on Dataverse</a:t>
                </a:r>
                <a:endParaRPr sz="1200" dirty="0">
                  <a:latin typeface="Roboto"/>
                  <a:ea typeface="Roboto"/>
                  <a:cs typeface="Roboto"/>
                  <a:sym typeface="Roboto"/>
                </a:endParaRPr>
              </a:p>
              <a:p>
                <a:pPr marL="0" lvl="0" indent="0" algn="l" rtl="0">
                  <a:spcBef>
                    <a:spcPts val="0"/>
                  </a:spcBef>
                  <a:spcAft>
                    <a:spcPts val="0"/>
                  </a:spcAft>
                  <a:buNone/>
                </a:pPr>
                <a:r>
                  <a:rPr lang="no" sz="1200" dirty="0">
                    <a:latin typeface="Roboto"/>
                    <a:ea typeface="Roboto"/>
                    <a:cs typeface="Roboto"/>
                    <a:sym typeface="Roboto"/>
                  </a:rPr>
                  <a:t>- Part of CLARINO (Norw. node of CLARIN)</a:t>
                </a:r>
                <a:endParaRPr sz="1200" dirty="0">
                  <a:latin typeface="Roboto"/>
                  <a:ea typeface="Roboto"/>
                  <a:cs typeface="Roboto"/>
                  <a:sym typeface="Roboto"/>
                </a:endParaRPr>
              </a:p>
              <a:p>
                <a:pPr marL="0" lvl="0" indent="0" algn="l" rtl="0">
                  <a:spcBef>
                    <a:spcPts val="0"/>
                  </a:spcBef>
                  <a:spcAft>
                    <a:spcPts val="1600"/>
                  </a:spcAft>
                  <a:buNone/>
                </a:pPr>
                <a:endParaRPr sz="1200" dirty="0">
                  <a:latin typeface="Roboto"/>
                  <a:ea typeface="Roboto"/>
                  <a:cs typeface="Roboto"/>
                  <a:sym typeface="Roboto"/>
                </a:endParaRPr>
              </a:p>
            </p:txBody>
          </p:sp>
        </p:grpSp>
      </p:grpSp>
      <p:grpSp>
        <p:nvGrpSpPr>
          <p:cNvPr id="123" name="Google Shape;123;p20"/>
          <p:cNvGrpSpPr/>
          <p:nvPr/>
        </p:nvGrpSpPr>
        <p:grpSpPr>
          <a:xfrm>
            <a:off x="2618769" y="2709834"/>
            <a:ext cx="3275770" cy="2347073"/>
            <a:chOff x="2525595" y="2702596"/>
            <a:chExt cx="2501352" cy="2347073"/>
          </a:xfrm>
        </p:grpSpPr>
        <p:sp>
          <p:nvSpPr>
            <p:cNvPr id="124" name="Google Shape;124;p20"/>
            <p:cNvSpPr/>
            <p:nvPr/>
          </p:nvSpPr>
          <p:spPr>
            <a:xfrm>
              <a:off x="2890952" y="3079475"/>
              <a:ext cx="19584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20"/>
            <p:cNvGrpSpPr/>
            <p:nvPr/>
          </p:nvGrpSpPr>
          <p:grpSpPr>
            <a:xfrm>
              <a:off x="2525595" y="2702596"/>
              <a:ext cx="2501352" cy="2347073"/>
              <a:chOff x="2525595" y="2702596"/>
              <a:chExt cx="2501352" cy="2347073"/>
            </a:xfrm>
          </p:grpSpPr>
          <p:sp>
            <p:nvSpPr>
              <p:cNvPr id="126" name="Google Shape;126;p20"/>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no" sz="1800" b="1">
                    <a:latin typeface="Roboto"/>
                    <a:ea typeface="Roboto"/>
                    <a:cs typeface="Roboto"/>
                    <a:sym typeface="Roboto"/>
                  </a:rPr>
                  <a:t>2015</a:t>
                </a:r>
                <a:endParaRPr sz="1800" b="1">
                  <a:latin typeface="Roboto"/>
                  <a:ea typeface="Roboto"/>
                  <a:cs typeface="Roboto"/>
                  <a:sym typeface="Roboto"/>
                </a:endParaRPr>
              </a:p>
            </p:txBody>
          </p:sp>
          <p:grpSp>
            <p:nvGrpSpPr>
              <p:cNvPr id="127" name="Google Shape;127;p20"/>
              <p:cNvGrpSpPr/>
              <p:nvPr/>
            </p:nvGrpSpPr>
            <p:grpSpPr>
              <a:xfrm rot="10800000">
                <a:off x="2849073" y="3079467"/>
                <a:ext cx="92400" cy="411825"/>
                <a:chOff x="2070100" y="2563700"/>
                <a:chExt cx="92400" cy="411825"/>
              </a:xfrm>
            </p:grpSpPr>
            <p:cxnSp>
              <p:nvCxnSpPr>
                <p:cNvPr id="128" name="Google Shape;128;p20"/>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29" name="Google Shape;129;p20"/>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20"/>
              <p:cNvSpPr txBox="1"/>
              <p:nvPr/>
            </p:nvSpPr>
            <p:spPr>
              <a:xfrm>
                <a:off x="2773347" y="3494470"/>
                <a:ext cx="2253600" cy="15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o" b="1" dirty="0">
                    <a:latin typeface="Roboto"/>
                    <a:ea typeface="Roboto"/>
                    <a:cs typeface="Roboto"/>
                    <a:sym typeface="Roboto"/>
                  </a:rPr>
                  <a:t>UiT Open Research Data</a:t>
                </a:r>
                <a:endParaRPr b="1" dirty="0">
                  <a:latin typeface="Roboto"/>
                  <a:ea typeface="Roboto"/>
                  <a:cs typeface="Roboto"/>
                  <a:sym typeface="Roboto"/>
                </a:endParaRPr>
              </a:p>
              <a:p>
                <a:pPr marL="0" lvl="0" indent="0" algn="l"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1600"/>
                  </a:spcAft>
                  <a:buNone/>
                </a:pPr>
                <a:r>
                  <a:rPr lang="no" sz="1200" dirty="0">
                    <a:latin typeface="Roboto"/>
                    <a:ea typeface="Roboto"/>
                    <a:cs typeface="Roboto"/>
                    <a:sym typeface="Roboto"/>
                  </a:rPr>
                  <a:t>- UiT needed an institutional repository</a:t>
                </a:r>
                <a:br>
                  <a:rPr lang="no" sz="1200" dirty="0">
                    <a:latin typeface="Roboto"/>
                    <a:ea typeface="Roboto"/>
                    <a:cs typeface="Roboto"/>
                    <a:sym typeface="Roboto"/>
                  </a:rPr>
                </a:br>
                <a:r>
                  <a:rPr lang="no" sz="1200" dirty="0">
                    <a:latin typeface="Roboto"/>
                    <a:ea typeface="Roboto"/>
                    <a:cs typeface="Roboto"/>
                    <a:sym typeface="Roboto"/>
                  </a:rPr>
                  <a:t>  for research data</a:t>
                </a:r>
                <a:br>
                  <a:rPr lang="no" sz="1200" dirty="0">
                    <a:latin typeface="Roboto"/>
                    <a:ea typeface="Roboto"/>
                    <a:cs typeface="Roboto"/>
                    <a:sym typeface="Roboto"/>
                  </a:rPr>
                </a:br>
                <a:r>
                  <a:rPr lang="no" sz="1200" dirty="0">
                    <a:latin typeface="Roboto"/>
                    <a:ea typeface="Roboto"/>
                    <a:cs typeface="Roboto"/>
                    <a:sym typeface="Roboto"/>
                  </a:rPr>
                  <a:t>- </a:t>
                </a:r>
                <a:r>
                  <a:rPr lang="no" sz="1200" b="1" dirty="0">
                    <a:latin typeface="Roboto"/>
                    <a:ea typeface="Roboto"/>
                    <a:cs typeface="Roboto"/>
                    <a:sym typeface="Roboto"/>
                  </a:rPr>
                  <a:t>UiT Open Research Data</a:t>
                </a:r>
                <a:r>
                  <a:rPr lang="no" sz="1200" dirty="0">
                    <a:latin typeface="Roboto"/>
                    <a:ea typeface="Roboto"/>
                    <a:cs typeface="Roboto"/>
                    <a:sym typeface="Roboto"/>
                  </a:rPr>
                  <a:t> established in</a:t>
                </a:r>
                <a:br>
                  <a:rPr lang="no" sz="1200" dirty="0">
                    <a:latin typeface="Roboto"/>
                    <a:ea typeface="Roboto"/>
                    <a:cs typeface="Roboto"/>
                    <a:sym typeface="Roboto"/>
                  </a:rPr>
                </a:br>
                <a:r>
                  <a:rPr lang="no" sz="1200" dirty="0">
                    <a:latin typeface="Roboto"/>
                    <a:ea typeface="Roboto"/>
                    <a:cs typeface="Roboto"/>
                    <a:sym typeface="Roboto"/>
                  </a:rPr>
                  <a:t>  2015 based on experiences and</a:t>
                </a:r>
                <a:br>
                  <a:rPr lang="no" sz="1200" dirty="0">
                    <a:latin typeface="Roboto"/>
                    <a:ea typeface="Roboto"/>
                    <a:cs typeface="Roboto"/>
                    <a:sym typeface="Roboto"/>
                  </a:rPr>
                </a:br>
                <a:r>
                  <a:rPr lang="no" sz="1200" dirty="0">
                    <a:latin typeface="Roboto"/>
                    <a:ea typeface="Roboto"/>
                    <a:cs typeface="Roboto"/>
                    <a:sym typeface="Roboto"/>
                  </a:rPr>
                  <a:t>  solutions used in TROLLing</a:t>
                </a:r>
                <a:endParaRPr sz="1200" dirty="0">
                  <a:latin typeface="Roboto"/>
                  <a:ea typeface="Roboto"/>
                  <a:cs typeface="Roboto"/>
                  <a:sym typeface="Roboto"/>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17080A-9973-4ABF-A1BB-424C263FE1DB}"/>
              </a:ext>
            </a:extLst>
          </p:cNvPr>
          <p:cNvSpPr>
            <a:spLocks noGrp="1"/>
          </p:cNvSpPr>
          <p:nvPr>
            <p:ph type="title"/>
          </p:nvPr>
        </p:nvSpPr>
        <p:spPr/>
        <p:txBody>
          <a:bodyPr/>
          <a:lstStyle/>
          <a:p>
            <a:r>
              <a:rPr lang="en-US" dirty="0"/>
              <a:t>DataverseNO is one among many repositories</a:t>
            </a:r>
            <a:endParaRPr lang="nn-NO" dirty="0"/>
          </a:p>
        </p:txBody>
      </p:sp>
      <p:sp>
        <p:nvSpPr>
          <p:cNvPr id="3" name="Plasshaldar for tekst 2">
            <a:extLst>
              <a:ext uri="{FF2B5EF4-FFF2-40B4-BE49-F238E27FC236}">
                <a16:creationId xmlns:a16="http://schemas.microsoft.com/office/drawing/2014/main" id="{5FD7430C-3B76-4770-BEA9-8656B6765F8C}"/>
              </a:ext>
            </a:extLst>
          </p:cNvPr>
          <p:cNvSpPr>
            <a:spLocks noGrp="1"/>
          </p:cNvSpPr>
          <p:nvPr>
            <p:ph type="body" idx="1"/>
          </p:nvPr>
        </p:nvSpPr>
        <p:spPr/>
        <p:txBody>
          <a:bodyPr/>
          <a:lstStyle/>
          <a:p>
            <a:pPr marL="114300" indent="0">
              <a:buNone/>
            </a:pPr>
            <a:r>
              <a:rPr lang="en-US" dirty="0"/>
              <a:t>(Based on the </a:t>
            </a:r>
            <a:r>
              <a:rPr lang="en-US" dirty="0" err="1"/>
              <a:t>OpenAIRE</a:t>
            </a:r>
            <a:r>
              <a:rPr lang="en-US" dirty="0"/>
              <a:t> Guides for Researchers, UiT gives the following advice to its researchers on): </a:t>
            </a:r>
            <a:r>
              <a:rPr lang="en-US" b="1" dirty="0"/>
              <a:t>How to select a data repository</a:t>
            </a:r>
            <a:r>
              <a:rPr lang="en-US" dirty="0"/>
              <a:t>:</a:t>
            </a:r>
            <a:br>
              <a:rPr lang="en-US" dirty="0"/>
            </a:br>
            <a:endParaRPr lang="en-US" dirty="0"/>
          </a:p>
          <a:p>
            <a:pPr>
              <a:buFont typeface="+mj-lt"/>
              <a:buAutoNum type="arabicPeriod"/>
            </a:pPr>
            <a:r>
              <a:rPr lang="en-US" dirty="0"/>
              <a:t>Funder or journal may </a:t>
            </a:r>
            <a:r>
              <a:rPr lang="en-US" b="1" dirty="0"/>
              <a:t>require</a:t>
            </a:r>
            <a:r>
              <a:rPr lang="en-US" dirty="0"/>
              <a:t> to use a </a:t>
            </a:r>
            <a:r>
              <a:rPr lang="en-US" b="1" dirty="0"/>
              <a:t>specific</a:t>
            </a:r>
            <a:r>
              <a:rPr lang="en-US" dirty="0"/>
              <a:t> repository.</a:t>
            </a:r>
          </a:p>
          <a:p>
            <a:pPr>
              <a:buFont typeface="+mj-lt"/>
              <a:buAutoNum type="arabicPeriod"/>
            </a:pPr>
            <a:r>
              <a:rPr lang="en-US" dirty="0"/>
              <a:t>Repository already established for your research </a:t>
            </a:r>
            <a:r>
              <a:rPr lang="en-US" b="1" dirty="0"/>
              <a:t>domain </a:t>
            </a:r>
            <a:r>
              <a:rPr lang="en-US" dirty="0"/>
              <a:t>(you may use the re3data registry to find a suitable repository).</a:t>
            </a:r>
          </a:p>
          <a:p>
            <a:pPr>
              <a:buFont typeface="+mj-lt"/>
              <a:buAutoNum type="arabicPeriod"/>
            </a:pPr>
            <a:r>
              <a:rPr lang="en-US" dirty="0" err="1"/>
              <a:t>UiT’s</a:t>
            </a:r>
            <a:r>
              <a:rPr lang="en-US" dirty="0"/>
              <a:t> </a:t>
            </a:r>
            <a:r>
              <a:rPr lang="en-US" b="1" dirty="0"/>
              <a:t>institutional</a:t>
            </a:r>
            <a:r>
              <a:rPr lang="en-US" dirty="0"/>
              <a:t> collection within </a:t>
            </a:r>
            <a:r>
              <a:rPr lang="en-US" b="1" dirty="0"/>
              <a:t>DataverseNO</a:t>
            </a:r>
            <a:r>
              <a:rPr lang="en-US" dirty="0"/>
              <a:t>.</a:t>
            </a:r>
          </a:p>
          <a:p>
            <a:pPr>
              <a:buFont typeface="+mj-lt"/>
              <a:buAutoNum type="arabicPeriod"/>
            </a:pPr>
            <a:r>
              <a:rPr lang="en-US" dirty="0"/>
              <a:t>For data containing </a:t>
            </a:r>
            <a:r>
              <a:rPr lang="en-US" b="1" dirty="0"/>
              <a:t>person-identifying information</a:t>
            </a:r>
            <a:r>
              <a:rPr lang="en-US" dirty="0"/>
              <a:t>, we advise you to use </a:t>
            </a:r>
            <a:r>
              <a:rPr lang="en-US" b="1" dirty="0" err="1"/>
              <a:t>NSD</a:t>
            </a:r>
            <a:r>
              <a:rPr lang="en-US" dirty="0" err="1"/>
              <a:t>’s</a:t>
            </a:r>
            <a:r>
              <a:rPr lang="en-US" dirty="0"/>
              <a:t> repository.</a:t>
            </a:r>
            <a:endParaRPr lang="nn-NO" dirty="0"/>
          </a:p>
        </p:txBody>
      </p:sp>
      <p:sp>
        <p:nvSpPr>
          <p:cNvPr id="4" name="Plasshaldar for lysbiletnummer 3">
            <a:extLst>
              <a:ext uri="{FF2B5EF4-FFF2-40B4-BE49-F238E27FC236}">
                <a16:creationId xmlns:a16="http://schemas.microsoft.com/office/drawing/2014/main" id="{AC709122-01DA-40D9-9404-2AC7453B8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nn-NO" smtClean="0"/>
              <a:t>7</a:t>
            </a:fld>
            <a:endParaRPr lang="nn-NO"/>
          </a:p>
        </p:txBody>
      </p:sp>
    </p:spTree>
    <p:extLst>
      <p:ext uri="{BB962C8B-B14F-4D97-AF65-F5344CB8AC3E}">
        <p14:creationId xmlns:p14="http://schemas.microsoft.com/office/powerpoint/2010/main" val="334333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o" dirty="0"/>
              <a:t>HOW does DataverseNO work?</a:t>
            </a:r>
            <a:endParaRPr dirty="0"/>
          </a:p>
        </p:txBody>
      </p:sp>
      <p:sp>
        <p:nvSpPr>
          <p:cNvPr id="136" name="Google Shape;13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o" sz="2800">
                <a:solidFill>
                  <a:schemeClr val="dk1"/>
                </a:solidFill>
              </a:rPr>
              <a:t>… basically as outlined in the DataverseNO Organization Chart:</a:t>
            </a:r>
            <a:endParaRPr/>
          </a:p>
        </p:txBody>
      </p:sp>
      <p:sp>
        <p:nvSpPr>
          <p:cNvPr id="143" name="Google Shape;14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no"/>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2970</TotalTime>
  <Words>1353</Words>
  <Application>Microsoft Office PowerPoint</Application>
  <PresentationFormat>Skjermfremvisning (16:9)</PresentationFormat>
  <Paragraphs>143</Paragraphs>
  <Slides>17</Slides>
  <Notes>17</Notes>
  <HiddenSlides>0</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17</vt:i4>
      </vt:variant>
    </vt:vector>
  </HeadingPairs>
  <TitlesOfParts>
    <vt:vector size="20" baseType="lpstr">
      <vt:lpstr>Arial</vt:lpstr>
      <vt:lpstr>Roboto</vt:lpstr>
      <vt:lpstr>Simple Light</vt:lpstr>
      <vt:lpstr>WHAT is DataverseNO?</vt:lpstr>
      <vt:lpstr>Basic features and facts</vt:lpstr>
      <vt:lpstr>… a national repository</vt:lpstr>
      <vt:lpstr>… a generic repository</vt:lpstr>
      <vt:lpstr>WHY DataverseNO?</vt:lpstr>
      <vt:lpstr>WHY DataverseNO? --- Background and rationale</vt:lpstr>
      <vt:lpstr>DataverseNO is one among many repositories</vt:lpstr>
      <vt:lpstr>HOW does DataverseNO work?</vt:lpstr>
      <vt:lpstr>PowerPoint-presentasjon</vt:lpstr>
      <vt:lpstr>PowerPoint-presentasjon</vt:lpstr>
      <vt:lpstr>HOW? --- Repository structure</vt:lpstr>
      <vt:lpstr>HOW? --- Governance</vt:lpstr>
      <vt:lpstr>HOW? --- Data curation</vt:lpstr>
      <vt:lpstr>HOW? --- Organizational documents</vt:lpstr>
      <vt:lpstr>PowerPoint-presentasjon</vt:lpstr>
      <vt:lpstr>Strengths and weaknesses/challenges</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7º Fórum de Gestão de Dados de Investigação | 7th Portuguese RDM Forum November 17-18, 2020  Workshop: Data repositories: services, use cases and certification</dc:title>
  <dc:creator>Lars Figenschou</dc:creator>
  <cp:lastModifiedBy>Lars Figenschou</cp:lastModifiedBy>
  <cp:revision>9</cp:revision>
  <dcterms:modified xsi:type="dcterms:W3CDTF">2021-06-16T08:11:08Z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d372810-6bc5-4b24-a067-8742f322c238_Enabled">
    <vt:lpwstr>true</vt:lpwstr>
  </property>
  <property fmtid="{D5CDD505-2E9C-101B-9397-08002B2CF9AE}" pid="3" name="MSIP_Label_ed372810-6bc5-4b24-a067-8742f322c238_SetDate">
    <vt:lpwstr>2021-06-12T05:49:57Z</vt:lpwstr>
  </property>
  <property fmtid="{D5CDD505-2E9C-101B-9397-08002B2CF9AE}" pid="4" name="MSIP_Label_ed372810-6bc5-4b24-a067-8742f322c238_Method">
    <vt:lpwstr>Privileged</vt:lpwstr>
  </property>
  <property fmtid="{D5CDD505-2E9C-101B-9397-08002B2CF9AE}" pid="5" name="MSIP_Label_ed372810-6bc5-4b24-a067-8742f322c238_Name">
    <vt:lpwstr>ed372810-6bc5-4b24-a067-8742f322c238</vt:lpwstr>
  </property>
  <property fmtid="{D5CDD505-2E9C-101B-9397-08002B2CF9AE}" pid="6" name="MSIP_Label_ed372810-6bc5-4b24-a067-8742f322c238_SiteId">
    <vt:lpwstr>4e7f212d-74db-4563-a57b-8ae44ed05526</vt:lpwstr>
  </property>
  <property fmtid="{D5CDD505-2E9C-101B-9397-08002B2CF9AE}" pid="7" name="MSIP_Label_ed372810-6bc5-4b24-a067-8742f322c238_ActionId">
    <vt:lpwstr>19cede6b-8e7b-4a98-be89-03373feffe5e</vt:lpwstr>
  </property>
  <property fmtid="{D5CDD505-2E9C-101B-9397-08002B2CF9AE}" pid="8" name="MSIP_Label_ed372810-6bc5-4b24-a067-8742f322c238_ContentBits">
    <vt:lpwstr>0</vt:lpwstr>
  </property>
</Properties>
</file>