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0"/>
  </p:notesMasterIdLst>
  <p:sldIdLst>
    <p:sldId id="256" r:id="rId2"/>
    <p:sldId id="469" r:id="rId3"/>
    <p:sldId id="470" r:id="rId4"/>
    <p:sldId id="471" r:id="rId5"/>
    <p:sldId id="490" r:id="rId6"/>
    <p:sldId id="491" r:id="rId7"/>
    <p:sldId id="271" r:id="rId8"/>
    <p:sldId id="487" r:id="rId9"/>
    <p:sldId id="272" r:id="rId10"/>
    <p:sldId id="488" r:id="rId11"/>
    <p:sldId id="273" r:id="rId12"/>
    <p:sldId id="492" r:id="rId13"/>
    <p:sldId id="278" r:id="rId14"/>
    <p:sldId id="475" r:id="rId15"/>
    <p:sldId id="489" r:id="rId16"/>
    <p:sldId id="478" r:id="rId17"/>
    <p:sldId id="494" r:id="rId18"/>
    <p:sldId id="476" r:id="rId19"/>
    <p:sldId id="479" r:id="rId20"/>
    <p:sldId id="493" r:id="rId21"/>
    <p:sldId id="495" r:id="rId22"/>
    <p:sldId id="496" r:id="rId23"/>
    <p:sldId id="482" r:id="rId24"/>
    <p:sldId id="483" r:id="rId25"/>
    <p:sldId id="484" r:id="rId26"/>
    <p:sldId id="481" r:id="rId27"/>
    <p:sldId id="486" r:id="rId28"/>
    <p:sldId id="485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 userDrawn="1">
          <p15:clr>
            <a:srgbClr val="A4A3A4"/>
          </p15:clr>
        </p15:guide>
        <p15:guide id="2" pos="21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7E1D"/>
    <a:srgbClr val="0E4153"/>
    <a:srgbClr val="005171"/>
    <a:srgbClr val="0F859C"/>
    <a:srgbClr val="00FA00"/>
    <a:srgbClr val="F7B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7EED1A-C4F9-4EA3-81C1-9966FA39AECB}" v="20" dt="2024-11-19T17:34:33.4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90"/>
    <p:restoredTop sz="91304" autoAdjust="0"/>
  </p:normalViewPr>
  <p:slideViewPr>
    <p:cSldViewPr snapToGrid="0" snapToObjects="1">
      <p:cViewPr varScale="1">
        <p:scale>
          <a:sx n="148" d="100"/>
          <a:sy n="148" d="100"/>
        </p:scale>
        <p:origin x="1248" y="80"/>
      </p:cViewPr>
      <p:guideLst>
        <p:guide orient="horz" pos="119"/>
        <p:guide pos="21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 showGuides="1">
      <p:cViewPr varScale="1">
        <p:scale>
          <a:sx n="89" d="100"/>
          <a:sy n="89" d="100"/>
        </p:scale>
        <p:origin x="2632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turo Vera Ponce De Leon" userId="208490ea-1926-4bb9-bbb4-8049552516e6" providerId="ADAL" clId="{FC7EED1A-C4F9-4EA3-81C1-9966FA39AECB}"/>
    <pc:docChg chg="undo custSel addSld delSld modSld sldOrd">
      <pc:chgData name="Arturo Vera Ponce De Leon" userId="208490ea-1926-4bb9-bbb4-8049552516e6" providerId="ADAL" clId="{FC7EED1A-C4F9-4EA3-81C1-9966FA39AECB}" dt="2024-11-19T17:34:42.372" v="407" actId="1076"/>
      <pc:docMkLst>
        <pc:docMk/>
      </pc:docMkLst>
      <pc:sldChg chg="modSp mod">
        <pc:chgData name="Arturo Vera Ponce De Leon" userId="208490ea-1926-4bb9-bbb4-8049552516e6" providerId="ADAL" clId="{FC7EED1A-C4F9-4EA3-81C1-9966FA39AECB}" dt="2024-11-19T12:11:01.895" v="67" actId="20577"/>
        <pc:sldMkLst>
          <pc:docMk/>
          <pc:sldMk cId="2086982765" sldId="256"/>
        </pc:sldMkLst>
        <pc:spChg chg="mod">
          <ac:chgData name="Arturo Vera Ponce De Leon" userId="208490ea-1926-4bb9-bbb4-8049552516e6" providerId="ADAL" clId="{FC7EED1A-C4F9-4EA3-81C1-9966FA39AECB}" dt="2024-11-19T12:11:01.895" v="67" actId="20577"/>
          <ac:spMkLst>
            <pc:docMk/>
            <pc:sldMk cId="2086982765" sldId="256"/>
            <ac:spMk id="8" creationId="{00000000-0000-0000-0000-000000000000}"/>
          </ac:spMkLst>
        </pc:spChg>
      </pc:sldChg>
      <pc:sldChg chg="del">
        <pc:chgData name="Arturo Vera Ponce De Leon" userId="208490ea-1926-4bb9-bbb4-8049552516e6" providerId="ADAL" clId="{FC7EED1A-C4F9-4EA3-81C1-9966FA39AECB}" dt="2024-11-19T12:55:01.739" v="72" actId="47"/>
        <pc:sldMkLst>
          <pc:docMk/>
          <pc:sldMk cId="0" sldId="264"/>
        </pc:sldMkLst>
      </pc:sldChg>
      <pc:sldChg chg="modSp add mod ord">
        <pc:chgData name="Arturo Vera Ponce De Leon" userId="208490ea-1926-4bb9-bbb4-8049552516e6" providerId="ADAL" clId="{FC7EED1A-C4F9-4EA3-81C1-9966FA39AECB}" dt="2024-11-19T12:54:05.428" v="71"/>
        <pc:sldMkLst>
          <pc:docMk/>
          <pc:sldMk cId="672009441" sldId="271"/>
        </pc:sldMkLst>
        <pc:spChg chg="mod">
          <ac:chgData name="Arturo Vera Ponce De Leon" userId="208490ea-1926-4bb9-bbb4-8049552516e6" providerId="ADAL" clId="{FC7EED1A-C4F9-4EA3-81C1-9966FA39AECB}" dt="2024-11-19T12:53:41.862" v="69" actId="1076"/>
          <ac:spMkLst>
            <pc:docMk/>
            <pc:sldMk cId="672009441" sldId="271"/>
            <ac:spMk id="8" creationId="{56DB279B-5C6F-E19F-B163-AC6A8C7B95A1}"/>
          </ac:spMkLst>
        </pc:spChg>
      </pc:sldChg>
      <pc:sldChg chg="add">
        <pc:chgData name="Arturo Vera Ponce De Leon" userId="208490ea-1926-4bb9-bbb4-8049552516e6" providerId="ADAL" clId="{FC7EED1A-C4F9-4EA3-81C1-9966FA39AECB}" dt="2024-11-19T12:53:34.446" v="68"/>
        <pc:sldMkLst>
          <pc:docMk/>
          <pc:sldMk cId="3283684441" sldId="272"/>
        </pc:sldMkLst>
      </pc:sldChg>
      <pc:sldChg chg="modSp add mod ord">
        <pc:chgData name="Arturo Vera Ponce De Leon" userId="208490ea-1926-4bb9-bbb4-8049552516e6" providerId="ADAL" clId="{FC7EED1A-C4F9-4EA3-81C1-9966FA39AECB}" dt="2024-11-19T15:19:37.459" v="173" actId="1076"/>
        <pc:sldMkLst>
          <pc:docMk/>
          <pc:sldMk cId="2467475655" sldId="273"/>
        </pc:sldMkLst>
        <pc:spChg chg="mod">
          <ac:chgData name="Arturo Vera Ponce De Leon" userId="208490ea-1926-4bb9-bbb4-8049552516e6" providerId="ADAL" clId="{FC7EED1A-C4F9-4EA3-81C1-9966FA39AECB}" dt="2024-11-19T12:55:21.154" v="78" actId="207"/>
          <ac:spMkLst>
            <pc:docMk/>
            <pc:sldMk cId="2467475655" sldId="273"/>
            <ac:spMk id="2" creationId="{9B28061B-F88B-EB6B-FB9B-40333AE16168}"/>
          </ac:spMkLst>
        </pc:spChg>
        <pc:spChg chg="mod">
          <ac:chgData name="Arturo Vera Ponce De Leon" userId="208490ea-1926-4bb9-bbb4-8049552516e6" providerId="ADAL" clId="{FC7EED1A-C4F9-4EA3-81C1-9966FA39AECB}" dt="2024-11-19T12:55:11.390" v="76" actId="1076"/>
          <ac:spMkLst>
            <pc:docMk/>
            <pc:sldMk cId="2467475655" sldId="273"/>
            <ac:spMk id="13" creationId="{CD2ADD93-A5A7-DB76-B666-BA63F67D37CD}"/>
          </ac:spMkLst>
        </pc:spChg>
        <pc:picChg chg="mod">
          <ac:chgData name="Arturo Vera Ponce De Leon" userId="208490ea-1926-4bb9-bbb4-8049552516e6" providerId="ADAL" clId="{FC7EED1A-C4F9-4EA3-81C1-9966FA39AECB}" dt="2024-11-19T15:19:37.459" v="173" actId="1076"/>
          <ac:picMkLst>
            <pc:docMk/>
            <pc:sldMk cId="2467475655" sldId="273"/>
            <ac:picMk id="15" creationId="{B7267850-32F0-4F33-3A3E-3D87E5FC8EBA}"/>
          </ac:picMkLst>
        </pc:picChg>
      </pc:sldChg>
      <pc:sldChg chg="add ord">
        <pc:chgData name="Arturo Vera Ponce De Leon" userId="208490ea-1926-4bb9-bbb4-8049552516e6" providerId="ADAL" clId="{FC7EED1A-C4F9-4EA3-81C1-9966FA39AECB}" dt="2024-11-19T12:55:07.630" v="75"/>
        <pc:sldMkLst>
          <pc:docMk/>
          <pc:sldMk cId="1024883228" sldId="278"/>
        </pc:sldMkLst>
      </pc:sldChg>
      <pc:sldChg chg="addSp delSp modSp mod">
        <pc:chgData name="Arturo Vera Ponce De Leon" userId="208490ea-1926-4bb9-bbb4-8049552516e6" providerId="ADAL" clId="{FC7EED1A-C4F9-4EA3-81C1-9966FA39AECB}" dt="2024-11-19T12:10:23.749" v="4" actId="478"/>
        <pc:sldMkLst>
          <pc:docMk/>
          <pc:sldMk cId="1433610305" sldId="469"/>
        </pc:sldMkLst>
        <pc:spChg chg="add del mod">
          <ac:chgData name="Arturo Vera Ponce De Leon" userId="208490ea-1926-4bb9-bbb4-8049552516e6" providerId="ADAL" clId="{FC7EED1A-C4F9-4EA3-81C1-9966FA39AECB}" dt="2024-11-19T12:10:23.749" v="4" actId="478"/>
          <ac:spMkLst>
            <pc:docMk/>
            <pc:sldMk cId="1433610305" sldId="469"/>
            <ac:spMk id="2" creationId="{5C8EB90A-F249-8DBD-257B-FECC54032680}"/>
          </ac:spMkLst>
        </pc:spChg>
        <pc:spChg chg="mod">
          <ac:chgData name="Arturo Vera Ponce De Leon" userId="208490ea-1926-4bb9-bbb4-8049552516e6" providerId="ADAL" clId="{FC7EED1A-C4F9-4EA3-81C1-9966FA39AECB}" dt="2024-11-19T10:54:21.164" v="1" actId="20577"/>
          <ac:spMkLst>
            <pc:docMk/>
            <pc:sldMk cId="1433610305" sldId="469"/>
            <ac:spMk id="108" creationId="{00000000-0000-0000-0000-000000000000}"/>
          </ac:spMkLst>
        </pc:spChg>
      </pc:sldChg>
      <pc:sldChg chg="modSp mod">
        <pc:chgData name="Arturo Vera Ponce De Leon" userId="208490ea-1926-4bb9-bbb4-8049552516e6" providerId="ADAL" clId="{FC7EED1A-C4F9-4EA3-81C1-9966FA39AECB}" dt="2024-11-19T12:10:47.862" v="35" actId="20577"/>
        <pc:sldMkLst>
          <pc:docMk/>
          <pc:sldMk cId="831470484" sldId="471"/>
        </pc:sldMkLst>
        <pc:spChg chg="mod">
          <ac:chgData name="Arturo Vera Ponce De Leon" userId="208490ea-1926-4bb9-bbb4-8049552516e6" providerId="ADAL" clId="{FC7EED1A-C4F9-4EA3-81C1-9966FA39AECB}" dt="2024-11-19T12:10:47.862" v="35" actId="20577"/>
          <ac:spMkLst>
            <pc:docMk/>
            <pc:sldMk cId="831470484" sldId="471"/>
            <ac:spMk id="108" creationId="{00000000-0000-0000-0000-000000000000}"/>
          </ac:spMkLst>
        </pc:spChg>
      </pc:sldChg>
      <pc:sldChg chg="addSp delSp modSp mod">
        <pc:chgData name="Arturo Vera Ponce De Leon" userId="208490ea-1926-4bb9-bbb4-8049552516e6" providerId="ADAL" clId="{FC7EED1A-C4F9-4EA3-81C1-9966FA39AECB}" dt="2024-11-19T15:59:32.823" v="260" actId="1076"/>
        <pc:sldMkLst>
          <pc:docMk/>
          <pc:sldMk cId="2127721608" sldId="476"/>
        </pc:sldMkLst>
        <pc:spChg chg="add mod">
          <ac:chgData name="Arturo Vera Ponce De Leon" userId="208490ea-1926-4bb9-bbb4-8049552516e6" providerId="ADAL" clId="{FC7EED1A-C4F9-4EA3-81C1-9966FA39AECB}" dt="2024-11-19T15:54:23.836" v="250" actId="1076"/>
          <ac:spMkLst>
            <pc:docMk/>
            <pc:sldMk cId="2127721608" sldId="476"/>
            <ac:spMk id="5" creationId="{0327B4CD-3171-7A38-7B19-AA51D40CD7BF}"/>
          </ac:spMkLst>
        </pc:spChg>
        <pc:spChg chg="add mod">
          <ac:chgData name="Arturo Vera Ponce De Leon" userId="208490ea-1926-4bb9-bbb4-8049552516e6" providerId="ADAL" clId="{FC7EED1A-C4F9-4EA3-81C1-9966FA39AECB}" dt="2024-11-19T15:59:32.823" v="260" actId="1076"/>
          <ac:spMkLst>
            <pc:docMk/>
            <pc:sldMk cId="2127721608" sldId="476"/>
            <ac:spMk id="8" creationId="{074669C4-3319-A5E4-C878-A39C8737EEEA}"/>
          </ac:spMkLst>
        </pc:spChg>
        <pc:spChg chg="del">
          <ac:chgData name="Arturo Vera Ponce De Leon" userId="208490ea-1926-4bb9-bbb4-8049552516e6" providerId="ADAL" clId="{FC7EED1A-C4F9-4EA3-81C1-9966FA39AECB}" dt="2024-11-19T15:53:45.146" v="241" actId="478"/>
          <ac:spMkLst>
            <pc:docMk/>
            <pc:sldMk cId="2127721608" sldId="476"/>
            <ac:spMk id="10" creationId="{60B204A3-2B13-8447-B3D8-AA48DD692B6E}"/>
          </ac:spMkLst>
        </pc:spChg>
        <pc:picChg chg="add mod">
          <ac:chgData name="Arturo Vera Ponce De Leon" userId="208490ea-1926-4bb9-bbb4-8049552516e6" providerId="ADAL" clId="{FC7EED1A-C4F9-4EA3-81C1-9966FA39AECB}" dt="2024-11-19T15:54:12.865" v="248" actId="1076"/>
          <ac:picMkLst>
            <pc:docMk/>
            <pc:sldMk cId="2127721608" sldId="476"/>
            <ac:picMk id="4" creationId="{DE45FE7E-A775-F3DF-0B70-3F274F50606F}"/>
          </ac:picMkLst>
        </pc:picChg>
      </pc:sldChg>
      <pc:sldChg chg="addSp delSp modSp mod">
        <pc:chgData name="Arturo Vera Ponce De Leon" userId="208490ea-1926-4bb9-bbb4-8049552516e6" providerId="ADAL" clId="{FC7EED1A-C4F9-4EA3-81C1-9966FA39AECB}" dt="2024-11-19T15:20:25.522" v="179" actId="1076"/>
        <pc:sldMkLst>
          <pc:docMk/>
          <pc:sldMk cId="3445519732" sldId="478"/>
        </pc:sldMkLst>
        <pc:spChg chg="add mod">
          <ac:chgData name="Arturo Vera Ponce De Leon" userId="208490ea-1926-4bb9-bbb4-8049552516e6" providerId="ADAL" clId="{FC7EED1A-C4F9-4EA3-81C1-9966FA39AECB}" dt="2024-11-19T15:19:47.527" v="175" actId="1076"/>
          <ac:spMkLst>
            <pc:docMk/>
            <pc:sldMk cId="3445519732" sldId="478"/>
            <ac:spMk id="6" creationId="{4D3F549D-5F7C-6F63-B331-7D92823B3F85}"/>
          </ac:spMkLst>
        </pc:spChg>
        <pc:picChg chg="add del mod">
          <ac:chgData name="Arturo Vera Ponce De Leon" userId="208490ea-1926-4bb9-bbb4-8049552516e6" providerId="ADAL" clId="{FC7EED1A-C4F9-4EA3-81C1-9966FA39AECB}" dt="2024-11-19T15:20:01.093" v="176" actId="478"/>
          <ac:picMkLst>
            <pc:docMk/>
            <pc:sldMk cId="3445519732" sldId="478"/>
            <ac:picMk id="4" creationId="{50689CFD-E5D7-1DDF-5352-924B721DCF92}"/>
          </ac:picMkLst>
        </pc:picChg>
        <pc:picChg chg="add mod">
          <ac:chgData name="Arturo Vera Ponce De Leon" userId="208490ea-1926-4bb9-bbb4-8049552516e6" providerId="ADAL" clId="{FC7EED1A-C4F9-4EA3-81C1-9966FA39AECB}" dt="2024-11-19T15:20:25.522" v="179" actId="1076"/>
          <ac:picMkLst>
            <pc:docMk/>
            <pc:sldMk cId="3445519732" sldId="478"/>
            <ac:picMk id="8" creationId="{6C552667-B1D9-9110-AF93-5A5ECDEFCB53}"/>
          </ac:picMkLst>
        </pc:picChg>
      </pc:sldChg>
      <pc:sldChg chg="addSp delSp modSp mod">
        <pc:chgData name="Arturo Vera Ponce De Leon" userId="208490ea-1926-4bb9-bbb4-8049552516e6" providerId="ADAL" clId="{FC7EED1A-C4F9-4EA3-81C1-9966FA39AECB}" dt="2024-11-19T15:55:46.569" v="251" actId="1076"/>
        <pc:sldMkLst>
          <pc:docMk/>
          <pc:sldMk cId="2201854421" sldId="479"/>
        </pc:sldMkLst>
        <pc:picChg chg="del">
          <ac:chgData name="Arturo Vera Ponce De Leon" userId="208490ea-1926-4bb9-bbb4-8049552516e6" providerId="ADAL" clId="{FC7EED1A-C4F9-4EA3-81C1-9966FA39AECB}" dt="2024-11-19T15:15:48.131" v="79" actId="478"/>
          <ac:picMkLst>
            <pc:docMk/>
            <pc:sldMk cId="2201854421" sldId="479"/>
            <ac:picMk id="3" creationId="{1A42373C-9658-F84B-B3CE-61143AE1C5A1}"/>
          </ac:picMkLst>
        </pc:picChg>
        <pc:picChg chg="add mod">
          <ac:chgData name="Arturo Vera Ponce De Leon" userId="208490ea-1926-4bb9-bbb4-8049552516e6" providerId="ADAL" clId="{FC7EED1A-C4F9-4EA3-81C1-9966FA39AECB}" dt="2024-11-19T15:55:46.569" v="251" actId="1076"/>
          <ac:picMkLst>
            <pc:docMk/>
            <pc:sldMk cId="2201854421" sldId="479"/>
            <ac:picMk id="4" creationId="{CB484D22-7786-EA08-8F1A-E1E71883DC94}"/>
          </ac:picMkLst>
        </pc:picChg>
        <pc:picChg chg="del">
          <ac:chgData name="Arturo Vera Ponce De Leon" userId="208490ea-1926-4bb9-bbb4-8049552516e6" providerId="ADAL" clId="{FC7EED1A-C4F9-4EA3-81C1-9966FA39AECB}" dt="2024-11-19T15:15:49.925" v="80" actId="478"/>
          <ac:picMkLst>
            <pc:docMk/>
            <pc:sldMk cId="2201854421" sldId="479"/>
            <ac:picMk id="23554" creationId="{521FE42D-C012-D042-9923-AABEDEDDE075}"/>
          </ac:picMkLst>
        </pc:picChg>
      </pc:sldChg>
      <pc:sldChg chg="addSp modSp mod">
        <pc:chgData name="Arturo Vera Ponce De Leon" userId="208490ea-1926-4bb9-bbb4-8049552516e6" providerId="ADAL" clId="{FC7EED1A-C4F9-4EA3-81C1-9966FA39AECB}" dt="2024-11-19T17:34:42.372" v="407" actId="1076"/>
        <pc:sldMkLst>
          <pc:docMk/>
          <pc:sldMk cId="4104686908" sldId="485"/>
        </pc:sldMkLst>
        <pc:spChg chg="add mod">
          <ac:chgData name="Arturo Vera Ponce De Leon" userId="208490ea-1926-4bb9-bbb4-8049552516e6" providerId="ADAL" clId="{FC7EED1A-C4F9-4EA3-81C1-9966FA39AECB}" dt="2024-11-19T17:32:55.679" v="405" actId="1076"/>
          <ac:spMkLst>
            <pc:docMk/>
            <pc:sldMk cId="4104686908" sldId="485"/>
            <ac:spMk id="4" creationId="{DF8208A7-E1A9-E06B-7524-7A6380F48B3A}"/>
          </ac:spMkLst>
        </pc:spChg>
        <pc:picChg chg="add mod modCrop">
          <ac:chgData name="Arturo Vera Ponce De Leon" userId="208490ea-1926-4bb9-bbb4-8049552516e6" providerId="ADAL" clId="{FC7EED1A-C4F9-4EA3-81C1-9966FA39AECB}" dt="2024-11-19T17:27:47.022" v="388" actId="1076"/>
          <ac:picMkLst>
            <pc:docMk/>
            <pc:sldMk cId="4104686908" sldId="485"/>
            <ac:picMk id="2" creationId="{63A4CB41-646C-8B96-668C-99F84F02C254}"/>
          </ac:picMkLst>
        </pc:picChg>
        <pc:picChg chg="mod">
          <ac:chgData name="Arturo Vera Ponce De Leon" userId="208490ea-1926-4bb9-bbb4-8049552516e6" providerId="ADAL" clId="{FC7EED1A-C4F9-4EA3-81C1-9966FA39AECB}" dt="2024-11-19T17:27:20.129" v="384" actId="1076"/>
          <ac:picMkLst>
            <pc:docMk/>
            <pc:sldMk cId="4104686908" sldId="485"/>
            <ac:picMk id="3" creationId="{D2805B6A-2A9E-5C4F-BF03-F0378CE9EC52}"/>
          </ac:picMkLst>
        </pc:picChg>
        <pc:picChg chg="add mod">
          <ac:chgData name="Arturo Vera Ponce De Leon" userId="208490ea-1926-4bb9-bbb4-8049552516e6" providerId="ADAL" clId="{FC7EED1A-C4F9-4EA3-81C1-9966FA39AECB}" dt="2024-11-19T17:34:42.372" v="407" actId="1076"/>
          <ac:picMkLst>
            <pc:docMk/>
            <pc:sldMk cId="4104686908" sldId="485"/>
            <ac:picMk id="5" creationId="{CF18FC0E-5D64-FDC5-D78C-73F475AC0D92}"/>
          </ac:picMkLst>
        </pc:picChg>
      </pc:sldChg>
      <pc:sldChg chg="add ord">
        <pc:chgData name="Arturo Vera Ponce De Leon" userId="208490ea-1926-4bb9-bbb4-8049552516e6" providerId="ADAL" clId="{FC7EED1A-C4F9-4EA3-81C1-9966FA39AECB}" dt="2024-11-19T12:55:07.630" v="75"/>
        <pc:sldMkLst>
          <pc:docMk/>
          <pc:sldMk cId="1959197387" sldId="492"/>
        </pc:sldMkLst>
      </pc:sldChg>
      <pc:sldChg chg="addSp delSp modSp new mod">
        <pc:chgData name="Arturo Vera Ponce De Leon" userId="208490ea-1926-4bb9-bbb4-8049552516e6" providerId="ADAL" clId="{FC7EED1A-C4F9-4EA3-81C1-9966FA39AECB}" dt="2024-11-19T16:06:58.803" v="292" actId="14100"/>
        <pc:sldMkLst>
          <pc:docMk/>
          <pc:sldMk cId="2021351366" sldId="493"/>
        </pc:sldMkLst>
        <pc:spChg chg="del">
          <ac:chgData name="Arturo Vera Ponce De Leon" userId="208490ea-1926-4bb9-bbb4-8049552516e6" providerId="ADAL" clId="{FC7EED1A-C4F9-4EA3-81C1-9966FA39AECB}" dt="2024-11-19T15:16:54.316" v="88" actId="478"/>
          <ac:spMkLst>
            <pc:docMk/>
            <pc:sldMk cId="2021351366" sldId="493"/>
            <ac:spMk id="2" creationId="{5A4715FD-7495-EC1D-8F05-C708658D9193}"/>
          </ac:spMkLst>
        </pc:spChg>
        <pc:spChg chg="del">
          <ac:chgData name="Arturo Vera Ponce De Leon" userId="208490ea-1926-4bb9-bbb4-8049552516e6" providerId="ADAL" clId="{FC7EED1A-C4F9-4EA3-81C1-9966FA39AECB}" dt="2024-11-19T15:56:00.945" v="255" actId="478"/>
          <ac:spMkLst>
            <pc:docMk/>
            <pc:sldMk cId="2021351366" sldId="493"/>
            <ac:spMk id="3" creationId="{F07D0514-0934-48B4-4EF5-18395C5F00D3}"/>
          </ac:spMkLst>
        </pc:spChg>
        <pc:spChg chg="add del mod">
          <ac:chgData name="Arturo Vera Ponce De Leon" userId="208490ea-1926-4bb9-bbb4-8049552516e6" providerId="ADAL" clId="{FC7EED1A-C4F9-4EA3-81C1-9966FA39AECB}" dt="2024-11-19T15:16:51.952" v="87" actId="478"/>
          <ac:spMkLst>
            <pc:docMk/>
            <pc:sldMk cId="2021351366" sldId="493"/>
            <ac:spMk id="4" creationId="{CB252778-8A1D-5690-2AD2-94A8B5BFEAC8}"/>
          </ac:spMkLst>
        </pc:spChg>
        <pc:spChg chg="add mod">
          <ac:chgData name="Arturo Vera Ponce De Leon" userId="208490ea-1926-4bb9-bbb4-8049552516e6" providerId="ADAL" clId="{FC7EED1A-C4F9-4EA3-81C1-9966FA39AECB}" dt="2024-11-19T16:03:50.147" v="280" actId="1076"/>
          <ac:spMkLst>
            <pc:docMk/>
            <pc:sldMk cId="2021351366" sldId="493"/>
            <ac:spMk id="5" creationId="{6FE63371-C4C4-CD7E-86C9-7A5F25445EDF}"/>
          </ac:spMkLst>
        </pc:spChg>
        <pc:spChg chg="add mod">
          <ac:chgData name="Arturo Vera Ponce De Leon" userId="208490ea-1926-4bb9-bbb4-8049552516e6" providerId="ADAL" clId="{FC7EED1A-C4F9-4EA3-81C1-9966FA39AECB}" dt="2024-11-19T16:04:06.462" v="284" actId="1076"/>
          <ac:spMkLst>
            <pc:docMk/>
            <pc:sldMk cId="2021351366" sldId="493"/>
            <ac:spMk id="9" creationId="{8BF3D1B9-F866-232F-2E2A-312A0BC26A4E}"/>
          </ac:spMkLst>
        </pc:spChg>
        <pc:picChg chg="add mod">
          <ac:chgData name="Arturo Vera Ponce De Leon" userId="208490ea-1926-4bb9-bbb4-8049552516e6" providerId="ADAL" clId="{FC7EED1A-C4F9-4EA3-81C1-9966FA39AECB}" dt="2024-11-19T16:06:58.803" v="292" actId="14100"/>
          <ac:picMkLst>
            <pc:docMk/>
            <pc:sldMk cId="2021351366" sldId="493"/>
            <ac:picMk id="7" creationId="{289FFA06-C22A-C652-44F9-BFA7B113B2B7}"/>
          </ac:picMkLst>
        </pc:picChg>
        <pc:picChg chg="add mod">
          <ac:chgData name="Arturo Vera Ponce De Leon" userId="208490ea-1926-4bb9-bbb4-8049552516e6" providerId="ADAL" clId="{FC7EED1A-C4F9-4EA3-81C1-9966FA39AECB}" dt="2024-11-19T16:06:54.385" v="291" actId="14100"/>
          <ac:picMkLst>
            <pc:docMk/>
            <pc:sldMk cId="2021351366" sldId="493"/>
            <ac:picMk id="11" creationId="{E547AF96-D95B-94B4-4622-C4EC16B92451}"/>
          </ac:picMkLst>
        </pc:picChg>
      </pc:sldChg>
      <pc:sldChg chg="addSp delSp modSp add mod">
        <pc:chgData name="Arturo Vera Ponce De Leon" userId="208490ea-1926-4bb9-bbb4-8049552516e6" providerId="ADAL" clId="{FC7EED1A-C4F9-4EA3-81C1-9966FA39AECB}" dt="2024-11-19T15:50:32.845" v="240" actId="1076"/>
        <pc:sldMkLst>
          <pc:docMk/>
          <pc:sldMk cId="1052914592" sldId="494"/>
        </pc:sldMkLst>
        <pc:spChg chg="del">
          <ac:chgData name="Arturo Vera Ponce De Leon" userId="208490ea-1926-4bb9-bbb4-8049552516e6" providerId="ADAL" clId="{FC7EED1A-C4F9-4EA3-81C1-9966FA39AECB}" dt="2024-11-19T15:21:00.583" v="181" actId="478"/>
          <ac:spMkLst>
            <pc:docMk/>
            <pc:sldMk cId="1052914592" sldId="494"/>
            <ac:spMk id="2" creationId="{9ED39D23-D8DD-3546-8A2F-AC2DBF823FB6}"/>
          </ac:spMkLst>
        </pc:spChg>
        <pc:spChg chg="del">
          <ac:chgData name="Arturo Vera Ponce De Leon" userId="208490ea-1926-4bb9-bbb4-8049552516e6" providerId="ADAL" clId="{FC7EED1A-C4F9-4EA3-81C1-9966FA39AECB}" dt="2024-11-19T15:21:03.199" v="182" actId="478"/>
          <ac:spMkLst>
            <pc:docMk/>
            <pc:sldMk cId="1052914592" sldId="494"/>
            <ac:spMk id="6" creationId="{4D3F549D-5F7C-6F63-B331-7D92823B3F85}"/>
          </ac:spMkLst>
        </pc:spChg>
        <pc:spChg chg="add mod">
          <ac:chgData name="Arturo Vera Ponce De Leon" userId="208490ea-1926-4bb9-bbb4-8049552516e6" providerId="ADAL" clId="{FC7EED1A-C4F9-4EA3-81C1-9966FA39AECB}" dt="2024-11-19T15:48:44.048" v="196" actId="1076"/>
          <ac:spMkLst>
            <pc:docMk/>
            <pc:sldMk cId="1052914592" sldId="494"/>
            <ac:spMk id="7" creationId="{FB69DB84-34EB-EABA-1500-8247038A1832}"/>
          </ac:spMkLst>
        </pc:spChg>
        <pc:spChg chg="add mod">
          <ac:chgData name="Arturo Vera Ponce De Leon" userId="208490ea-1926-4bb9-bbb4-8049552516e6" providerId="ADAL" clId="{FC7EED1A-C4F9-4EA3-81C1-9966FA39AECB}" dt="2024-11-19T15:50:32.845" v="240" actId="1076"/>
          <ac:spMkLst>
            <pc:docMk/>
            <pc:sldMk cId="1052914592" sldId="494"/>
            <ac:spMk id="9" creationId="{BB55E81F-5D39-3933-08B6-88B341E71484}"/>
          </ac:spMkLst>
        </pc:spChg>
        <pc:spChg chg="add mod">
          <ac:chgData name="Arturo Vera Ponce De Leon" userId="208490ea-1926-4bb9-bbb4-8049552516e6" providerId="ADAL" clId="{FC7EED1A-C4F9-4EA3-81C1-9966FA39AECB}" dt="2024-11-19T15:50:30.457" v="239" actId="1076"/>
          <ac:spMkLst>
            <pc:docMk/>
            <pc:sldMk cId="1052914592" sldId="494"/>
            <ac:spMk id="10" creationId="{C92A7E69-F7F9-BBE0-F700-2465C027EEBA}"/>
          </ac:spMkLst>
        </pc:spChg>
        <pc:spChg chg="del">
          <ac:chgData name="Arturo Vera Ponce De Leon" userId="208490ea-1926-4bb9-bbb4-8049552516e6" providerId="ADAL" clId="{FC7EED1A-C4F9-4EA3-81C1-9966FA39AECB}" dt="2024-11-19T15:21:00.583" v="181" actId="478"/>
          <ac:spMkLst>
            <pc:docMk/>
            <pc:sldMk cId="1052914592" sldId="494"/>
            <ac:spMk id="18" creationId="{B56BBE5F-B63B-D14A-812A-6AA7D7978EA0}"/>
          </ac:spMkLst>
        </pc:spChg>
        <pc:spChg chg="del">
          <ac:chgData name="Arturo Vera Ponce De Leon" userId="208490ea-1926-4bb9-bbb4-8049552516e6" providerId="ADAL" clId="{FC7EED1A-C4F9-4EA3-81C1-9966FA39AECB}" dt="2024-11-19T15:21:00.583" v="181" actId="478"/>
          <ac:spMkLst>
            <pc:docMk/>
            <pc:sldMk cId="1052914592" sldId="494"/>
            <ac:spMk id="21" creationId="{2A07E7DF-369B-5449-998B-787F19FC3764}"/>
          </ac:spMkLst>
        </pc:spChg>
        <pc:spChg chg="del">
          <ac:chgData name="Arturo Vera Ponce De Leon" userId="208490ea-1926-4bb9-bbb4-8049552516e6" providerId="ADAL" clId="{FC7EED1A-C4F9-4EA3-81C1-9966FA39AECB}" dt="2024-11-19T15:21:00.583" v="181" actId="478"/>
          <ac:spMkLst>
            <pc:docMk/>
            <pc:sldMk cId="1052914592" sldId="494"/>
            <ac:spMk id="26" creationId="{C953FDF2-9CDF-1043-BCA7-E687ABDCD024}"/>
          </ac:spMkLst>
        </pc:spChg>
        <pc:spChg chg="del">
          <ac:chgData name="Arturo Vera Ponce De Leon" userId="208490ea-1926-4bb9-bbb4-8049552516e6" providerId="ADAL" clId="{FC7EED1A-C4F9-4EA3-81C1-9966FA39AECB}" dt="2024-11-19T15:21:00.583" v="181" actId="478"/>
          <ac:spMkLst>
            <pc:docMk/>
            <pc:sldMk cId="1052914592" sldId="494"/>
            <ac:spMk id="27" creationId="{E9FD31D9-F395-9346-AE20-E337EE83B792}"/>
          </ac:spMkLst>
        </pc:spChg>
        <pc:spChg chg="del">
          <ac:chgData name="Arturo Vera Ponce De Leon" userId="208490ea-1926-4bb9-bbb4-8049552516e6" providerId="ADAL" clId="{FC7EED1A-C4F9-4EA3-81C1-9966FA39AECB}" dt="2024-11-19T15:21:00.583" v="181" actId="478"/>
          <ac:spMkLst>
            <pc:docMk/>
            <pc:sldMk cId="1052914592" sldId="494"/>
            <ac:spMk id="30" creationId="{13E0F19B-4ABA-EF4E-9E8C-D5CABEE81536}"/>
          </ac:spMkLst>
        </pc:spChg>
        <pc:spChg chg="del">
          <ac:chgData name="Arturo Vera Ponce De Leon" userId="208490ea-1926-4bb9-bbb4-8049552516e6" providerId="ADAL" clId="{FC7EED1A-C4F9-4EA3-81C1-9966FA39AECB}" dt="2024-11-19T15:21:00.583" v="181" actId="478"/>
          <ac:spMkLst>
            <pc:docMk/>
            <pc:sldMk cId="1052914592" sldId="494"/>
            <ac:spMk id="33" creationId="{D82116FE-52D2-EC43-961A-6A21A5C14B9F}"/>
          </ac:spMkLst>
        </pc:spChg>
        <pc:spChg chg="del">
          <ac:chgData name="Arturo Vera Ponce De Leon" userId="208490ea-1926-4bb9-bbb4-8049552516e6" providerId="ADAL" clId="{FC7EED1A-C4F9-4EA3-81C1-9966FA39AECB}" dt="2024-11-19T15:21:00.583" v="181" actId="478"/>
          <ac:spMkLst>
            <pc:docMk/>
            <pc:sldMk cId="1052914592" sldId="494"/>
            <ac:spMk id="35" creationId="{9F912860-43A2-A84E-8233-A93F55E7CAF0}"/>
          </ac:spMkLst>
        </pc:spChg>
        <pc:spChg chg="mod">
          <ac:chgData name="Arturo Vera Ponce De Leon" userId="208490ea-1926-4bb9-bbb4-8049552516e6" providerId="ADAL" clId="{FC7EED1A-C4F9-4EA3-81C1-9966FA39AECB}" dt="2024-11-19T15:47:32.298" v="188" actId="1076"/>
          <ac:spMkLst>
            <pc:docMk/>
            <pc:sldMk cId="1052914592" sldId="494"/>
            <ac:spMk id="36" creationId="{DDC3A11B-55C5-E544-8B23-FC9A38EF8365}"/>
          </ac:spMkLst>
        </pc:spChg>
        <pc:spChg chg="del">
          <ac:chgData name="Arturo Vera Ponce De Leon" userId="208490ea-1926-4bb9-bbb4-8049552516e6" providerId="ADAL" clId="{FC7EED1A-C4F9-4EA3-81C1-9966FA39AECB}" dt="2024-11-19T15:21:04.847" v="183" actId="478"/>
          <ac:spMkLst>
            <pc:docMk/>
            <pc:sldMk cId="1052914592" sldId="494"/>
            <ac:spMk id="38" creationId="{0D942307-103D-2949-A34C-908922FF8D67}"/>
          </ac:spMkLst>
        </pc:spChg>
        <pc:spChg chg="del">
          <ac:chgData name="Arturo Vera Ponce De Leon" userId="208490ea-1926-4bb9-bbb4-8049552516e6" providerId="ADAL" clId="{FC7EED1A-C4F9-4EA3-81C1-9966FA39AECB}" dt="2024-11-19T15:21:00.583" v="181" actId="478"/>
          <ac:spMkLst>
            <pc:docMk/>
            <pc:sldMk cId="1052914592" sldId="494"/>
            <ac:spMk id="47" creationId="{62453E23-F5F6-664C-8EA5-066714DD6E4D}"/>
          </ac:spMkLst>
        </pc:spChg>
        <pc:spChg chg="del">
          <ac:chgData name="Arturo Vera Ponce De Leon" userId="208490ea-1926-4bb9-bbb4-8049552516e6" providerId="ADAL" clId="{FC7EED1A-C4F9-4EA3-81C1-9966FA39AECB}" dt="2024-11-19T15:21:00.583" v="181" actId="478"/>
          <ac:spMkLst>
            <pc:docMk/>
            <pc:sldMk cId="1052914592" sldId="494"/>
            <ac:spMk id="68" creationId="{39625960-F737-9A4F-91C5-0062231FC86A}"/>
          </ac:spMkLst>
        </pc:spChg>
        <pc:picChg chg="add mod">
          <ac:chgData name="Arturo Vera Ponce De Leon" userId="208490ea-1926-4bb9-bbb4-8049552516e6" providerId="ADAL" clId="{FC7EED1A-C4F9-4EA3-81C1-9966FA39AECB}" dt="2024-11-19T15:48:35.607" v="193" actId="1076"/>
          <ac:picMkLst>
            <pc:docMk/>
            <pc:sldMk cId="1052914592" sldId="494"/>
            <ac:picMk id="4" creationId="{5D55F410-DB82-5586-6FA3-BB65FAF087D8}"/>
          </ac:picMkLst>
        </pc:picChg>
        <pc:picChg chg="del">
          <ac:chgData name="Arturo Vera Ponce De Leon" userId="208490ea-1926-4bb9-bbb4-8049552516e6" providerId="ADAL" clId="{FC7EED1A-C4F9-4EA3-81C1-9966FA39AECB}" dt="2024-11-19T15:21:00.583" v="181" actId="478"/>
          <ac:picMkLst>
            <pc:docMk/>
            <pc:sldMk cId="1052914592" sldId="494"/>
            <ac:picMk id="8" creationId="{6C552667-B1D9-9110-AF93-5A5ECDEFCB53}"/>
          </ac:picMkLst>
        </pc:picChg>
        <pc:picChg chg="del">
          <ac:chgData name="Arturo Vera Ponce De Leon" userId="208490ea-1926-4bb9-bbb4-8049552516e6" providerId="ADAL" clId="{FC7EED1A-C4F9-4EA3-81C1-9966FA39AECB}" dt="2024-11-19T15:21:00.583" v="181" actId="478"/>
          <ac:picMkLst>
            <pc:docMk/>
            <pc:sldMk cId="1052914592" sldId="494"/>
            <ac:picMk id="1036" creationId="{168A7963-A035-F842-A15A-DF1ED94C8C11}"/>
          </ac:picMkLst>
        </pc:picChg>
      </pc:sldChg>
      <pc:sldChg chg="addSp delSp modSp add mod">
        <pc:chgData name="Arturo Vera Ponce De Leon" userId="208490ea-1926-4bb9-bbb4-8049552516e6" providerId="ADAL" clId="{FC7EED1A-C4F9-4EA3-81C1-9966FA39AECB}" dt="2024-11-19T16:14:52.881" v="322" actId="1076"/>
        <pc:sldMkLst>
          <pc:docMk/>
          <pc:sldMk cId="3231883421" sldId="495"/>
        </pc:sldMkLst>
        <pc:spChg chg="add del mod">
          <ac:chgData name="Arturo Vera Ponce De Leon" userId="208490ea-1926-4bb9-bbb4-8049552516e6" providerId="ADAL" clId="{FC7EED1A-C4F9-4EA3-81C1-9966FA39AECB}" dt="2024-11-19T16:08:48.502" v="295" actId="478"/>
          <ac:spMkLst>
            <pc:docMk/>
            <pc:sldMk cId="3231883421" sldId="495"/>
            <ac:spMk id="3" creationId="{E2D326B5-95EA-0728-24F7-CBE2AE7BCA98}"/>
          </ac:spMkLst>
        </pc:spChg>
        <pc:spChg chg="add mod">
          <ac:chgData name="Arturo Vera Ponce De Leon" userId="208490ea-1926-4bb9-bbb4-8049552516e6" providerId="ADAL" clId="{FC7EED1A-C4F9-4EA3-81C1-9966FA39AECB}" dt="2024-11-19T16:09:04.428" v="308" actId="20577"/>
          <ac:spMkLst>
            <pc:docMk/>
            <pc:sldMk cId="3231883421" sldId="495"/>
            <ac:spMk id="4" creationId="{45A97DD5-414D-9E94-193F-F659C409493E}"/>
          </ac:spMkLst>
        </pc:spChg>
        <pc:spChg chg="del">
          <ac:chgData name="Arturo Vera Ponce De Leon" userId="208490ea-1926-4bb9-bbb4-8049552516e6" providerId="ADAL" clId="{FC7EED1A-C4F9-4EA3-81C1-9966FA39AECB}" dt="2024-11-19T16:08:44.889" v="294" actId="478"/>
          <ac:spMkLst>
            <pc:docMk/>
            <pc:sldMk cId="3231883421" sldId="495"/>
            <ac:spMk id="5" creationId="{6FE63371-C4C4-CD7E-86C9-7A5F25445EDF}"/>
          </ac:spMkLst>
        </pc:spChg>
        <pc:spChg chg="del">
          <ac:chgData name="Arturo Vera Ponce De Leon" userId="208490ea-1926-4bb9-bbb4-8049552516e6" providerId="ADAL" clId="{FC7EED1A-C4F9-4EA3-81C1-9966FA39AECB}" dt="2024-11-19T16:08:44.889" v="294" actId="478"/>
          <ac:spMkLst>
            <pc:docMk/>
            <pc:sldMk cId="3231883421" sldId="495"/>
            <ac:spMk id="9" creationId="{8BF3D1B9-F866-232F-2E2A-312A0BC26A4E}"/>
          </ac:spMkLst>
        </pc:spChg>
        <pc:spChg chg="add mod">
          <ac:chgData name="Arturo Vera Ponce De Leon" userId="208490ea-1926-4bb9-bbb4-8049552516e6" providerId="ADAL" clId="{FC7EED1A-C4F9-4EA3-81C1-9966FA39AECB}" dt="2024-11-19T16:14:52.881" v="322" actId="1076"/>
          <ac:spMkLst>
            <pc:docMk/>
            <pc:sldMk cId="3231883421" sldId="495"/>
            <ac:spMk id="14" creationId="{E3C15628-AE29-F4C1-49C1-C4DC241FB1B4}"/>
          </ac:spMkLst>
        </pc:spChg>
        <pc:picChg chg="del">
          <ac:chgData name="Arturo Vera Ponce De Leon" userId="208490ea-1926-4bb9-bbb4-8049552516e6" providerId="ADAL" clId="{FC7EED1A-C4F9-4EA3-81C1-9966FA39AECB}" dt="2024-11-19T16:08:44.889" v="294" actId="478"/>
          <ac:picMkLst>
            <pc:docMk/>
            <pc:sldMk cId="3231883421" sldId="495"/>
            <ac:picMk id="7" creationId="{289FFA06-C22A-C652-44F9-BFA7B113B2B7}"/>
          </ac:picMkLst>
        </pc:picChg>
        <pc:picChg chg="add mod">
          <ac:chgData name="Arturo Vera Ponce De Leon" userId="208490ea-1926-4bb9-bbb4-8049552516e6" providerId="ADAL" clId="{FC7EED1A-C4F9-4EA3-81C1-9966FA39AECB}" dt="2024-11-19T16:14:45.235" v="319" actId="1076"/>
          <ac:picMkLst>
            <pc:docMk/>
            <pc:sldMk cId="3231883421" sldId="495"/>
            <ac:picMk id="8" creationId="{E4D13B0D-C934-2577-C50B-B8DFF82F1F34}"/>
          </ac:picMkLst>
        </pc:picChg>
        <pc:picChg chg="del">
          <ac:chgData name="Arturo Vera Ponce De Leon" userId="208490ea-1926-4bb9-bbb4-8049552516e6" providerId="ADAL" clId="{FC7EED1A-C4F9-4EA3-81C1-9966FA39AECB}" dt="2024-11-19T16:08:44.889" v="294" actId="478"/>
          <ac:picMkLst>
            <pc:docMk/>
            <pc:sldMk cId="3231883421" sldId="495"/>
            <ac:picMk id="11" creationId="{E547AF96-D95B-94B4-4622-C4EC16B92451}"/>
          </ac:picMkLst>
        </pc:picChg>
        <pc:picChg chg="add mod">
          <ac:chgData name="Arturo Vera Ponce De Leon" userId="208490ea-1926-4bb9-bbb4-8049552516e6" providerId="ADAL" clId="{FC7EED1A-C4F9-4EA3-81C1-9966FA39AECB}" dt="2024-11-19T16:14:48.121" v="321" actId="1076"/>
          <ac:picMkLst>
            <pc:docMk/>
            <pc:sldMk cId="3231883421" sldId="495"/>
            <ac:picMk id="12" creationId="{08670A1B-4794-4813-CB57-6EA7B845D095}"/>
          </ac:picMkLst>
        </pc:picChg>
      </pc:sldChg>
      <pc:sldChg chg="addSp delSp modSp new mod">
        <pc:chgData name="Arturo Vera Ponce De Leon" userId="208490ea-1926-4bb9-bbb4-8049552516e6" providerId="ADAL" clId="{FC7EED1A-C4F9-4EA3-81C1-9966FA39AECB}" dt="2024-11-19T17:13:35.009" v="382" actId="1076"/>
        <pc:sldMkLst>
          <pc:docMk/>
          <pc:sldMk cId="586085658" sldId="496"/>
        </pc:sldMkLst>
        <pc:spChg chg="del">
          <ac:chgData name="Arturo Vera Ponce De Leon" userId="208490ea-1926-4bb9-bbb4-8049552516e6" providerId="ADAL" clId="{FC7EED1A-C4F9-4EA3-81C1-9966FA39AECB}" dt="2024-11-19T16:57:50.310" v="330" actId="478"/>
          <ac:spMkLst>
            <pc:docMk/>
            <pc:sldMk cId="586085658" sldId="496"/>
            <ac:spMk id="2" creationId="{86812760-A299-3D9D-32AC-49CD19D9C471}"/>
          </ac:spMkLst>
        </pc:spChg>
        <pc:spChg chg="del">
          <ac:chgData name="Arturo Vera Ponce De Leon" userId="208490ea-1926-4bb9-bbb4-8049552516e6" providerId="ADAL" clId="{FC7EED1A-C4F9-4EA3-81C1-9966FA39AECB}" dt="2024-11-19T16:55:59.897" v="324" actId="478"/>
          <ac:spMkLst>
            <pc:docMk/>
            <pc:sldMk cId="586085658" sldId="496"/>
            <ac:spMk id="3" creationId="{CA466342-FB91-9E1B-4EED-7A29ADF5C59A}"/>
          </ac:spMkLst>
        </pc:spChg>
        <pc:spChg chg="add mod">
          <ac:chgData name="Arturo Vera Ponce De Leon" userId="208490ea-1926-4bb9-bbb4-8049552516e6" providerId="ADAL" clId="{FC7EED1A-C4F9-4EA3-81C1-9966FA39AECB}" dt="2024-11-19T16:58:12.832" v="381" actId="1076"/>
          <ac:spMkLst>
            <pc:docMk/>
            <pc:sldMk cId="586085658" sldId="496"/>
            <ac:spMk id="6" creationId="{656E2FF7-6802-8CA3-36FA-3E46A5E7302B}"/>
          </ac:spMkLst>
        </pc:spChg>
        <pc:picChg chg="add mod">
          <ac:chgData name="Arturo Vera Ponce De Leon" userId="208490ea-1926-4bb9-bbb4-8049552516e6" providerId="ADAL" clId="{FC7EED1A-C4F9-4EA3-81C1-9966FA39AECB}" dt="2024-11-19T17:13:35.009" v="382" actId="1076"/>
          <ac:picMkLst>
            <pc:docMk/>
            <pc:sldMk cId="586085658" sldId="496"/>
            <ac:picMk id="5" creationId="{44C39EC8-ADDE-642B-57F8-B0BD6904662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FFBC8-A418-6444-A1F2-AF3DCBD12C89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4DADA-A641-F04B-8DE3-7D893515C2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7041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079e62e23_0_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c079e62e2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75577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079e62e23_0_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Corbel" panose="020B0503020204020204" pitchFamily="34" charset="0"/>
              </a:rPr>
              <a:t>Available to any scientific discipline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" name="Google Shape;106;gc079e62e2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65745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079e62e23_0_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Corbel" panose="020B0503020204020204" pitchFamily="34" charset="0"/>
              </a:rPr>
              <a:t>Available to any scientific discipline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" name="Google Shape;106;gc079e62e2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28570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079e62e23_0_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c079e62e2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32645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079e62e2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gc079e62e2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3" name="Google Shape;123;gc079e62e23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62756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079e62e23_0_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" name="Google Shape;106;gc079e62e2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9289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079e62e23_0_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Corbel" panose="020B0503020204020204" pitchFamily="34" charset="0"/>
              </a:rPr>
              <a:t>Available to any scientific discipline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" name="Google Shape;106;gc079e62e2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81559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079e62e23_0_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c079e62e2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84856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079e62e2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gc079e62e2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3" name="Google Shape;123;gc079e62e23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39427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079e62e2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gc079e62e2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3" name="Google Shape;123;gc079e62e23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383040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079e62e23_0_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c079e62e2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9326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079e62e23_0_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" name="Google Shape;106;gc079e62e2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7580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079e62e23_0_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" name="Google Shape;106;gc079e62e2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2541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079e62e23_0_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c079e62e2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3296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079e62e23_0_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" name="Google Shape;106;gc079e62e2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1284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079e62e23_0_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c079e62e2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238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079e62e23_0_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c079e62e2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5173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079e62e23_0_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" name="Google Shape;106;gc079e62e2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3112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079e62e23_0_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Typically, organise the project with associated metadata (e.g. how sequencing libraries were prepared) in SEEK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Link datasets stored in </a:t>
            </a:r>
            <a:r>
              <a:rPr lang="en-GB" dirty="0" err="1"/>
              <a:t>NeLS</a:t>
            </a:r>
            <a:r>
              <a:rPr lang="en-GB" dirty="0"/>
              <a:t> to the SEEK project</a:t>
            </a:r>
            <a:endParaRPr dirty="0"/>
          </a:p>
        </p:txBody>
      </p:sp>
      <p:sp>
        <p:nvSpPr>
          <p:cNvPr id="106" name="Google Shape;106;gc079e62e2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3875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ELIX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elixir_helix_200_2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48683" y="-26988"/>
            <a:ext cx="12240683" cy="618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11424" y="3356993"/>
            <a:ext cx="10363200" cy="864096"/>
          </a:xfrm>
        </p:spPr>
        <p:txBody>
          <a:bodyPr>
            <a:normAutofit/>
          </a:bodyPr>
          <a:lstStyle>
            <a:lvl1pPr algn="r">
              <a:defRPr sz="5000" b="1">
                <a:solidFill>
                  <a:srgbClr val="003F41"/>
                </a:solidFill>
                <a:latin typeface="Corbel"/>
                <a:cs typeface="Corbel"/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503712" y="4293097"/>
            <a:ext cx="7755467" cy="899583"/>
          </a:xfrm>
        </p:spPr>
        <p:txBody>
          <a:bodyPr>
            <a:normAutofit/>
          </a:bodyPr>
          <a:lstStyle>
            <a:lvl1pPr marL="0" indent="0" algn="r">
              <a:buNone/>
              <a:defRPr lang="en-US" sz="2800" i="1"/>
            </a:lvl1pPr>
            <a:lvl2pPr marL="457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761891" y="5192680"/>
            <a:ext cx="4512733" cy="360040"/>
          </a:xfrm>
        </p:spPr>
        <p:txBody>
          <a:bodyPr/>
          <a:lstStyle>
            <a:lvl1pPr marL="0" indent="0" algn="r">
              <a:buFontTx/>
              <a:buNone/>
              <a:defRPr sz="18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nb-NO"/>
              <a:t>Klikk for å redigere tekststiler i malen
Andre nivå
Tredje nivå
Fjerde nivå
Femte nivå</a:t>
            </a:r>
            <a:endParaRPr lang="en-US"/>
          </a:p>
        </p:txBody>
      </p:sp>
      <p:pic>
        <p:nvPicPr>
          <p:cNvPr id="3" name="Bilde 2">
            <a:extLst>
              <a:ext uri="{FF2B5EF4-FFF2-40B4-BE49-F238E27FC236}">
                <a16:creationId xmlns:a16="http://schemas.microsoft.com/office/drawing/2014/main" id="{C765E3E7-202D-E044-89D5-AAF44171CCA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82159" y="4987396"/>
            <a:ext cx="2115348" cy="142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203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EXCELER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elixir_helix_200_2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48683" y="-26988"/>
            <a:ext cx="12240683" cy="618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967817" y="6092041"/>
            <a:ext cx="6398684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5306" tIns="32653" rIns="65306" bIns="32653">
            <a:spAutoFit/>
          </a:bodyPr>
          <a:lstStyle>
            <a:lvl1pPr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r>
              <a:rPr lang="en-US" sz="2400" i="1" dirty="0" err="1">
                <a:solidFill>
                  <a:srgbClr val="003F41"/>
                </a:solidFill>
                <a:latin typeface="Corbel" pitchFamily="34" charset="0"/>
                <a:ea typeface="Geneva" charset="-128"/>
                <a:cs typeface="+mn-cs"/>
              </a:rPr>
              <a:t>www.elixir-europe.org</a:t>
            </a:r>
            <a:r>
              <a:rPr lang="en-US" sz="2400" i="1" dirty="0">
                <a:solidFill>
                  <a:srgbClr val="003F41"/>
                </a:solidFill>
                <a:latin typeface="Corbel" pitchFamily="34" charset="0"/>
                <a:ea typeface="Geneva" charset="-128"/>
                <a:cs typeface="+mn-cs"/>
              </a:rPr>
              <a:t>/</a:t>
            </a:r>
            <a:r>
              <a:rPr lang="en-US" sz="2400" i="1" dirty="0" err="1">
                <a:solidFill>
                  <a:srgbClr val="003F41"/>
                </a:solidFill>
                <a:latin typeface="Corbel" pitchFamily="34" charset="0"/>
                <a:ea typeface="Geneva" charset="-128"/>
                <a:cs typeface="+mn-cs"/>
              </a:rPr>
              <a:t>excelerate</a:t>
            </a:r>
            <a:endParaRPr lang="en-US" sz="2400" i="1" dirty="0">
              <a:solidFill>
                <a:srgbClr val="003F41"/>
              </a:solidFill>
              <a:latin typeface="Corbel" pitchFamily="34" charset="0"/>
              <a:ea typeface="Geneva" charset="-128"/>
              <a:cs typeface="+mn-cs"/>
            </a:endParaRPr>
          </a:p>
        </p:txBody>
      </p:sp>
      <p:pic>
        <p:nvPicPr>
          <p:cNvPr id="5" name="Picture 5" descr="Excelerate_whitebackgroun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51617" y="4962293"/>
            <a:ext cx="2616200" cy="968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1800" y="4949046"/>
            <a:ext cx="1619251" cy="103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31800" y="6092825"/>
            <a:ext cx="4800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000">
                <a:solidFill>
                  <a:srgbClr val="7F7F7F"/>
                </a:solidFill>
              </a:rPr>
              <a:t>ELIXIR-EXCELERATE is funded by the European Commission within the Research Infrastructures programme of Horizon 2020, grant agreement number 676559.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11424" y="3356993"/>
            <a:ext cx="10363200" cy="864096"/>
          </a:xfrm>
        </p:spPr>
        <p:txBody>
          <a:bodyPr>
            <a:normAutofit/>
          </a:bodyPr>
          <a:lstStyle>
            <a:lvl1pPr algn="r">
              <a:defRPr sz="5000" b="1">
                <a:solidFill>
                  <a:srgbClr val="003F41"/>
                </a:solidFill>
                <a:latin typeface="Corbel"/>
                <a:cs typeface="Corbel"/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/>
          </p:nvPr>
        </p:nvSpPr>
        <p:spPr>
          <a:xfrm>
            <a:off x="3503712" y="4293097"/>
            <a:ext cx="7755467" cy="899583"/>
          </a:xfrm>
        </p:spPr>
        <p:txBody>
          <a:bodyPr>
            <a:normAutofit/>
          </a:bodyPr>
          <a:lstStyle>
            <a:lvl1pPr marL="0" indent="0" algn="r">
              <a:buNone/>
              <a:defRPr lang="en-US" sz="2800" i="1"/>
            </a:lvl1pPr>
            <a:lvl2pPr marL="457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761891" y="5192680"/>
            <a:ext cx="4512733" cy="360040"/>
          </a:xfrm>
        </p:spPr>
        <p:txBody>
          <a:bodyPr/>
          <a:lstStyle>
            <a:lvl1pPr marL="0" indent="0" algn="r">
              <a:buFontTx/>
              <a:buNone/>
              <a:defRPr sz="18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nb-NO"/>
              <a:t>Klikk for å redigere tekststiler i malen
Andre nivå
Tredje nivå
Fjerde nivå
Femte nivå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4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LIXIR-thank-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elixir_helix_200_2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48682" y="-26988"/>
            <a:ext cx="12240684" cy="618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elixir_1_RZ_mac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4434" y="5029200"/>
            <a:ext cx="2427817" cy="158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37528" y="6122067"/>
            <a:ext cx="660400" cy="546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440084" y="5445126"/>
            <a:ext cx="3903133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5306" tIns="32653" rIns="65306" bIns="32653">
            <a:spAutoFit/>
          </a:bodyPr>
          <a:lstStyle>
            <a:lvl1pPr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r>
              <a:rPr lang="en-US" sz="2400" i="1" dirty="0" err="1">
                <a:solidFill>
                  <a:srgbClr val="003F41"/>
                </a:solidFill>
                <a:latin typeface="Corbel" pitchFamily="34" charset="0"/>
                <a:ea typeface="Geneva" charset="-128"/>
                <a:cs typeface="+mn-cs"/>
              </a:rPr>
              <a:t>www.elixir-europe.org</a:t>
            </a:r>
            <a:endParaRPr lang="en-US" sz="2400" i="1" dirty="0">
              <a:solidFill>
                <a:srgbClr val="003F41"/>
              </a:solidFill>
              <a:latin typeface="Corbel" pitchFamily="34" charset="0"/>
              <a:ea typeface="Geneva" charset="-128"/>
              <a:cs typeface="+mn-cs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113261" y="6265174"/>
            <a:ext cx="3615267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5306" tIns="32653" rIns="65306" bIns="32653">
            <a:spAutoFit/>
          </a:bodyPr>
          <a:lstStyle>
            <a:lvl1pPr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2000" i="1" dirty="0">
                <a:solidFill>
                  <a:srgbClr val="003F41"/>
                </a:solidFill>
                <a:latin typeface="Corbel" pitchFamily="34" charset="0"/>
                <a:ea typeface="Geneva" charset="-128"/>
                <a:cs typeface="+mn-cs"/>
              </a:rPr>
              <a:t>@</a:t>
            </a:r>
            <a:r>
              <a:rPr lang="en-US" sz="2000" i="1" dirty="0" err="1">
                <a:solidFill>
                  <a:srgbClr val="003F41"/>
                </a:solidFill>
                <a:latin typeface="Corbel" pitchFamily="34" charset="0"/>
                <a:ea typeface="Geneva" charset="-128"/>
                <a:cs typeface="+mn-cs"/>
              </a:rPr>
              <a:t>ELIXIREurope</a:t>
            </a:r>
            <a:endParaRPr lang="en-US" sz="2000" i="1" dirty="0">
              <a:solidFill>
                <a:srgbClr val="003F41"/>
              </a:solidFill>
              <a:latin typeface="Corbel" pitchFamily="34" charset="0"/>
              <a:ea typeface="Geneva" charset="-128"/>
              <a:cs typeface="+mn-cs"/>
            </a:endParaRPr>
          </a:p>
        </p:txBody>
      </p:sp>
      <p:pic>
        <p:nvPicPr>
          <p:cNvPr id="10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7161" y="6122067"/>
            <a:ext cx="552451" cy="557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8916913" y="6265174"/>
            <a:ext cx="4116916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5306" tIns="32653" rIns="65306" bIns="32653">
            <a:spAutoFit/>
          </a:bodyPr>
          <a:lstStyle>
            <a:lvl1pPr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2000" i="1" dirty="0">
                <a:solidFill>
                  <a:srgbClr val="003F41"/>
                </a:solidFill>
                <a:latin typeface="Corbel" pitchFamily="34" charset="0"/>
                <a:ea typeface="Geneva" charset="-128"/>
                <a:cs typeface="+mn-cs"/>
              </a:rPr>
              <a:t>/company/elixir-</a:t>
            </a:r>
            <a:r>
              <a:rPr lang="en-US" sz="2000" i="1" dirty="0" err="1">
                <a:solidFill>
                  <a:srgbClr val="003F41"/>
                </a:solidFill>
                <a:latin typeface="Corbel" pitchFamily="34" charset="0"/>
                <a:ea typeface="Geneva" charset="-128"/>
                <a:cs typeface="+mn-cs"/>
              </a:rPr>
              <a:t>europe</a:t>
            </a:r>
            <a:endParaRPr lang="en-US" sz="2000" i="1" dirty="0">
              <a:solidFill>
                <a:srgbClr val="003F41"/>
              </a:solidFill>
              <a:latin typeface="Corbel" pitchFamily="34" charset="0"/>
              <a:ea typeface="Geneva" charset="-128"/>
              <a:cs typeface="+mn-cs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911424" y="3645025"/>
            <a:ext cx="10363200" cy="1225021"/>
          </a:xfrm>
        </p:spPr>
        <p:txBody>
          <a:bodyPr>
            <a:normAutofit/>
          </a:bodyPr>
          <a:lstStyle>
            <a:lvl1pPr algn="r">
              <a:defRPr sz="4000" b="1">
                <a:solidFill>
                  <a:schemeClr val="tx2">
                    <a:lumMod val="50000"/>
                  </a:schemeClr>
                </a:solidFill>
                <a:latin typeface="Corbel"/>
                <a:cs typeface="Corbel"/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768075" y="4869160"/>
            <a:ext cx="4512733" cy="360040"/>
          </a:xfrm>
        </p:spPr>
        <p:txBody>
          <a:bodyPr/>
          <a:lstStyle>
            <a:lvl1pPr marL="0" indent="0" algn="r">
              <a:buFontTx/>
              <a:buNone/>
              <a:defRPr sz="18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nb-NO"/>
              <a:t>Klikk for å redigere tekststiler i malen
Andre nivå
Tredje nivå
Fjerde nivå
Femte nivå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7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403" y="332656"/>
            <a:ext cx="10871200" cy="648072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
Andre nivå
Tredje nivå
Fjerde nivå
Femte nivå</a:t>
            </a:r>
            <a:endParaRPr lang="de-DE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A862C69B-A6A4-AC4B-B95B-EBDE97C84F2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70926" y="5409786"/>
            <a:ext cx="1895842" cy="127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635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CELERATE sl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Excelerate_whitebackgrou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3201" y="5798634"/>
            <a:ext cx="2129367" cy="779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20868" y="5786024"/>
            <a:ext cx="1335617" cy="844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11200" y="1525589"/>
            <a:ext cx="10871200" cy="4351337"/>
          </a:xfrm>
        </p:spPr>
        <p:txBody>
          <a:bodyPr/>
          <a:lstStyle/>
          <a:p>
            <a:pPr lvl="0"/>
            <a:r>
              <a:rPr lang="nb-NO"/>
              <a:t>Klikk for å redigere tekststiler i malen
Andre nivå
Tredje nivå
Fjerde nivå
Femte nivå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7763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ELIXIR_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13484" y="5754029"/>
            <a:ext cx="1320800" cy="942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403" y="332656"/>
            <a:ext cx="10871200" cy="576064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19200"/>
            <a:ext cx="53340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
Andre nivå
Tredje nivå
Fjerde nivå
Femte nivå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00" y="1219200"/>
            <a:ext cx="53340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
Andre nivå
Tredje nivå
Fjerde nivå
Femte nivå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2630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ELIXIR_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13484" y="5720577"/>
            <a:ext cx="1320800" cy="97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403" y="332656"/>
            <a:ext cx="10871200" cy="576064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0840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02C05-8B8D-3C21-49CA-BBFC070A69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94F632-1506-40B1-6A6F-6C7D56D222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9835C-4F88-C3A1-B487-05331887A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FA35E-D41D-41A0-B7D5-74FB1E05E9BC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AA7A6-6155-FDE3-35AF-1FAC74301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4B816-7391-3657-409B-A75D917B8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5F19-366C-419E-AA86-57BB77C1C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21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9667" y="333375"/>
            <a:ext cx="10871200" cy="5032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525589"/>
            <a:ext cx="10871200" cy="43513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First level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Corbel"/>
          <a:ea typeface="ＭＳ Ｐゴシック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Corbel" pitchFamily="34" charset="0"/>
          <a:ea typeface="ＭＳ Ｐゴシック" charset="0"/>
          <a:cs typeface="Geneva" pitchFamily="-11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Corbel" pitchFamily="34" charset="0"/>
          <a:ea typeface="ＭＳ Ｐゴシック" charset="0"/>
          <a:cs typeface="Geneva" pitchFamily="-11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Corbel" pitchFamily="34" charset="0"/>
          <a:ea typeface="ＭＳ Ｐゴシック" charset="0"/>
          <a:cs typeface="Geneva" pitchFamily="-11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Corbel" pitchFamily="34" charset="0"/>
          <a:ea typeface="ＭＳ Ｐゴシック" charset="0"/>
          <a:cs typeface="Geneva" pitchFamily="-11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itchFamily="-112" charset="0"/>
          <a:ea typeface="Geneva" pitchFamily="-112" charset="0"/>
          <a:cs typeface="Geneva" pitchFamily="-11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itchFamily="-112" charset="0"/>
          <a:ea typeface="Geneva" pitchFamily="-112" charset="0"/>
          <a:cs typeface="Geneva" pitchFamily="-11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itchFamily="-112" charset="0"/>
          <a:ea typeface="Geneva" pitchFamily="-112" charset="0"/>
          <a:cs typeface="Geneva" pitchFamily="-11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itchFamily="-112" charset="0"/>
          <a:ea typeface="Geneva" pitchFamily="-112" charset="0"/>
          <a:cs typeface="Geneva" pitchFamily="-11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Char char="•"/>
        <a:defRPr sz="2400">
          <a:solidFill>
            <a:schemeClr val="tx1"/>
          </a:solidFill>
          <a:latin typeface="Corbel"/>
          <a:ea typeface="ＭＳ Ｐゴシック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Font typeface="Times" charset="0"/>
        <a:buChar char="•"/>
        <a:defRPr sz="2000">
          <a:solidFill>
            <a:schemeClr val="tx1"/>
          </a:solidFill>
          <a:latin typeface="Corbel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Font typeface="Times" charset="0"/>
        <a:buChar char="•"/>
        <a:defRPr sz="2000">
          <a:solidFill>
            <a:schemeClr val="tx1"/>
          </a:solidFill>
          <a:latin typeface="Corbel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Font typeface="Times" charset="0"/>
        <a:buChar char="•"/>
        <a:defRPr sz="2000">
          <a:solidFill>
            <a:schemeClr val="tx1"/>
          </a:solidFill>
          <a:latin typeface="Corbel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Font typeface="Times" charset="0"/>
        <a:buChar char="•"/>
        <a:defRPr sz="2000">
          <a:solidFill>
            <a:schemeClr val="tx1"/>
          </a:solidFill>
          <a:latin typeface="Corbel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" pitchFamily="-112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" pitchFamily="-112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" pitchFamily="-112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" pitchFamily="-112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contact@bioinfo.no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png"/><Relationship Id="rId4" Type="http://schemas.openxmlformats.org/officeDocument/2006/relationships/hyperlink" Target="https://nels-docs.readthedocs.io/en/latest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png"/><Relationship Id="rId4" Type="http://schemas.openxmlformats.org/officeDocument/2006/relationships/hyperlink" Target="https://nels.bioinfo.no/nels-web/#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nels.bioinfo.no/nels-web/#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sigma2.no/apply-e-infrastructure-resources" TargetMode="Externa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umentation.sigma2.no/files_storage/nird/mounts_lmd.html" TargetMode="External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apps.sigma2.no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elfservice.tsd.usit.no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0.png"/><Relationship Id="rId5" Type="http://schemas.openxmlformats.org/officeDocument/2006/relationships/hyperlink" Target="https://www.uio.no/tjenester/it/forskning/sensitiv/hjelp/start/index.html" TargetMode="External"/><Relationship Id="rId4" Type="http://schemas.openxmlformats.org/officeDocument/2006/relationships/hyperlink" Target="https://www.uio.no/tjenester/it/forskning/sensitiv/hjelp/start/registrer.html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13" Type="http://schemas.openxmlformats.org/officeDocument/2006/relationships/image" Target="../media/image66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4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11" Type="http://schemas.openxmlformats.org/officeDocument/2006/relationships/image" Target="../media/image42.png"/><Relationship Id="rId5" Type="http://schemas.openxmlformats.org/officeDocument/2006/relationships/image" Target="../media/image11.png"/><Relationship Id="rId15" Type="http://schemas.openxmlformats.org/officeDocument/2006/relationships/image" Target="../media/image67.pn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65.png"/><Relationship Id="rId14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hyperlink" Target="https://rdmkit.elixir-europe.org/" TargetMode="External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elixir.no/" TargetMode="Externa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nels.bioinfo.no/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9.jpeg"/><Relationship Id="rId4" Type="http://schemas.openxmlformats.org/officeDocument/2006/relationships/hyperlink" Target="https://elixir.no/services/#h189ski0azw351sumomawbgap516oayu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National storage infrastructures</a:t>
            </a:r>
            <a:endParaRPr lang="en-GB" sz="5400" dirty="0">
              <a:latin typeface="Corbel" charset="0"/>
              <a:cs typeface="Corbel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NeLS</a:t>
            </a:r>
            <a:r>
              <a:rPr lang="en-GB" dirty="0"/>
              <a:t>/</a:t>
            </a:r>
            <a:r>
              <a:rPr lang="en-GB" dirty="0" err="1"/>
              <a:t>StoreBioInfo</a:t>
            </a:r>
            <a:r>
              <a:rPr lang="en-GB" dirty="0"/>
              <a:t>, NIRD, TSD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761891" y="5192680"/>
            <a:ext cx="4512733" cy="118272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000" dirty="0"/>
              <a:t>Erik Hjerde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000" dirty="0"/>
              <a:t>Arturo Vera-Ponce de Leon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000" dirty="0"/>
              <a:t>ELIXIR Norway</a:t>
            </a:r>
          </a:p>
        </p:txBody>
      </p:sp>
    </p:spTree>
    <p:extLst>
      <p:ext uri="{BB962C8B-B14F-4D97-AF65-F5344CB8AC3E}">
        <p14:creationId xmlns:p14="http://schemas.microsoft.com/office/powerpoint/2010/main" val="2086982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079e62e23_0_58"/>
          <p:cNvSpPr txBox="1">
            <a:spLocks noGrp="1"/>
          </p:cNvSpPr>
          <p:nvPr>
            <p:ph type="title"/>
          </p:nvPr>
        </p:nvSpPr>
        <p:spPr>
          <a:xfrm>
            <a:off x="719403" y="332656"/>
            <a:ext cx="10871100" cy="64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4200" i="1" dirty="0">
                <a:solidFill>
                  <a:srgbClr val="F57E20"/>
                </a:solidFill>
              </a:rPr>
              <a:t>Data storage in </a:t>
            </a:r>
            <a:r>
              <a:rPr lang="en-GB" sz="4200" i="1" dirty="0" err="1">
                <a:solidFill>
                  <a:srgbClr val="F57E20"/>
                </a:solidFill>
              </a:rPr>
              <a:t>NeLS</a:t>
            </a:r>
            <a:r>
              <a:rPr lang="en-GB" sz="4200" i="1" dirty="0">
                <a:solidFill>
                  <a:srgbClr val="F57E20"/>
                </a:solidFill>
              </a:rPr>
              <a:t>/SBI – How to get access</a:t>
            </a:r>
            <a:endParaRPr sz="3000" dirty="0"/>
          </a:p>
        </p:txBody>
      </p:sp>
      <p:sp>
        <p:nvSpPr>
          <p:cNvPr id="109" name="Google Shape;109;gc079e62e23_0_58"/>
          <p:cNvSpPr txBox="1">
            <a:spLocks noGrp="1"/>
          </p:cNvSpPr>
          <p:nvPr>
            <p:ph type="body" idx="1"/>
          </p:nvPr>
        </p:nvSpPr>
        <p:spPr>
          <a:xfrm>
            <a:off x="719402" y="1118883"/>
            <a:ext cx="10078585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dirty="0"/>
              <a:t>Storage application needed for projects where data is shared by many users</a:t>
            </a:r>
          </a:p>
          <a:p>
            <a:pPr marL="1143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dirty="0"/>
              <a:t>Access via FEIDE user or </a:t>
            </a:r>
            <a:r>
              <a:rPr lang="en-GB" dirty="0" err="1"/>
              <a:t>NeLS</a:t>
            </a:r>
            <a:r>
              <a:rPr lang="en-GB" dirty="0"/>
              <a:t> </a:t>
            </a:r>
            <a:r>
              <a:rPr lang="en-GB" dirty="0" err="1"/>
              <a:t>idp</a:t>
            </a:r>
            <a:r>
              <a:rPr lang="en-GB" dirty="0"/>
              <a:t> can be made for non-FEIDE users</a:t>
            </a:r>
          </a:p>
          <a:p>
            <a:pPr marL="1143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dirty="0"/>
              <a:t>Free storage &lt; 10 TB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B204A3-2B13-8447-B3D8-AA48DD692B6E}"/>
              </a:ext>
            </a:extLst>
          </p:cNvPr>
          <p:cNvSpPr txBox="1"/>
          <p:nvPr/>
        </p:nvSpPr>
        <p:spPr>
          <a:xfrm>
            <a:off x="719400" y="5404396"/>
            <a:ext cx="5686172" cy="1120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GB" dirty="0">
                <a:latin typeface="Corbel" panose="020B0503020204020204" pitchFamily="34" charset="0"/>
              </a:rPr>
              <a:t>Apply for storage: </a:t>
            </a:r>
            <a:r>
              <a:rPr lang="en-GB" dirty="0">
                <a:latin typeface="Corbel" panose="020B0503020204020204" pitchFamily="34" charset="0"/>
                <a:hlinkClick r:id="rId3"/>
              </a:rPr>
              <a:t>contact@bioinfo.no</a:t>
            </a:r>
            <a:endParaRPr lang="en-GB" dirty="0">
              <a:latin typeface="Corbel" panose="020B0503020204020204" pitchFamily="34" charset="0"/>
            </a:endParaRPr>
          </a:p>
          <a:p>
            <a:pPr>
              <a:lnSpc>
                <a:spcPct val="200000"/>
              </a:lnSpc>
            </a:pPr>
            <a:r>
              <a:rPr lang="en-GB" dirty="0">
                <a:latin typeface="Corbel" panose="020B0503020204020204" pitchFamily="34" charset="0"/>
              </a:rPr>
              <a:t>Wiki for usage: </a:t>
            </a:r>
            <a:r>
              <a:rPr lang="en-GB" dirty="0">
                <a:latin typeface="Corbel" panose="020B0503020204020204" pitchFamily="34" charset="0"/>
                <a:hlinkClick r:id="rId4"/>
              </a:rPr>
              <a:t>https://nels-docs.readthedocs.io/en/latest/</a:t>
            </a:r>
            <a:endParaRPr lang="en-NO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604625C7-664E-E741-BA90-2ED5E6AA6E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6316" y="3028052"/>
            <a:ext cx="5904755" cy="244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701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8061B-F88B-EB6B-FB9B-40333AE1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9397"/>
            <a:ext cx="10515600" cy="1325563"/>
          </a:xfrm>
        </p:spPr>
        <p:txBody>
          <a:bodyPr/>
          <a:lstStyle/>
          <a:p>
            <a:pPr algn="ctr"/>
            <a:br>
              <a:rPr lang="en-US" dirty="0"/>
            </a:br>
            <a:r>
              <a:rPr lang="en-US" dirty="0">
                <a:solidFill>
                  <a:srgbClr val="F57E1D"/>
                </a:solidFill>
              </a:rPr>
              <a:t>Login to </a:t>
            </a:r>
            <a:r>
              <a:rPr lang="en-US" dirty="0" err="1">
                <a:solidFill>
                  <a:srgbClr val="F57E1D"/>
                </a:solidFill>
              </a:rPr>
              <a:t>NeLS</a:t>
            </a:r>
            <a:r>
              <a:rPr lang="en-US" dirty="0">
                <a:solidFill>
                  <a:srgbClr val="F57E1D"/>
                </a:solidFill>
              </a:rPr>
              <a:t> using the </a:t>
            </a:r>
            <a:r>
              <a:rPr lang="en-US" dirty="0" err="1">
                <a:solidFill>
                  <a:srgbClr val="F57E1D"/>
                </a:solidFill>
              </a:rPr>
              <a:t>WebPortal</a:t>
            </a:r>
            <a:endParaRPr lang="en-US" dirty="0">
              <a:solidFill>
                <a:srgbClr val="F57E1D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7B4699-AF7F-3B18-39AA-5B1D7E3FC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71" y="1444270"/>
            <a:ext cx="9804558" cy="50408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79E50F-1818-CC92-8B78-663D06437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18" y="0"/>
            <a:ext cx="1163284" cy="78320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D2ADD93-A5A7-DB76-B666-BA63F67D37CD}"/>
              </a:ext>
            </a:extLst>
          </p:cNvPr>
          <p:cNvSpPr txBox="1"/>
          <p:nvPr/>
        </p:nvSpPr>
        <p:spPr>
          <a:xfrm>
            <a:off x="3607638" y="1011500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https://nels.bioinfo.no/nels-web/#/</a:t>
            </a:r>
            <a:r>
              <a:rPr lang="en-US" dirty="0"/>
              <a:t>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7267850-32F0-4F33-3A3E-3D87E5FC8E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10979" y="3650611"/>
            <a:ext cx="1485641" cy="14856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DD6314C-7D7B-DD24-7776-D3452DD2FABE}"/>
              </a:ext>
            </a:extLst>
          </p:cNvPr>
          <p:cNvSpPr txBox="1"/>
          <p:nvPr/>
        </p:nvSpPr>
        <p:spPr>
          <a:xfrm>
            <a:off x="10816650" y="5003027"/>
            <a:ext cx="6096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Scan me!</a:t>
            </a:r>
          </a:p>
        </p:txBody>
      </p:sp>
    </p:spTree>
    <p:extLst>
      <p:ext uri="{BB962C8B-B14F-4D97-AF65-F5344CB8AC3E}">
        <p14:creationId xmlns:p14="http://schemas.microsoft.com/office/powerpoint/2010/main" val="2467475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C24CD6-5C0C-3D5E-0D05-E93485AA3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0501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5335FD-BADF-FB82-E488-73AD3595F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00" y="3225800"/>
            <a:ext cx="4648200" cy="3009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324623-1EDD-390B-9F53-98C147C40109}"/>
              </a:ext>
            </a:extLst>
          </p:cNvPr>
          <p:cNvSpPr txBox="1"/>
          <p:nvPr/>
        </p:nvSpPr>
        <p:spPr>
          <a:xfrm>
            <a:off x="5343071" y="3429000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0" i="0">
                <a:solidFill>
                  <a:srgbClr val="404040"/>
                </a:solidFill>
                <a:effectLst/>
                <a:highlight>
                  <a:srgbClr val="FCFCFC"/>
                </a:highlight>
                <a:latin typeface="Lato" panose="020F0502020204030203" pitchFamily="34" charset="0"/>
              </a:rPr>
              <a:t>All users with FEIDE login credentials can access the </a:t>
            </a:r>
            <a:r>
              <a:rPr lang="en-US" sz="3200" b="0" i="0" dirty="0" err="1">
                <a:solidFill>
                  <a:srgbClr val="404040"/>
                </a:solidFill>
                <a:effectLst/>
                <a:highlight>
                  <a:srgbClr val="FCFCFC"/>
                </a:highlight>
                <a:latin typeface="Lato" panose="020F0502020204030203" pitchFamily="34" charset="0"/>
              </a:rPr>
              <a:t>NeLS</a:t>
            </a:r>
            <a:r>
              <a:rPr lang="en-US" sz="3200" b="0" i="0" dirty="0">
                <a:solidFill>
                  <a:srgbClr val="404040"/>
                </a:solidFill>
                <a:effectLst/>
                <a:highlight>
                  <a:srgbClr val="FCFCFC"/>
                </a:highlight>
                <a:latin typeface="Lato" panose="020F0502020204030203" pitchFamily="34" charset="0"/>
              </a:rPr>
              <a:t> Portal</a:t>
            </a:r>
            <a:endParaRPr lang="en-US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FA616E-81F8-1AA7-78B5-5DB7C483F2F2}"/>
              </a:ext>
            </a:extLst>
          </p:cNvPr>
          <p:cNvSpPr txBox="1"/>
          <p:nvPr/>
        </p:nvSpPr>
        <p:spPr>
          <a:xfrm>
            <a:off x="5617029" y="548060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u="none" strike="noStrike" dirty="0">
                <a:solidFill>
                  <a:srgbClr val="2980B9"/>
                </a:solidFill>
                <a:effectLst/>
                <a:highlight>
                  <a:srgbClr val="FCFCFC"/>
                </a:highlight>
                <a:latin typeface="Lato" panose="020F0502020204030203" pitchFamily="34" charset="0"/>
                <a:hlinkClick r:id="rId4"/>
              </a:rPr>
              <a:t>https://nels.bioinfo.no/nels-web/#/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59197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F9B1E-80FF-1653-0CDB-ADA89F44B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143" y="598487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0" dirty="0">
                <a:solidFill>
                  <a:srgbClr val="404040"/>
                </a:solidFill>
                <a:effectLst/>
                <a:highlight>
                  <a:srgbClr val="FCFCFC"/>
                </a:highlight>
                <a:latin typeface="Roboto Slab" panose="020F0502020204030204" pitchFamily="2" charset="0"/>
              </a:rPr>
              <a:t>I don't have FEIDE login credentials</a:t>
            </a:r>
            <a:br>
              <a:rPr lang="en-US" b="1" i="0" dirty="0">
                <a:solidFill>
                  <a:srgbClr val="404040"/>
                </a:solidFill>
                <a:effectLst/>
                <a:highlight>
                  <a:srgbClr val="FCFCFC"/>
                </a:highlight>
                <a:latin typeface="Roboto Slab" panose="020F0502020204030204" pitchFamily="2" charset="0"/>
              </a:rPr>
            </a:br>
            <a:r>
              <a:rPr lang="en-US" b="1" i="0" dirty="0">
                <a:solidFill>
                  <a:srgbClr val="404040"/>
                </a:solidFill>
                <a:effectLst/>
                <a:highlight>
                  <a:srgbClr val="FCFCFC"/>
                </a:highlight>
                <a:latin typeface="Roboto Slab" panose="020F0502020204030204" pitchFamily="2" charset="0"/>
              </a:rPr>
              <a:t>(Non-Norwegian collaborators)</a:t>
            </a:r>
            <a:br>
              <a:rPr lang="en-US" b="1" i="0" dirty="0">
                <a:solidFill>
                  <a:srgbClr val="404040"/>
                </a:solidFill>
                <a:effectLst/>
                <a:highlight>
                  <a:srgbClr val="FCFCFC"/>
                </a:highlight>
                <a:latin typeface="Roboto Slab" panose="020F0502020204030204" pitchFamily="2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CCBAF-EF57-723B-98AB-403210BC7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2315"/>
            <a:ext cx="10515600" cy="435133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404040"/>
                </a:solidFill>
                <a:highlight>
                  <a:srgbClr val="FCFCFC"/>
                </a:highlight>
                <a:latin typeface="Lato" panose="020F0502020204030203" pitchFamily="34" charset="0"/>
              </a:rPr>
              <a:t>It</a:t>
            </a:r>
            <a:r>
              <a:rPr lang="en-US" b="0" i="0" dirty="0">
                <a:solidFill>
                  <a:srgbClr val="404040"/>
                </a:solidFill>
                <a:effectLst/>
                <a:highlight>
                  <a:srgbClr val="FCFCFC"/>
                </a:highlight>
                <a:latin typeface="Lato" panose="020F0502020204030203" pitchFamily="34" charset="0"/>
              </a:rPr>
              <a:t> is also possible to login to </a:t>
            </a:r>
            <a:r>
              <a:rPr lang="en-US" b="0" i="0" dirty="0" err="1">
                <a:solidFill>
                  <a:srgbClr val="404040"/>
                </a:solidFill>
                <a:effectLst/>
                <a:highlight>
                  <a:srgbClr val="FCFCFC"/>
                </a:highlight>
                <a:latin typeface="Lato" panose="020F0502020204030203" pitchFamily="34" charset="0"/>
              </a:rPr>
              <a:t>NeLS</a:t>
            </a:r>
            <a:r>
              <a:rPr lang="en-US" b="0" i="0" dirty="0">
                <a:solidFill>
                  <a:srgbClr val="404040"/>
                </a:solidFill>
                <a:effectLst/>
                <a:highlight>
                  <a:srgbClr val="FCFCFC"/>
                </a:highlight>
                <a:latin typeface="Lato" panose="020F0502020204030203" pitchFamily="34" charset="0"/>
              </a:rPr>
              <a:t> via a </a:t>
            </a:r>
            <a:r>
              <a:rPr lang="en-US" b="0" i="0" dirty="0" err="1">
                <a:solidFill>
                  <a:srgbClr val="404040"/>
                </a:solidFill>
                <a:effectLst/>
                <a:highlight>
                  <a:srgbClr val="FCFCFC"/>
                </a:highlight>
                <a:latin typeface="Lato" panose="020F0502020204030203" pitchFamily="34" charset="0"/>
              </a:rPr>
              <a:t>NeLS</a:t>
            </a:r>
            <a:r>
              <a:rPr lang="en-US" b="0" i="0" dirty="0">
                <a:solidFill>
                  <a:srgbClr val="404040"/>
                </a:solidFill>
                <a:effectLst/>
                <a:highlight>
                  <a:srgbClr val="FCFCFC"/>
                </a:highlight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highlight>
                  <a:srgbClr val="FCFCFC"/>
                </a:highlight>
                <a:latin typeface="Lato" panose="020F0502020204030203" pitchFamily="34" charset="0"/>
              </a:rPr>
              <a:t>idp</a:t>
            </a:r>
            <a:r>
              <a:rPr lang="en-US" b="0" i="0" dirty="0">
                <a:solidFill>
                  <a:srgbClr val="404040"/>
                </a:solidFill>
                <a:effectLst/>
                <a:highlight>
                  <a:srgbClr val="FCFCFC"/>
                </a:highlight>
                <a:latin typeface="Lato" panose="020F0502020204030203" pitchFamily="34" charset="0"/>
              </a:rPr>
              <a:t>. You can apply for a </a:t>
            </a:r>
            <a:r>
              <a:rPr lang="en-US" b="0" i="0" dirty="0" err="1">
                <a:solidFill>
                  <a:srgbClr val="404040"/>
                </a:solidFill>
                <a:effectLst/>
                <a:highlight>
                  <a:srgbClr val="FCFCFC"/>
                </a:highlight>
                <a:latin typeface="Lato" panose="020F0502020204030203" pitchFamily="34" charset="0"/>
              </a:rPr>
              <a:t>NeLS</a:t>
            </a:r>
            <a:r>
              <a:rPr lang="en-US" b="0" i="0" dirty="0">
                <a:solidFill>
                  <a:srgbClr val="404040"/>
                </a:solidFill>
                <a:effectLst/>
                <a:highlight>
                  <a:srgbClr val="FCFCFC"/>
                </a:highlight>
                <a:latin typeface="Lato" panose="020F0502020204030203" pitchFamily="34" charset="0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highlight>
                  <a:srgbClr val="FCFCFC"/>
                </a:highlight>
                <a:latin typeface="Lato" panose="020F0502020204030203" pitchFamily="34" charset="0"/>
              </a:rPr>
              <a:t>idp</a:t>
            </a:r>
            <a:r>
              <a:rPr lang="en-US" b="0" i="0" dirty="0">
                <a:solidFill>
                  <a:srgbClr val="404040"/>
                </a:solidFill>
                <a:effectLst/>
                <a:highlight>
                  <a:srgbClr val="FCFCFC"/>
                </a:highlight>
                <a:latin typeface="Lato" panose="020F0502020204030203" pitchFamily="34" charset="0"/>
              </a:rPr>
              <a:t> </a:t>
            </a:r>
          </a:p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6C0C03-BF6C-2C46-F640-EE60C8BB9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17279"/>
            <a:ext cx="5218567" cy="3452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190EF6-D111-7101-A412-9C539F307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227771"/>
            <a:ext cx="5835665" cy="303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883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Bilde 3">
            <a:extLst>
              <a:ext uri="{FF2B5EF4-FFF2-40B4-BE49-F238E27FC236}">
                <a16:creationId xmlns:a16="http://schemas.microsoft.com/office/drawing/2014/main" id="{106082B4-5D90-F04F-A8F1-C20D0E021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634" y="332656"/>
            <a:ext cx="9476737" cy="6525344"/>
          </a:xfrm>
          <a:prstGeom prst="rect">
            <a:avLst/>
          </a:prstGeom>
        </p:spPr>
      </p:pic>
      <p:sp>
        <p:nvSpPr>
          <p:cNvPr id="108" name="Google Shape;108;gc079e62e23_0_58"/>
          <p:cNvSpPr txBox="1">
            <a:spLocks noGrp="1"/>
          </p:cNvSpPr>
          <p:nvPr>
            <p:ph type="title"/>
          </p:nvPr>
        </p:nvSpPr>
        <p:spPr>
          <a:xfrm>
            <a:off x="719403" y="332656"/>
            <a:ext cx="10871100" cy="64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 i="1" dirty="0" err="1">
                <a:solidFill>
                  <a:srgbClr val="F57E20"/>
                </a:solidFill>
              </a:rPr>
              <a:t>NeLS</a:t>
            </a:r>
            <a:r>
              <a:rPr lang="en-GB" sz="4200" i="1" dirty="0">
                <a:solidFill>
                  <a:srgbClr val="F57E20"/>
                </a:solidFill>
              </a:rPr>
              <a:t> architecture</a:t>
            </a:r>
            <a:endParaRPr sz="3000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CF28261B-917B-2E43-8296-35413EDEEC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0665" y="5233183"/>
            <a:ext cx="2365962" cy="1624818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4B2CAC86-FC09-E745-9694-39D12167C026}"/>
              </a:ext>
            </a:extLst>
          </p:cNvPr>
          <p:cNvSpPr/>
          <p:nvPr/>
        </p:nvSpPr>
        <p:spPr bwMode="auto">
          <a:xfrm>
            <a:off x="5552661" y="5698435"/>
            <a:ext cx="1192696" cy="536407"/>
          </a:xfrm>
          <a:prstGeom prst="rect">
            <a:avLst/>
          </a:prstGeom>
          <a:solidFill>
            <a:srgbClr val="F7B5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-112" charset="0"/>
                <a:ea typeface="Geneva" pitchFamily="-112" charset="0"/>
                <a:cs typeface="Geneva" pitchFamily="-112" charset="0"/>
              </a:rPr>
              <a:t>Research data archive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3C9C5CCE-B6B1-B449-B675-87275F1548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6657" y="5832045"/>
            <a:ext cx="2153478" cy="269185"/>
          </a:xfrm>
          <a:prstGeom prst="rect">
            <a:avLst/>
          </a:prstGeom>
        </p:spPr>
      </p:pic>
      <p:pic>
        <p:nvPicPr>
          <p:cNvPr id="49" name="Picture 2" descr="Image result for european nucleotide archive logo">
            <a:extLst>
              <a:ext uri="{FF2B5EF4-FFF2-40B4-BE49-F238E27FC236}">
                <a16:creationId xmlns:a16="http://schemas.microsoft.com/office/drawing/2014/main" id="{A254B04E-0449-844B-B633-E419EE2A6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284" y="5409591"/>
            <a:ext cx="1052329" cy="559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" descr="Image result for elixir core facility logo">
            <a:extLst>
              <a:ext uri="{FF2B5EF4-FFF2-40B4-BE49-F238E27FC236}">
                <a16:creationId xmlns:a16="http://schemas.microsoft.com/office/drawing/2014/main" id="{D9A3712B-95CC-9049-977C-DE075682A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870" y="5410227"/>
            <a:ext cx="1412679" cy="1032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F64D41BE-449A-4846-A008-3C1ADA3356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3284" y="6027471"/>
            <a:ext cx="1052329" cy="207371"/>
          </a:xfrm>
          <a:prstGeom prst="rect">
            <a:avLst/>
          </a:prstGeom>
        </p:spPr>
      </p:pic>
      <p:pic>
        <p:nvPicPr>
          <p:cNvPr id="52" name="Picture 6" descr="logo">
            <a:extLst>
              <a:ext uri="{FF2B5EF4-FFF2-40B4-BE49-F238E27FC236}">
                <a16:creationId xmlns:a16="http://schemas.microsoft.com/office/drawing/2014/main" id="{DC0FE371-67BF-E248-B1DA-77405010B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790" y="6306658"/>
            <a:ext cx="397135" cy="397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5009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079e62e23_0_58"/>
          <p:cNvSpPr txBox="1">
            <a:spLocks noGrp="1"/>
          </p:cNvSpPr>
          <p:nvPr>
            <p:ph type="title"/>
          </p:nvPr>
        </p:nvSpPr>
        <p:spPr>
          <a:xfrm>
            <a:off x="719403" y="332656"/>
            <a:ext cx="10871100" cy="64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3600" i="1" dirty="0">
                <a:solidFill>
                  <a:srgbClr val="F57E20"/>
                </a:solidFill>
              </a:rPr>
              <a:t>SEEK - sharing heterogeneous scientific research datasets, models or simulations, processes and research outcomes</a:t>
            </a:r>
            <a:endParaRPr sz="3600" dirty="0"/>
          </a:p>
        </p:txBody>
      </p:sp>
      <p:pic>
        <p:nvPicPr>
          <p:cNvPr id="6" name="Picture 2" descr="seek-logo-original">
            <a:extLst>
              <a:ext uri="{FF2B5EF4-FFF2-40B4-BE49-F238E27FC236}">
                <a16:creationId xmlns:a16="http://schemas.microsoft.com/office/drawing/2014/main" id="{2CCF5A11-ECD5-0441-8BCF-6399E80C8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2140" y="4044052"/>
            <a:ext cx="1784266" cy="174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 descr="Image result for nels norway">
            <a:extLst>
              <a:ext uri="{FF2B5EF4-FFF2-40B4-BE49-F238E27FC236}">
                <a16:creationId xmlns:a16="http://schemas.microsoft.com/office/drawing/2014/main" id="{54E1D58C-3528-4E4F-9748-F96B003FD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653" y="4896851"/>
            <a:ext cx="2679700" cy="893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5B20E8-C119-7245-907C-9E5B5FB27C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4653" y="4044052"/>
            <a:ext cx="2679700" cy="762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739F50C-95E9-F44D-B0EF-709A9D4392AE}"/>
              </a:ext>
            </a:extLst>
          </p:cNvPr>
          <p:cNvSpPr txBox="1"/>
          <p:nvPr/>
        </p:nvSpPr>
        <p:spPr>
          <a:xfrm>
            <a:off x="7765774" y="5788667"/>
            <a:ext cx="1659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Metadata</a:t>
            </a:r>
          </a:p>
          <a:p>
            <a:pPr algn="ctr"/>
            <a:r>
              <a:rPr lang="en-GB" dirty="0"/>
              <a:t>(and datasets)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C62E34-72D9-6842-AECC-262042F1CDEC}"/>
              </a:ext>
            </a:extLst>
          </p:cNvPr>
          <p:cNvSpPr txBox="1"/>
          <p:nvPr/>
        </p:nvSpPr>
        <p:spPr>
          <a:xfrm>
            <a:off x="2148576" y="5788666"/>
            <a:ext cx="1851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Datasets</a:t>
            </a:r>
          </a:p>
          <a:p>
            <a:pPr algn="ctr"/>
            <a:r>
              <a:rPr lang="en-GB" dirty="0" err="1"/>
              <a:t>eg.</a:t>
            </a:r>
            <a:r>
              <a:rPr lang="en-GB" dirty="0"/>
              <a:t> FASTQ </a:t>
            </a:r>
            <a:r>
              <a:rPr lang="en-GB" dirty="0" err="1"/>
              <a:t>fiiles</a:t>
            </a:r>
            <a:endParaRPr lang="en-GB" dirty="0"/>
          </a:p>
        </p:txBody>
      </p:sp>
      <p:sp>
        <p:nvSpPr>
          <p:cNvPr id="12" name="Left-Right Arrow 18">
            <a:extLst>
              <a:ext uri="{FF2B5EF4-FFF2-40B4-BE49-F238E27FC236}">
                <a16:creationId xmlns:a16="http://schemas.microsoft.com/office/drawing/2014/main" id="{57FF178A-CC51-BB40-9730-A86B25F62AB4}"/>
              </a:ext>
            </a:extLst>
          </p:cNvPr>
          <p:cNvSpPr/>
          <p:nvPr/>
        </p:nvSpPr>
        <p:spPr bwMode="auto">
          <a:xfrm>
            <a:off x="4912622" y="3850923"/>
            <a:ext cx="2476557" cy="1088629"/>
          </a:xfrm>
          <a:prstGeom prst="left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Geneva" pitchFamily="-112" charset="0"/>
                <a:cs typeface="Geneva" pitchFamily="-112" charset="0"/>
              </a:rPr>
              <a:t>Integrated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AA0DBF-8D53-8A44-B572-5EF2D9B78F41}"/>
              </a:ext>
            </a:extLst>
          </p:cNvPr>
          <p:cNvSpPr/>
          <p:nvPr/>
        </p:nvSpPr>
        <p:spPr bwMode="auto">
          <a:xfrm>
            <a:off x="1046922" y="3191241"/>
            <a:ext cx="8945217" cy="339255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Geneva" pitchFamily="-112" charset="0"/>
              <a:cs typeface="Geneva" pitchFamily="-112" charset="0"/>
            </a:endParaRPr>
          </a:p>
        </p:txBody>
      </p:sp>
      <p:pic>
        <p:nvPicPr>
          <p:cNvPr id="14" name="Picture 8" descr="Image result for fairdom hub">
            <a:extLst>
              <a:ext uri="{FF2B5EF4-FFF2-40B4-BE49-F238E27FC236}">
                <a16:creationId xmlns:a16="http://schemas.microsoft.com/office/drawing/2014/main" id="{D1A60130-B011-BB4F-8528-3C09FE7C9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529" y="2963670"/>
            <a:ext cx="3144105" cy="138192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" name="Google Shape;109;gc079e62e23_0_58"/>
          <p:cNvSpPr txBox="1">
            <a:spLocks noGrp="1"/>
          </p:cNvSpPr>
          <p:nvPr>
            <p:ph type="body" idx="1"/>
          </p:nvPr>
        </p:nvSpPr>
        <p:spPr>
          <a:xfrm>
            <a:off x="719402" y="1479175"/>
            <a:ext cx="10078585" cy="3990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GB" dirty="0"/>
              <a:t>The SEEK platform is a web-based tool for organising and storing data, and for exploring and annotating data</a:t>
            </a:r>
          </a:p>
          <a:p>
            <a:pPr marL="0" indent="0">
              <a:buNone/>
            </a:pPr>
            <a:r>
              <a:rPr lang="en-GB" dirty="0"/>
              <a:t>Norwegian users can link datasets stored in </a:t>
            </a:r>
            <a:r>
              <a:rPr lang="en-GB" dirty="0" err="1"/>
              <a:t>NeLS</a:t>
            </a:r>
            <a:r>
              <a:rPr lang="en-GB" dirty="0"/>
              <a:t> to a SEEK project using </a:t>
            </a:r>
            <a:r>
              <a:rPr lang="en-GB" dirty="0" err="1"/>
              <a:t>FAIRdom</a:t>
            </a:r>
            <a:r>
              <a:rPr lang="en-GB" dirty="0"/>
              <a:t> hub</a:t>
            </a:r>
          </a:p>
        </p:txBody>
      </p:sp>
    </p:spTree>
    <p:extLst>
      <p:ext uri="{BB962C8B-B14F-4D97-AF65-F5344CB8AC3E}">
        <p14:creationId xmlns:p14="http://schemas.microsoft.com/office/powerpoint/2010/main" val="3902584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079e62e23_0_58"/>
          <p:cNvSpPr txBox="1">
            <a:spLocks noGrp="1"/>
          </p:cNvSpPr>
          <p:nvPr>
            <p:ph type="title"/>
          </p:nvPr>
        </p:nvSpPr>
        <p:spPr>
          <a:xfrm>
            <a:off x="719403" y="332656"/>
            <a:ext cx="108711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4200" i="1" dirty="0">
                <a:solidFill>
                  <a:srgbClr val="F57E20"/>
                </a:solidFill>
              </a:rPr>
              <a:t>Data storage in NIRD</a:t>
            </a:r>
            <a:endParaRPr sz="3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53FDF2-9CDF-1043-BCA7-E687ABDCD024}"/>
              </a:ext>
            </a:extLst>
          </p:cNvPr>
          <p:cNvSpPr txBox="1"/>
          <p:nvPr/>
        </p:nvSpPr>
        <p:spPr>
          <a:xfrm>
            <a:off x="5155252" y="3346987"/>
            <a:ext cx="194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DATA STORAGE</a:t>
            </a:r>
          </a:p>
        </p:txBody>
      </p:sp>
      <p:pic>
        <p:nvPicPr>
          <p:cNvPr id="1036" name="Picture 12" descr="New standards coming for ISAOs -- FCW">
            <a:extLst>
              <a:ext uri="{FF2B5EF4-FFF2-40B4-BE49-F238E27FC236}">
                <a16:creationId xmlns:a16="http://schemas.microsoft.com/office/drawing/2014/main" id="{168A7963-A035-F842-A15A-DF1ED94C8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119" y="4703166"/>
            <a:ext cx="1011767" cy="1011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D82116FE-52D2-EC43-961A-6A21A5C14B9F}"/>
              </a:ext>
            </a:extLst>
          </p:cNvPr>
          <p:cNvSpPr txBox="1"/>
          <p:nvPr/>
        </p:nvSpPr>
        <p:spPr>
          <a:xfrm>
            <a:off x="5163711" y="5794210"/>
            <a:ext cx="1915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DATA ANALYSIS</a:t>
            </a:r>
          </a:p>
        </p:txBody>
      </p:sp>
      <p:sp>
        <p:nvSpPr>
          <p:cNvPr id="18" name="Straight Connector 17">
            <a:extLst>
              <a:ext uri="{FF2B5EF4-FFF2-40B4-BE49-F238E27FC236}">
                <a16:creationId xmlns:a16="http://schemas.microsoft.com/office/drawing/2014/main" id="{B56BBE5F-B63B-D14A-812A-6AA7D7978EA0}"/>
              </a:ext>
            </a:extLst>
          </p:cNvPr>
          <p:cNvSpPr/>
          <p:nvPr/>
        </p:nvSpPr>
        <p:spPr>
          <a:xfrm>
            <a:off x="6292422" y="3863272"/>
            <a:ext cx="0" cy="693361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21" name="Straight Connector 20">
            <a:extLst>
              <a:ext uri="{FF2B5EF4-FFF2-40B4-BE49-F238E27FC236}">
                <a16:creationId xmlns:a16="http://schemas.microsoft.com/office/drawing/2014/main" id="{2A07E7DF-369B-5449-998B-787F19FC3764}"/>
              </a:ext>
            </a:extLst>
          </p:cNvPr>
          <p:cNvSpPr/>
          <p:nvPr/>
        </p:nvSpPr>
        <p:spPr>
          <a:xfrm flipV="1">
            <a:off x="5931685" y="3863633"/>
            <a:ext cx="0" cy="69336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E9FD31D9-F395-9346-AE20-E337EE83B792}"/>
              </a:ext>
            </a:extLst>
          </p:cNvPr>
          <p:cNvSpPr/>
          <p:nvPr/>
        </p:nvSpPr>
        <p:spPr>
          <a:xfrm>
            <a:off x="4671287" y="4668328"/>
            <a:ext cx="3009429" cy="185701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39598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Droid Sans Devanagari" pitchFamily="2"/>
            </a:endParaRP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13E0F19B-4ABA-EF4E-9E8C-D5CABEE81536}"/>
              </a:ext>
            </a:extLst>
          </p:cNvPr>
          <p:cNvSpPr/>
          <p:nvPr/>
        </p:nvSpPr>
        <p:spPr>
          <a:xfrm>
            <a:off x="6109502" y="3897139"/>
            <a:ext cx="476560" cy="80469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39598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Droid Sans Devanagari" pitchFamily="2"/>
            </a:endParaRP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9F912860-43A2-A84E-8233-A93F55E7CAF0}"/>
              </a:ext>
            </a:extLst>
          </p:cNvPr>
          <p:cNvSpPr txBox="1">
            <a:spLocks/>
          </p:cNvSpPr>
          <p:nvPr/>
        </p:nvSpPr>
        <p:spPr bwMode="auto">
          <a:xfrm>
            <a:off x="4978388" y="2254039"/>
            <a:ext cx="2286012" cy="1013671"/>
          </a:xfrm>
          <a:prstGeom prst="rect">
            <a:avLst/>
          </a:prstGeom>
          <a:solidFill>
            <a:srgbClr val="0E4153"/>
          </a:solidFill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Corbel"/>
                <a:ea typeface="ＭＳ Ｐゴシック" charset="0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Corbel" pitchFamily="34" charset="0"/>
                <a:ea typeface="ＭＳ Ｐゴシック" charset="0"/>
                <a:cs typeface="Geneva" pitchFamily="-112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Corbel" pitchFamily="34" charset="0"/>
                <a:ea typeface="ＭＳ Ｐゴシック" charset="0"/>
                <a:cs typeface="Geneva" pitchFamily="-112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Corbel" pitchFamily="34" charset="0"/>
                <a:ea typeface="ＭＳ Ｐゴシック" charset="0"/>
                <a:cs typeface="Geneva" pitchFamily="-112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Corbel" pitchFamily="34" charset="0"/>
                <a:ea typeface="ＭＳ Ｐゴシック" charset="0"/>
                <a:cs typeface="Geneva" pitchFamily="-11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itchFamily="-112" charset="0"/>
                <a:ea typeface="Geneva" pitchFamily="-112" charset="0"/>
                <a:cs typeface="Geneva" pitchFamily="-11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itchFamily="-112" charset="0"/>
                <a:ea typeface="Geneva" pitchFamily="-112" charset="0"/>
                <a:cs typeface="Geneva" pitchFamily="-11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itchFamily="-112" charset="0"/>
                <a:ea typeface="Geneva" pitchFamily="-112" charset="0"/>
                <a:cs typeface="Geneva" pitchFamily="-11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itchFamily="-112" charset="0"/>
                <a:ea typeface="Geneva" pitchFamily="-112" charset="0"/>
                <a:cs typeface="Geneva" pitchFamily="-112" charset="0"/>
              </a:defRPr>
            </a:lvl9pPr>
          </a:lstStyle>
          <a:p>
            <a:pPr algn="ctr" defTabSz="914400"/>
            <a:r>
              <a:rPr lang="en-US" sz="6600" b="1" kern="0" dirty="0">
                <a:solidFill>
                  <a:schemeClr val="bg1"/>
                </a:solidFill>
              </a:rPr>
              <a:t>NIRD</a:t>
            </a:r>
          </a:p>
        </p:txBody>
      </p:sp>
      <p:sp>
        <p:nvSpPr>
          <p:cNvPr id="36" name="Google Shape;109;gc079e62e23_0_58">
            <a:extLst>
              <a:ext uri="{FF2B5EF4-FFF2-40B4-BE49-F238E27FC236}">
                <a16:creationId xmlns:a16="http://schemas.microsoft.com/office/drawing/2014/main" id="{DDC3A11B-55C5-E544-8B23-FC9A38EF8365}"/>
              </a:ext>
            </a:extLst>
          </p:cNvPr>
          <p:cNvSpPr txBox="1">
            <a:spLocks/>
          </p:cNvSpPr>
          <p:nvPr/>
        </p:nvSpPr>
        <p:spPr bwMode="auto">
          <a:xfrm>
            <a:off x="719402" y="1253331"/>
            <a:ext cx="11248125" cy="1221689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Char char="•"/>
              <a:defRPr sz="2400">
                <a:solidFill>
                  <a:schemeClr val="tx1"/>
                </a:solidFill>
                <a:latin typeface="Corbel"/>
                <a:ea typeface="ＭＳ Ｐゴシック" charset="0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Corbel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Corbel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Corbel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Corbel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-112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-112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-112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-112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dirty="0"/>
              <a:t>National e-Infrastructure for Research Data </a:t>
            </a:r>
            <a:r>
              <a:rPr lang="en-GB" kern="0" dirty="0"/>
              <a:t>- owned and operated by UNINETT Sigma2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D942307-103D-2949-A34C-908922FF8D67}"/>
              </a:ext>
            </a:extLst>
          </p:cNvPr>
          <p:cNvSpPr txBox="1"/>
          <p:nvPr/>
        </p:nvSpPr>
        <p:spPr>
          <a:xfrm>
            <a:off x="8198748" y="1907854"/>
            <a:ext cx="2834430" cy="1849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b="1" dirty="0">
                <a:latin typeface="Corbel" panose="020B0503020204020204" pitchFamily="34" charset="0"/>
              </a:rPr>
              <a:t>Type of data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Corbel" panose="020B0503020204020204" pitchFamily="34" charset="0"/>
              </a:rPr>
              <a:t>Non-sensitive data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Corbel" panose="020B0503020204020204" pitchFamily="34" charset="0"/>
              </a:rPr>
              <a:t>Support multiple data types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Corbel" panose="020B0503020204020204" pitchFamily="34" charset="0"/>
              </a:rPr>
              <a:t>All type of scientific data*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2453E23-F5F6-664C-8EA5-066714DD6E4D}"/>
              </a:ext>
            </a:extLst>
          </p:cNvPr>
          <p:cNvSpPr txBox="1"/>
          <p:nvPr/>
        </p:nvSpPr>
        <p:spPr>
          <a:xfrm>
            <a:off x="729349" y="1907854"/>
            <a:ext cx="3860352" cy="3096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b="1" dirty="0">
                <a:latin typeface="Corbel" panose="020B0503020204020204" pitchFamily="34" charset="0"/>
              </a:rPr>
              <a:t>NIRD in general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Corbel" panose="020B0503020204020204" pitchFamily="34" charset="0"/>
              </a:rPr>
              <a:t>Available to all users with account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Corbel" panose="020B0503020204020204" pitchFamily="34" charset="0"/>
              </a:rPr>
              <a:t>Enable collaborative projects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Corbel" panose="020B0503020204020204" pitchFamily="34" charset="0"/>
              </a:rPr>
              <a:t>Integrated with compute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Corbel" panose="020B0503020204020204" pitchFamily="34" charset="0"/>
              </a:rPr>
              <a:t>Multiple permission roles - shared data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Corbel" panose="020B0503020204020204" pitchFamily="34" charset="0"/>
              </a:rPr>
              <a:t>Free of charge*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Corbel" panose="020B0503020204020204" pitchFamily="34" charset="0"/>
              </a:rPr>
              <a:t>User support: </a:t>
            </a:r>
            <a:r>
              <a:rPr lang="en-GB" dirty="0" err="1">
                <a:latin typeface="Corbel" panose="020B0503020204020204" pitchFamily="34" charset="0"/>
              </a:rPr>
              <a:t>Metacenter</a:t>
            </a:r>
            <a:r>
              <a:rPr lang="en-GB" dirty="0">
                <a:latin typeface="Corbel" panose="020B0503020204020204" pitchFamily="34" charset="0"/>
              </a:rPr>
              <a:t> support</a:t>
            </a:r>
            <a:endParaRPr lang="en-NO" dirty="0">
              <a:latin typeface="Corbel" panose="020B0503020204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D39D23-D8DD-3546-8A2F-AC2DBF823FB6}"/>
              </a:ext>
            </a:extLst>
          </p:cNvPr>
          <p:cNvSpPr/>
          <p:nvPr/>
        </p:nvSpPr>
        <p:spPr bwMode="auto">
          <a:xfrm>
            <a:off x="4978400" y="2052061"/>
            <a:ext cx="2286000" cy="1811211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O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Geneva" pitchFamily="-112" charset="0"/>
              <a:cs typeface="Geneva" pitchFamily="-112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9625960-F737-9A4F-91C5-0062231FC86A}"/>
              </a:ext>
            </a:extLst>
          </p:cNvPr>
          <p:cNvSpPr/>
          <p:nvPr/>
        </p:nvSpPr>
        <p:spPr bwMode="auto">
          <a:xfrm>
            <a:off x="4978400" y="2052060"/>
            <a:ext cx="2286000" cy="4339863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O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Geneva" pitchFamily="-112" charset="0"/>
              <a:cs typeface="Geneva" pitchFamily="-11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3F549D-5F7C-6F63-B331-7D92823B3F85}"/>
              </a:ext>
            </a:extLst>
          </p:cNvPr>
          <p:cNvSpPr txBox="1"/>
          <p:nvPr/>
        </p:nvSpPr>
        <p:spPr>
          <a:xfrm>
            <a:off x="8424130" y="5794210"/>
            <a:ext cx="6095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Scan me!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552667-B1D9-9110-AF93-5A5ECDEFCB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4686" y="3941982"/>
            <a:ext cx="1868056" cy="186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519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079e62e23_0_58"/>
          <p:cNvSpPr txBox="1">
            <a:spLocks noGrp="1"/>
          </p:cNvSpPr>
          <p:nvPr>
            <p:ph type="title"/>
          </p:nvPr>
        </p:nvSpPr>
        <p:spPr>
          <a:xfrm>
            <a:off x="719403" y="332656"/>
            <a:ext cx="108711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4200" i="1" dirty="0">
                <a:solidFill>
                  <a:srgbClr val="F57E20"/>
                </a:solidFill>
              </a:rPr>
              <a:t>Data storage in NIRD</a:t>
            </a:r>
            <a:endParaRPr sz="3000" dirty="0"/>
          </a:p>
        </p:txBody>
      </p:sp>
      <p:sp>
        <p:nvSpPr>
          <p:cNvPr id="36" name="Google Shape;109;gc079e62e23_0_58">
            <a:extLst>
              <a:ext uri="{FF2B5EF4-FFF2-40B4-BE49-F238E27FC236}">
                <a16:creationId xmlns:a16="http://schemas.microsoft.com/office/drawing/2014/main" id="{DDC3A11B-55C5-E544-8B23-FC9A38EF8365}"/>
              </a:ext>
            </a:extLst>
          </p:cNvPr>
          <p:cNvSpPr txBox="1">
            <a:spLocks/>
          </p:cNvSpPr>
          <p:nvPr/>
        </p:nvSpPr>
        <p:spPr bwMode="auto">
          <a:xfrm>
            <a:off x="800969" y="980656"/>
            <a:ext cx="11248125" cy="1221689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Char char="•"/>
              <a:defRPr sz="2400">
                <a:solidFill>
                  <a:schemeClr val="tx1"/>
                </a:solidFill>
                <a:latin typeface="Corbel"/>
                <a:ea typeface="ＭＳ Ｐゴシック" charset="0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Corbel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Corbel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Corbel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Corbel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-112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-112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-112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-112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dirty="0"/>
              <a:t>National e-Infrastructure for Research Data </a:t>
            </a:r>
            <a:r>
              <a:rPr lang="en-GB" kern="0" dirty="0"/>
              <a:t>- owned and operated by UNINETT Sigma2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55F410-DB82-5586-6FA3-BB65FAF08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8879" y="1458874"/>
            <a:ext cx="7593003" cy="45684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69DB84-34EB-EABA-1500-8247038A1832}"/>
              </a:ext>
            </a:extLst>
          </p:cNvPr>
          <p:cNvSpPr txBox="1"/>
          <p:nvPr/>
        </p:nvSpPr>
        <p:spPr>
          <a:xfrm>
            <a:off x="1657082" y="60761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Calibri" panose="020F0502020204030204" pitchFamily="34" charset="0"/>
              </a:rPr>
              <a:t>intensive I/O operations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55E81F-5D39-3933-08B6-88B341E71484}"/>
              </a:ext>
            </a:extLst>
          </p:cNvPr>
          <p:cNvSpPr txBox="1"/>
          <p:nvPr/>
        </p:nvSpPr>
        <p:spPr>
          <a:xfrm>
            <a:off x="4956221" y="60761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Calibri" panose="020F0502020204030204" pitchFamily="34" charset="0"/>
              </a:rPr>
              <a:t>Long term-storage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2A7E69-F7F9-BBE0-F700-2465C027EEBA}"/>
              </a:ext>
            </a:extLst>
          </p:cNvPr>
          <p:cNvSpPr txBox="1"/>
          <p:nvPr/>
        </p:nvSpPr>
        <p:spPr>
          <a:xfrm>
            <a:off x="8004221" y="613619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effectLst/>
                <a:latin typeface="Calibri" panose="020F0502020204030204" pitchFamily="34" charset="0"/>
              </a:rPr>
              <a:t>NIRDToolKit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914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079e62e23_0_58"/>
          <p:cNvSpPr txBox="1">
            <a:spLocks noGrp="1"/>
          </p:cNvSpPr>
          <p:nvPr>
            <p:ph type="title"/>
          </p:nvPr>
        </p:nvSpPr>
        <p:spPr>
          <a:xfrm>
            <a:off x="719403" y="332656"/>
            <a:ext cx="108711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4200" i="1" dirty="0">
                <a:solidFill>
                  <a:srgbClr val="F57E20"/>
                </a:solidFill>
              </a:rPr>
              <a:t>Data storage in NIRD – How to get access</a:t>
            </a:r>
            <a:endParaRPr sz="3000" dirty="0"/>
          </a:p>
        </p:txBody>
      </p:sp>
      <p:sp>
        <p:nvSpPr>
          <p:cNvPr id="109" name="Google Shape;109;gc079e62e23_0_58"/>
          <p:cNvSpPr txBox="1">
            <a:spLocks noGrp="1"/>
          </p:cNvSpPr>
          <p:nvPr>
            <p:ph type="body" idx="1"/>
          </p:nvPr>
        </p:nvSpPr>
        <p:spPr>
          <a:xfrm>
            <a:off x="719403" y="1118883"/>
            <a:ext cx="108711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dirty="0"/>
              <a:t>Apply for a UNINETT SIGMA2 user</a:t>
            </a:r>
          </a:p>
          <a:p>
            <a:pPr marL="11430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dirty="0"/>
              <a:t>Apply for a storage quota - Free storage &lt; 10 TB</a:t>
            </a:r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66533F9-22AD-944F-9643-E074215FD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1475" y="1207687"/>
            <a:ext cx="3231122" cy="2408787"/>
          </a:xfrm>
          <a:prstGeom prst="rect">
            <a:avLst/>
          </a:prstGeom>
        </p:spPr>
      </p:pic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E336AAB-B471-E945-B870-13DC17785E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403" y="2268189"/>
            <a:ext cx="6934042" cy="29019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E45FE7E-A775-F3DF-0B70-3F274F5060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7541" y="5298023"/>
            <a:ext cx="1484290" cy="14842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27B4CD-3171-7A38-7B19-AA51D40CD7BF}"/>
              </a:ext>
            </a:extLst>
          </p:cNvPr>
          <p:cNvSpPr txBox="1"/>
          <p:nvPr/>
        </p:nvSpPr>
        <p:spPr>
          <a:xfrm>
            <a:off x="8241475" y="5064407"/>
            <a:ext cx="6095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Scan me!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4669C4-3319-A5E4-C878-A39C8737EEEA}"/>
              </a:ext>
            </a:extLst>
          </p:cNvPr>
          <p:cNvSpPr txBox="1"/>
          <p:nvPr/>
        </p:nvSpPr>
        <p:spPr>
          <a:xfrm>
            <a:off x="808853" y="5670836"/>
            <a:ext cx="7169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https://www.sigma2.no/apply-e-infrastructure-resources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27721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079e62e23_0_0"/>
          <p:cNvSpPr txBox="1">
            <a:spLocks noGrp="1"/>
          </p:cNvSpPr>
          <p:nvPr>
            <p:ph type="title"/>
          </p:nvPr>
        </p:nvSpPr>
        <p:spPr>
          <a:xfrm>
            <a:off x="719403" y="332656"/>
            <a:ext cx="108711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i="1" dirty="0">
                <a:solidFill>
                  <a:srgbClr val="F57E20"/>
                </a:solidFill>
              </a:rPr>
              <a:t>Access data storage in NIRD</a:t>
            </a:r>
            <a:endParaRPr sz="4400" i="1" dirty="0">
              <a:solidFill>
                <a:srgbClr val="F57E20"/>
              </a:solidFill>
            </a:endParaRPr>
          </a:p>
        </p:txBody>
      </p:sp>
      <p:sp>
        <p:nvSpPr>
          <p:cNvPr id="126" name="Google Shape;126;gc079e62e23_0_0"/>
          <p:cNvSpPr txBox="1">
            <a:spLocks noGrp="1"/>
          </p:cNvSpPr>
          <p:nvPr>
            <p:ph type="body" idx="1"/>
          </p:nvPr>
        </p:nvSpPr>
        <p:spPr>
          <a:xfrm>
            <a:off x="711200" y="1296977"/>
            <a:ext cx="108711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dirty="0"/>
              <a:t>The NIRD storage can be accessed via the command line using SSH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dirty="0"/>
              <a:t>Data import/export via command line tools such as SCP or SFTP or other file transfer tools (e.g. WinSCP)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484D22-7786-EA08-8F1A-E1E71883D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1847" y="3213585"/>
            <a:ext cx="6443298" cy="342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854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079e62e23_0_58"/>
          <p:cNvSpPr txBox="1">
            <a:spLocks noGrp="1"/>
          </p:cNvSpPr>
          <p:nvPr>
            <p:ph type="title"/>
          </p:nvPr>
        </p:nvSpPr>
        <p:spPr>
          <a:xfrm>
            <a:off x="719403" y="332656"/>
            <a:ext cx="108711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4200" i="1" dirty="0">
                <a:solidFill>
                  <a:srgbClr val="F57E20"/>
                </a:solidFill>
              </a:rPr>
              <a:t>Data storage – from the researcher perspective</a:t>
            </a:r>
            <a:endParaRPr sz="3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1F9D81-032D-FB41-8ECA-18CDDFA24282}"/>
              </a:ext>
            </a:extLst>
          </p:cNvPr>
          <p:cNvSpPr txBox="1"/>
          <p:nvPr/>
        </p:nvSpPr>
        <p:spPr>
          <a:xfrm>
            <a:off x="2927429" y="3360429"/>
            <a:ext cx="765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DATA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06B4DEB-ACEA-654B-8264-AFC2198E299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82028" y="2333154"/>
            <a:ext cx="688134" cy="788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88B79EC-3138-1643-9011-5C01BB76F3AB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927429" y="4010854"/>
            <a:ext cx="788907" cy="788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2" name="Picture 8" descr="Free Dna Icon of Colored Outline style - Available in SVG, PNG, EPS, AI &amp;amp;  Icon fonts">
            <a:extLst>
              <a:ext uri="{FF2B5EF4-FFF2-40B4-BE49-F238E27FC236}">
                <a16:creationId xmlns:a16="http://schemas.microsoft.com/office/drawing/2014/main" id="{BC368508-A2A1-3342-AC27-1B70F6617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800" y="2052061"/>
            <a:ext cx="1390062" cy="139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5551746-86D6-5B43-932F-F407F3258F80}"/>
              </a:ext>
            </a:extLst>
          </p:cNvPr>
          <p:cNvSpPr txBox="1"/>
          <p:nvPr/>
        </p:nvSpPr>
        <p:spPr>
          <a:xfrm>
            <a:off x="2626851" y="5038129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METADATA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53FDF2-9CDF-1043-BCA7-E687ABDCD024}"/>
              </a:ext>
            </a:extLst>
          </p:cNvPr>
          <p:cNvSpPr txBox="1"/>
          <p:nvPr/>
        </p:nvSpPr>
        <p:spPr>
          <a:xfrm>
            <a:off x="5155252" y="3346987"/>
            <a:ext cx="194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DATA STORAGE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2C4E467-CB02-8E48-AE90-DABB01CA5DC6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714524" y="3221647"/>
            <a:ext cx="629529" cy="749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4" name="Picture 10" descr="Big Data Icon Png - Quantum Computing">
            <a:extLst>
              <a:ext uri="{FF2B5EF4-FFF2-40B4-BE49-F238E27FC236}">
                <a16:creationId xmlns:a16="http://schemas.microsoft.com/office/drawing/2014/main" id="{D113271F-1AB0-0745-BD34-D4D9F466B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958346" y="3221647"/>
            <a:ext cx="688132" cy="68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New standards coming for ISAOs -- FCW">
            <a:extLst>
              <a:ext uri="{FF2B5EF4-FFF2-40B4-BE49-F238E27FC236}">
                <a16:creationId xmlns:a16="http://schemas.microsoft.com/office/drawing/2014/main" id="{168A7963-A035-F842-A15A-DF1ED94C8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119" y="4703166"/>
            <a:ext cx="1011767" cy="1011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180169D-91DB-E845-97B2-6A1B9E6FE1D0}"/>
              </a:ext>
            </a:extLst>
          </p:cNvPr>
          <p:cNvSpPr txBox="1"/>
          <p:nvPr/>
        </p:nvSpPr>
        <p:spPr>
          <a:xfrm>
            <a:off x="224472" y="4209953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EXPERIMENT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82116FE-52D2-EC43-961A-6A21A5C14B9F}"/>
              </a:ext>
            </a:extLst>
          </p:cNvPr>
          <p:cNvSpPr txBox="1"/>
          <p:nvPr/>
        </p:nvSpPr>
        <p:spPr>
          <a:xfrm>
            <a:off x="5163711" y="5794210"/>
            <a:ext cx="1915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DATA ANALYSIS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1B61E6-8DA0-2143-AE7B-BEC3245412E4}"/>
              </a:ext>
            </a:extLst>
          </p:cNvPr>
          <p:cNvSpPr txBox="1"/>
          <p:nvPr/>
        </p:nvSpPr>
        <p:spPr>
          <a:xfrm>
            <a:off x="8182009" y="4209953"/>
            <a:ext cx="22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DATA DEPOSITION</a:t>
            </a:r>
          </a:p>
        </p:txBody>
      </p:sp>
      <p:sp>
        <p:nvSpPr>
          <p:cNvPr id="37" name="Straight Connector 36">
            <a:extLst>
              <a:ext uri="{FF2B5EF4-FFF2-40B4-BE49-F238E27FC236}">
                <a16:creationId xmlns:a16="http://schemas.microsoft.com/office/drawing/2014/main" id="{FF01CB3D-E46E-B240-B3EF-8BAA6E64799F}"/>
              </a:ext>
            </a:extLst>
          </p:cNvPr>
          <p:cNvSpPr/>
          <p:nvPr/>
        </p:nvSpPr>
        <p:spPr>
          <a:xfrm>
            <a:off x="1506560" y="3596616"/>
            <a:ext cx="871633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39" name="Straight Connector 38">
            <a:extLst>
              <a:ext uri="{FF2B5EF4-FFF2-40B4-BE49-F238E27FC236}">
                <a16:creationId xmlns:a16="http://schemas.microsoft.com/office/drawing/2014/main" id="{9AC87E9D-65B1-C445-A3EF-6405A0ABF620}"/>
              </a:ext>
            </a:extLst>
          </p:cNvPr>
          <p:cNvSpPr/>
          <p:nvPr/>
        </p:nvSpPr>
        <p:spPr>
          <a:xfrm>
            <a:off x="3966113" y="3596616"/>
            <a:ext cx="871633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40" name="Straight Connector 39">
            <a:extLst>
              <a:ext uri="{FF2B5EF4-FFF2-40B4-BE49-F238E27FC236}">
                <a16:creationId xmlns:a16="http://schemas.microsoft.com/office/drawing/2014/main" id="{084443BD-6477-BA4B-B0DF-DC7786BDC346}"/>
              </a:ext>
            </a:extLst>
          </p:cNvPr>
          <p:cNvSpPr/>
          <p:nvPr/>
        </p:nvSpPr>
        <p:spPr>
          <a:xfrm>
            <a:off x="7559926" y="3596616"/>
            <a:ext cx="871633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8" name="Straight Connector 17">
            <a:extLst>
              <a:ext uri="{FF2B5EF4-FFF2-40B4-BE49-F238E27FC236}">
                <a16:creationId xmlns:a16="http://schemas.microsoft.com/office/drawing/2014/main" id="{B56BBE5F-B63B-D14A-812A-6AA7D7978EA0}"/>
              </a:ext>
            </a:extLst>
          </p:cNvPr>
          <p:cNvSpPr/>
          <p:nvPr/>
        </p:nvSpPr>
        <p:spPr>
          <a:xfrm>
            <a:off x="6292422" y="3863272"/>
            <a:ext cx="0" cy="693361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21" name="Straight Connector 20">
            <a:extLst>
              <a:ext uri="{FF2B5EF4-FFF2-40B4-BE49-F238E27FC236}">
                <a16:creationId xmlns:a16="http://schemas.microsoft.com/office/drawing/2014/main" id="{2A07E7DF-369B-5449-998B-787F19FC3764}"/>
              </a:ext>
            </a:extLst>
          </p:cNvPr>
          <p:cNvSpPr/>
          <p:nvPr/>
        </p:nvSpPr>
        <p:spPr>
          <a:xfrm flipV="1">
            <a:off x="5931685" y="3863633"/>
            <a:ext cx="0" cy="69336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433610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25;gc079e62e23_0_0">
            <a:extLst>
              <a:ext uri="{FF2B5EF4-FFF2-40B4-BE49-F238E27FC236}">
                <a16:creationId xmlns:a16="http://schemas.microsoft.com/office/drawing/2014/main" id="{6FE63371-C4C4-CD7E-86C9-7A5F25445E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0450" y="57907"/>
            <a:ext cx="108711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 dirty="0">
                <a:solidFill>
                  <a:srgbClr val="F57E20"/>
                </a:solidFill>
              </a:rPr>
              <a:t>All data storage in NIRD can be accessed in all the Sigma2 HPC (e.g. SAGA)</a:t>
            </a:r>
            <a:endParaRPr i="1" dirty="0">
              <a:solidFill>
                <a:srgbClr val="F57E2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9FFA06-C22A-C652-44F9-BFA7B113B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285" y="621173"/>
            <a:ext cx="5940423" cy="37931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F3D1B9-F866-232F-2E2A-312A0BC26A4E}"/>
              </a:ext>
            </a:extLst>
          </p:cNvPr>
          <p:cNvSpPr txBox="1"/>
          <p:nvPr/>
        </p:nvSpPr>
        <p:spPr>
          <a:xfrm>
            <a:off x="0" y="6346189"/>
            <a:ext cx="73624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https://documentation.sigma2.no/files_storage/nird/mounts_lmd.html</a:t>
            </a:r>
            <a:r>
              <a:rPr lang="en-US" dirty="0"/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547AF96-D95B-94B4-4622-C4EC16B924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468969"/>
            <a:ext cx="9825114" cy="182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3513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8;gc079e62e23_0_58">
            <a:extLst>
              <a:ext uri="{FF2B5EF4-FFF2-40B4-BE49-F238E27FC236}">
                <a16:creationId xmlns:a16="http://schemas.microsoft.com/office/drawing/2014/main" id="{45A97DD5-414D-9E94-193F-F659C40949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403" y="332656"/>
            <a:ext cx="108711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4200" i="1" dirty="0">
                <a:solidFill>
                  <a:srgbClr val="F57E20"/>
                </a:solidFill>
              </a:rPr>
              <a:t>NIRD </a:t>
            </a:r>
            <a:r>
              <a:rPr lang="en-GB" sz="4200" i="1" dirty="0" err="1">
                <a:solidFill>
                  <a:srgbClr val="F57E20"/>
                </a:solidFill>
              </a:rPr>
              <a:t>ToolKit</a:t>
            </a:r>
            <a:endParaRPr sz="3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D13B0D-C934-2577-C50B-B8DFF82F1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66" y="1097185"/>
            <a:ext cx="3438525" cy="51530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8670A1B-4794-4813-CB57-6EA7B845D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6536" y="429295"/>
            <a:ext cx="6830626" cy="480167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3C15628-AE29-F4C1-49C1-C4DC241FB1B4}"/>
              </a:ext>
            </a:extLst>
          </p:cNvPr>
          <p:cNvSpPr txBox="1"/>
          <p:nvPr/>
        </p:nvSpPr>
        <p:spPr>
          <a:xfrm>
            <a:off x="4366536" y="592850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https://apps.sigma2.no/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318834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C39EC8-ADDE-642B-57F8-B0BD69046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52" y="1442477"/>
            <a:ext cx="7675808" cy="4577255"/>
          </a:xfrm>
          <a:prstGeom prst="rect">
            <a:avLst/>
          </a:prstGeom>
        </p:spPr>
      </p:pic>
      <p:sp>
        <p:nvSpPr>
          <p:cNvPr id="6" name="Google Shape;108;gc079e62e23_0_58">
            <a:extLst>
              <a:ext uri="{FF2B5EF4-FFF2-40B4-BE49-F238E27FC236}">
                <a16:creationId xmlns:a16="http://schemas.microsoft.com/office/drawing/2014/main" id="{656E2FF7-6802-8CA3-36FA-3E46A5E730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403" y="135180"/>
            <a:ext cx="108711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4200" i="1" dirty="0">
                <a:solidFill>
                  <a:srgbClr val="F57E20"/>
                </a:solidFill>
              </a:rPr>
              <a:t>NIRD </a:t>
            </a:r>
            <a:r>
              <a:rPr lang="en-GB" sz="4200" i="1" dirty="0" err="1">
                <a:solidFill>
                  <a:srgbClr val="F57E20"/>
                </a:solidFill>
              </a:rPr>
              <a:t>ToolKit</a:t>
            </a:r>
            <a:r>
              <a:rPr lang="en-GB" sz="4200" i="1" dirty="0">
                <a:solidFill>
                  <a:srgbClr val="F57E20"/>
                </a:solidFill>
              </a:rPr>
              <a:t>: Run </a:t>
            </a:r>
            <a:r>
              <a:rPr lang="en-GB" sz="4200" i="1" dirty="0" err="1">
                <a:solidFill>
                  <a:srgbClr val="F57E20"/>
                </a:solidFill>
              </a:rPr>
              <a:t>Rstudio</a:t>
            </a:r>
            <a:r>
              <a:rPr lang="en-GB" sz="4200" i="1" dirty="0">
                <a:solidFill>
                  <a:srgbClr val="F57E20"/>
                </a:solidFill>
              </a:rPr>
              <a:t> to </a:t>
            </a:r>
            <a:r>
              <a:rPr lang="en-GB" sz="4200" i="1" dirty="0" err="1">
                <a:solidFill>
                  <a:srgbClr val="F57E20"/>
                </a:solidFill>
              </a:rPr>
              <a:t>analize</a:t>
            </a:r>
            <a:r>
              <a:rPr lang="en-GB" sz="4200" i="1" dirty="0">
                <a:solidFill>
                  <a:srgbClr val="F57E20"/>
                </a:solidFill>
              </a:rPr>
              <a:t> data directly on NIRD</a:t>
            </a: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val="5860856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C41F0E69-30F2-574D-96CC-D37BEE916887}"/>
              </a:ext>
            </a:extLst>
          </p:cNvPr>
          <p:cNvSpPr/>
          <p:nvPr/>
        </p:nvSpPr>
        <p:spPr bwMode="auto">
          <a:xfrm>
            <a:off x="7810265" y="2052061"/>
            <a:ext cx="3448079" cy="3214206"/>
          </a:xfrm>
          <a:prstGeom prst="rect">
            <a:avLst/>
          </a:prstGeom>
          <a:solidFill>
            <a:srgbClr val="FF0000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O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Geneva" pitchFamily="-112" charset="0"/>
              <a:cs typeface="Geneva" pitchFamily="-11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E79C2BF-BF71-D545-86CA-D9E56C0D6DE0}"/>
              </a:ext>
            </a:extLst>
          </p:cNvPr>
          <p:cNvSpPr/>
          <p:nvPr/>
        </p:nvSpPr>
        <p:spPr bwMode="auto">
          <a:xfrm>
            <a:off x="984456" y="2052061"/>
            <a:ext cx="3448079" cy="3214206"/>
          </a:xfrm>
          <a:prstGeom prst="rect">
            <a:avLst/>
          </a:prstGeom>
          <a:solidFill>
            <a:schemeClr val="accent5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O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Geneva" pitchFamily="-112" charset="0"/>
              <a:cs typeface="Geneva" pitchFamily="-112" charset="0"/>
            </a:endParaRPr>
          </a:p>
        </p:txBody>
      </p:sp>
      <p:sp>
        <p:nvSpPr>
          <p:cNvPr id="108" name="Google Shape;108;gc079e62e23_0_58"/>
          <p:cNvSpPr txBox="1">
            <a:spLocks noGrp="1"/>
          </p:cNvSpPr>
          <p:nvPr>
            <p:ph type="title"/>
          </p:nvPr>
        </p:nvSpPr>
        <p:spPr>
          <a:xfrm>
            <a:off x="719403" y="332656"/>
            <a:ext cx="108711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4200" i="1" dirty="0">
                <a:solidFill>
                  <a:srgbClr val="F57E20"/>
                </a:solidFill>
              </a:rPr>
              <a:t>Sensitive data storage</a:t>
            </a:r>
            <a:endParaRPr sz="30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06B4DEB-ACEA-654B-8264-AFC2198E299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82028" y="2333154"/>
            <a:ext cx="688134" cy="788907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953FDF2-9CDF-1043-BCA7-E687ABDCD024}"/>
              </a:ext>
            </a:extLst>
          </p:cNvPr>
          <p:cNvSpPr txBox="1"/>
          <p:nvPr/>
        </p:nvSpPr>
        <p:spPr>
          <a:xfrm>
            <a:off x="5155252" y="3346987"/>
            <a:ext cx="194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DATA STORAGE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D9896A4-F199-0F4A-BE98-D912657DFB33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151920" y="3154732"/>
            <a:ext cx="3076200" cy="68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648D03C-521D-7A48-B69B-3489375C020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1151920" y="4357868"/>
            <a:ext cx="3076200" cy="34975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1D47D7E-34D4-2745-977F-47299223F900}"/>
              </a:ext>
            </a:extLst>
          </p:cNvPr>
          <p:cNvSpPr txBox="1"/>
          <p:nvPr/>
        </p:nvSpPr>
        <p:spPr>
          <a:xfrm>
            <a:off x="1045010" y="2204387"/>
            <a:ext cx="3384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b="1" dirty="0">
                <a:solidFill>
                  <a:schemeClr val="bg1"/>
                </a:solidFill>
              </a:rPr>
              <a:t>Non-sensitive data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9FF1EF75-4DBE-404B-890C-34FE9F44DD3F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9073347" y="2913870"/>
            <a:ext cx="1053338" cy="1215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A screenshot of a text message&#10;&#10;Description automatically generated with low confidence">
            <a:extLst>
              <a:ext uri="{FF2B5EF4-FFF2-40B4-BE49-F238E27FC236}">
                <a16:creationId xmlns:a16="http://schemas.microsoft.com/office/drawing/2014/main" id="{767DAA7E-F24C-6147-9AC2-484B970F5E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4133" y="4340938"/>
            <a:ext cx="2926417" cy="481145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BA619D4-C6EB-6F4D-8213-80FF8F7175EC}"/>
              </a:ext>
            </a:extLst>
          </p:cNvPr>
          <p:cNvSpPr/>
          <p:nvPr/>
        </p:nvSpPr>
        <p:spPr bwMode="auto">
          <a:xfrm>
            <a:off x="4978400" y="2052061"/>
            <a:ext cx="2286000" cy="1811211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O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Geneva" pitchFamily="-112" charset="0"/>
              <a:cs typeface="Geneva" pitchFamily="-11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469BE60-74AA-ED41-881D-AA1150111247}"/>
              </a:ext>
            </a:extLst>
          </p:cNvPr>
          <p:cNvSpPr txBox="1"/>
          <p:nvPr/>
        </p:nvSpPr>
        <p:spPr>
          <a:xfrm>
            <a:off x="8232505" y="2155934"/>
            <a:ext cx="26035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b="1" dirty="0">
                <a:solidFill>
                  <a:schemeClr val="bg1"/>
                </a:solidFill>
              </a:rPr>
              <a:t>Sensitive data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0C04BE0B-C35A-DB40-8660-FA1DECF06548}"/>
              </a:ext>
            </a:extLst>
          </p:cNvPr>
          <p:cNvSpPr/>
          <p:nvPr/>
        </p:nvSpPr>
        <p:spPr>
          <a:xfrm>
            <a:off x="816993" y="1702916"/>
            <a:ext cx="3916018" cy="424068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85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7571621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079e62e23_0_58"/>
          <p:cNvSpPr txBox="1">
            <a:spLocks noGrp="1"/>
          </p:cNvSpPr>
          <p:nvPr>
            <p:ph type="title"/>
          </p:nvPr>
        </p:nvSpPr>
        <p:spPr>
          <a:xfrm>
            <a:off x="719403" y="332656"/>
            <a:ext cx="108711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4200" i="1" dirty="0">
                <a:solidFill>
                  <a:srgbClr val="F57E20"/>
                </a:solidFill>
              </a:rPr>
              <a:t>Data storage in TSD</a:t>
            </a:r>
            <a:endParaRPr sz="3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53FDF2-9CDF-1043-BCA7-E687ABDCD024}"/>
              </a:ext>
            </a:extLst>
          </p:cNvPr>
          <p:cNvSpPr txBox="1"/>
          <p:nvPr/>
        </p:nvSpPr>
        <p:spPr>
          <a:xfrm>
            <a:off x="5155252" y="3346987"/>
            <a:ext cx="194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DATA STORAGE</a:t>
            </a:r>
          </a:p>
        </p:txBody>
      </p:sp>
      <p:pic>
        <p:nvPicPr>
          <p:cNvPr id="1036" name="Picture 12" descr="New standards coming for ISAOs -- FCW">
            <a:extLst>
              <a:ext uri="{FF2B5EF4-FFF2-40B4-BE49-F238E27FC236}">
                <a16:creationId xmlns:a16="http://schemas.microsoft.com/office/drawing/2014/main" id="{168A7963-A035-F842-A15A-DF1ED94C8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119" y="4703166"/>
            <a:ext cx="1011767" cy="1011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D82116FE-52D2-EC43-961A-6A21A5C14B9F}"/>
              </a:ext>
            </a:extLst>
          </p:cNvPr>
          <p:cNvSpPr txBox="1"/>
          <p:nvPr/>
        </p:nvSpPr>
        <p:spPr>
          <a:xfrm>
            <a:off x="5163711" y="5794210"/>
            <a:ext cx="1915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DATA ANALYSIS</a:t>
            </a:r>
          </a:p>
        </p:txBody>
      </p:sp>
      <p:sp>
        <p:nvSpPr>
          <p:cNvPr id="18" name="Straight Connector 17">
            <a:extLst>
              <a:ext uri="{FF2B5EF4-FFF2-40B4-BE49-F238E27FC236}">
                <a16:creationId xmlns:a16="http://schemas.microsoft.com/office/drawing/2014/main" id="{B56BBE5F-B63B-D14A-812A-6AA7D7978EA0}"/>
              </a:ext>
            </a:extLst>
          </p:cNvPr>
          <p:cNvSpPr/>
          <p:nvPr/>
        </p:nvSpPr>
        <p:spPr>
          <a:xfrm>
            <a:off x="6292422" y="3863272"/>
            <a:ext cx="0" cy="693361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21" name="Straight Connector 20">
            <a:extLst>
              <a:ext uri="{FF2B5EF4-FFF2-40B4-BE49-F238E27FC236}">
                <a16:creationId xmlns:a16="http://schemas.microsoft.com/office/drawing/2014/main" id="{2A07E7DF-369B-5449-998B-787F19FC3764}"/>
              </a:ext>
            </a:extLst>
          </p:cNvPr>
          <p:cNvSpPr/>
          <p:nvPr/>
        </p:nvSpPr>
        <p:spPr>
          <a:xfrm flipV="1">
            <a:off x="5931685" y="3863633"/>
            <a:ext cx="0" cy="69336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E9FD31D9-F395-9346-AE20-E337EE83B792}"/>
              </a:ext>
            </a:extLst>
          </p:cNvPr>
          <p:cNvSpPr/>
          <p:nvPr/>
        </p:nvSpPr>
        <p:spPr>
          <a:xfrm>
            <a:off x="4671287" y="4668328"/>
            <a:ext cx="3009429" cy="185701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39598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Droid Sans Devanagari" pitchFamily="2"/>
            </a:endParaRP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13E0F19B-4ABA-EF4E-9E8C-D5CABEE81536}"/>
              </a:ext>
            </a:extLst>
          </p:cNvPr>
          <p:cNvSpPr/>
          <p:nvPr/>
        </p:nvSpPr>
        <p:spPr>
          <a:xfrm>
            <a:off x="6109502" y="3897139"/>
            <a:ext cx="476560" cy="80469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39598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Droid Sans Devanagari" pitchFamily="2"/>
            </a:endParaRPr>
          </a:p>
        </p:txBody>
      </p:sp>
      <p:sp>
        <p:nvSpPr>
          <p:cNvPr id="36" name="Google Shape;109;gc079e62e23_0_58">
            <a:extLst>
              <a:ext uri="{FF2B5EF4-FFF2-40B4-BE49-F238E27FC236}">
                <a16:creationId xmlns:a16="http://schemas.microsoft.com/office/drawing/2014/main" id="{DDC3A11B-55C5-E544-8B23-FC9A38EF8365}"/>
              </a:ext>
            </a:extLst>
          </p:cNvPr>
          <p:cNvSpPr txBox="1">
            <a:spLocks/>
          </p:cNvSpPr>
          <p:nvPr/>
        </p:nvSpPr>
        <p:spPr bwMode="auto">
          <a:xfrm>
            <a:off x="719402" y="1253331"/>
            <a:ext cx="11248125" cy="1221689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Char char="•"/>
              <a:defRPr sz="2400">
                <a:solidFill>
                  <a:schemeClr val="tx1"/>
                </a:solidFill>
                <a:latin typeface="Corbel"/>
                <a:ea typeface="ＭＳ Ｐゴシック" charset="0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Corbel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Corbel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Corbel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Corbel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-112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-112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-112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-112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dirty="0"/>
              <a:t>National service for sensitive data </a:t>
            </a:r>
            <a:r>
              <a:rPr lang="en-GB" kern="0" dirty="0"/>
              <a:t>- developed and operated by </a:t>
            </a:r>
            <a:r>
              <a:rPr lang="en-GB" kern="0" dirty="0" err="1"/>
              <a:t>UiO</a:t>
            </a:r>
            <a:endParaRPr lang="en-GB" kern="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D942307-103D-2949-A34C-908922FF8D67}"/>
              </a:ext>
            </a:extLst>
          </p:cNvPr>
          <p:cNvSpPr txBox="1"/>
          <p:nvPr/>
        </p:nvSpPr>
        <p:spPr>
          <a:xfrm>
            <a:off x="8198748" y="2052061"/>
            <a:ext cx="2834430" cy="14343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b="1" dirty="0">
                <a:latin typeface="Corbel" panose="020B0503020204020204" pitchFamily="34" charset="0"/>
              </a:rPr>
              <a:t>Type of data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Corbel" panose="020B0503020204020204" pitchFamily="34" charset="0"/>
              </a:rPr>
              <a:t>Sensitive data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Corbel" panose="020B0503020204020204" pitchFamily="34" charset="0"/>
              </a:rPr>
              <a:t>Support multiple data types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2453E23-F5F6-664C-8EA5-066714DD6E4D}"/>
              </a:ext>
            </a:extLst>
          </p:cNvPr>
          <p:cNvSpPr txBox="1"/>
          <p:nvPr/>
        </p:nvSpPr>
        <p:spPr>
          <a:xfrm>
            <a:off x="740070" y="2054134"/>
            <a:ext cx="3860352" cy="26808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b="1" dirty="0">
                <a:latin typeface="Corbel" panose="020B0503020204020204" pitchFamily="34" charset="0"/>
              </a:rPr>
              <a:t>TSD in general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Corbel" panose="020B0503020204020204" pitchFamily="34" charset="0"/>
              </a:rPr>
              <a:t>Available to all users with account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Corbel" panose="020B0503020204020204" pitchFamily="34" charset="0"/>
              </a:rPr>
              <a:t>Enable collaborative projects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Corbel" panose="020B0503020204020204" pitchFamily="34" charset="0"/>
              </a:rPr>
              <a:t>Integrated with compute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Corbel" panose="020B0503020204020204" pitchFamily="34" charset="0"/>
              </a:rPr>
              <a:t>Multiple permission roles - shared data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Corbel" panose="020B0503020204020204" pitchFamily="34" charset="0"/>
              </a:rPr>
              <a:t>User support: Tech and admin support</a:t>
            </a:r>
            <a:endParaRPr lang="en-NO" dirty="0">
              <a:latin typeface="Corbel" panose="020B0503020204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D39D23-D8DD-3546-8A2F-AC2DBF823FB6}"/>
              </a:ext>
            </a:extLst>
          </p:cNvPr>
          <p:cNvSpPr/>
          <p:nvPr/>
        </p:nvSpPr>
        <p:spPr bwMode="auto">
          <a:xfrm>
            <a:off x="4978400" y="2052061"/>
            <a:ext cx="2286000" cy="4331806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O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Geneva" pitchFamily="-112" charset="0"/>
              <a:cs typeface="Geneva" pitchFamily="-112" charset="0"/>
            </a:endParaRP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4CA4F191-EFDD-F74F-B69A-21660518C043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638851" y="2169153"/>
            <a:ext cx="1053338" cy="12152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22382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079e62e23_0_58"/>
          <p:cNvSpPr txBox="1">
            <a:spLocks noGrp="1"/>
          </p:cNvSpPr>
          <p:nvPr>
            <p:ph type="title"/>
          </p:nvPr>
        </p:nvSpPr>
        <p:spPr>
          <a:xfrm>
            <a:off x="719403" y="332656"/>
            <a:ext cx="108711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4200" i="1" dirty="0">
                <a:solidFill>
                  <a:srgbClr val="F57E20"/>
                </a:solidFill>
              </a:rPr>
              <a:t>Data storage in TSD – How to get access</a:t>
            </a:r>
            <a:endParaRPr sz="3000" dirty="0"/>
          </a:p>
        </p:txBody>
      </p:sp>
      <p:sp>
        <p:nvSpPr>
          <p:cNvPr id="109" name="Google Shape;109;gc079e62e23_0_58"/>
          <p:cNvSpPr txBox="1">
            <a:spLocks noGrp="1"/>
          </p:cNvSpPr>
          <p:nvPr>
            <p:ph type="body" idx="1"/>
          </p:nvPr>
        </p:nvSpPr>
        <p:spPr>
          <a:xfrm>
            <a:off x="719403" y="1118883"/>
            <a:ext cx="9715515" cy="2893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dirty="0"/>
              <a:t>Apply for a project – need to document ethical approval (e.g. from REC)</a:t>
            </a:r>
          </a:p>
          <a:p>
            <a:pPr marL="11430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dirty="0"/>
              <a:t>Generate a TSD user – require 2-factor authentication</a:t>
            </a:r>
          </a:p>
          <a:p>
            <a:pPr marL="11430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dirty="0"/>
              <a:t>Payment models for storage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B204A3-2B13-8447-B3D8-AA48DD692B6E}"/>
              </a:ext>
            </a:extLst>
          </p:cNvPr>
          <p:cNvSpPr txBox="1"/>
          <p:nvPr/>
        </p:nvSpPr>
        <p:spPr>
          <a:xfrm>
            <a:off x="719403" y="4848603"/>
            <a:ext cx="9042988" cy="16767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GB" dirty="0">
                <a:latin typeface="Corbel" panose="020B0503020204020204" pitchFamily="34" charset="0"/>
              </a:rPr>
              <a:t>Generate user account: </a:t>
            </a:r>
            <a:r>
              <a:rPr lang="en-GB" dirty="0">
                <a:latin typeface="Corbel" panose="020B0503020204020204" pitchFamily="34" charset="0"/>
                <a:hlinkClick r:id="rId3"/>
              </a:rPr>
              <a:t>https://selfservice.tsd.usit.no/</a:t>
            </a:r>
            <a:endParaRPr lang="en-GB" dirty="0">
              <a:latin typeface="Corbel" panose="020B0503020204020204" pitchFamily="34" charset="0"/>
            </a:endParaRPr>
          </a:p>
          <a:p>
            <a:pPr>
              <a:lnSpc>
                <a:spcPct val="200000"/>
              </a:lnSpc>
            </a:pPr>
            <a:r>
              <a:rPr lang="en-GB" dirty="0">
                <a:latin typeface="Corbel" panose="020B0503020204020204" pitchFamily="34" charset="0"/>
              </a:rPr>
              <a:t>Apply for project: </a:t>
            </a:r>
            <a:r>
              <a:rPr lang="en-GB" dirty="0">
                <a:latin typeface="Corbel" panose="020B0503020204020204" pitchFamily="34" charset="0"/>
                <a:hlinkClick r:id="rId4"/>
              </a:rPr>
              <a:t>https://www.uio.no/tjenester/it/forskning/sensitiv/hjelp/start/registrer.html </a:t>
            </a:r>
            <a:endParaRPr lang="en-GB" dirty="0">
              <a:latin typeface="Corbel" panose="020B0503020204020204" pitchFamily="34" charset="0"/>
            </a:endParaRPr>
          </a:p>
          <a:p>
            <a:pPr>
              <a:lnSpc>
                <a:spcPct val="200000"/>
              </a:lnSpc>
            </a:pPr>
            <a:r>
              <a:rPr lang="en-GB" dirty="0">
                <a:latin typeface="Corbel" panose="020B0503020204020204" pitchFamily="34" charset="0"/>
              </a:rPr>
              <a:t>Wiki for usage: </a:t>
            </a:r>
            <a:r>
              <a:rPr lang="en-GB" dirty="0">
                <a:latin typeface="Corbel" panose="020B0503020204020204" pitchFamily="34" charset="0"/>
                <a:hlinkClick r:id="rId5"/>
              </a:rPr>
              <a:t>https://www.uio.no/tjenester/it/forskning/sensitiv/hjelp/start/index.html</a:t>
            </a:r>
            <a:endParaRPr lang="en-GB" dirty="0">
              <a:latin typeface="Corbel" panose="020B0503020204020204" pitchFamily="34" charset="0"/>
            </a:endParaRP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2323D05-0E97-CA44-99FE-1F4A0A2BD0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4321" y="2850776"/>
            <a:ext cx="4224416" cy="21241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A67560-9E93-2541-A040-E5F704A1EEAA}"/>
              </a:ext>
            </a:extLst>
          </p:cNvPr>
          <p:cNvSpPr txBox="1"/>
          <p:nvPr/>
        </p:nvSpPr>
        <p:spPr>
          <a:xfrm>
            <a:off x="7486956" y="2867836"/>
            <a:ext cx="43729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rbel" panose="020B0503020204020204" pitchFamily="34" charset="0"/>
              </a:rPr>
              <a:t>Apply for a TSD project through ELIXIR.NO:</a:t>
            </a:r>
          </a:p>
          <a:p>
            <a:r>
              <a:rPr lang="en-GB" dirty="0">
                <a:latin typeface="Corbel" panose="020B0503020204020204" pitchFamily="34" charset="0"/>
              </a:rPr>
              <a:t>ELIXIR Norway has a quota in TSD that, and users can get subsidised quota through ELIXIR in TSD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2094050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079e62e23_0_0"/>
          <p:cNvSpPr txBox="1">
            <a:spLocks noGrp="1"/>
          </p:cNvSpPr>
          <p:nvPr>
            <p:ph type="title"/>
          </p:nvPr>
        </p:nvSpPr>
        <p:spPr>
          <a:xfrm>
            <a:off x="719403" y="332656"/>
            <a:ext cx="108711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GB" sz="4400" i="1" dirty="0">
                <a:solidFill>
                  <a:srgbClr val="F57E20"/>
                </a:solidFill>
              </a:rPr>
              <a:t>Access to data storage in TSD</a:t>
            </a:r>
            <a:endParaRPr sz="4400" i="1" dirty="0">
              <a:solidFill>
                <a:srgbClr val="F57E20"/>
              </a:solidFill>
            </a:endParaRPr>
          </a:p>
        </p:txBody>
      </p:sp>
      <p:sp>
        <p:nvSpPr>
          <p:cNvPr id="126" name="Google Shape;126;gc079e62e23_0_0"/>
          <p:cNvSpPr txBox="1">
            <a:spLocks noGrp="1"/>
          </p:cNvSpPr>
          <p:nvPr>
            <p:ph type="body" idx="1"/>
          </p:nvPr>
        </p:nvSpPr>
        <p:spPr>
          <a:xfrm>
            <a:off x="711200" y="1296977"/>
            <a:ext cx="108711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dirty="0"/>
              <a:t>The TSD storage can be accessed via VMware Horizon </a:t>
            </a:r>
            <a:r>
              <a:rPr lang="nb-NO" dirty="0"/>
              <a:t>+ </a:t>
            </a:r>
            <a:r>
              <a:rPr lang="en-GB" dirty="0"/>
              <a:t>2-factor authentication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dirty="0"/>
              <a:t>Import/export data via the web file upload service</a:t>
            </a:r>
            <a:endParaRPr dirty="0"/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F1436570-9E8F-3E4E-8A31-98F2DF0FA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03" y="2498577"/>
            <a:ext cx="4766997" cy="278168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2F75AFA-88EE-6E47-8304-9EEFE7F75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3480" y="2498577"/>
            <a:ext cx="5573864" cy="3062446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39CD15E7-31F0-CE44-BF60-D912B7727761}"/>
              </a:ext>
            </a:extLst>
          </p:cNvPr>
          <p:cNvSpPr/>
          <p:nvPr/>
        </p:nvSpPr>
        <p:spPr>
          <a:xfrm>
            <a:off x="9554816" y="4810539"/>
            <a:ext cx="2027483" cy="46972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1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8903012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079e62e23_0_0"/>
          <p:cNvSpPr txBox="1">
            <a:spLocks noGrp="1"/>
          </p:cNvSpPr>
          <p:nvPr>
            <p:ph type="title"/>
          </p:nvPr>
        </p:nvSpPr>
        <p:spPr>
          <a:xfrm>
            <a:off x="719403" y="332656"/>
            <a:ext cx="108711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i="1" dirty="0">
                <a:solidFill>
                  <a:srgbClr val="F57E20"/>
                </a:solidFill>
              </a:rPr>
              <a:t>Where should I store and share my life science data?</a:t>
            </a:r>
            <a:endParaRPr sz="4000" i="1" dirty="0">
              <a:solidFill>
                <a:srgbClr val="F57E20"/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BC7A744-E3D7-714B-8070-A364173865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265924"/>
              </p:ext>
            </p:extLst>
          </p:nvPr>
        </p:nvGraphicFramePr>
        <p:xfrm>
          <a:off x="282388" y="2310803"/>
          <a:ext cx="11698941" cy="2957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726">
                  <a:extLst>
                    <a:ext uri="{9D8B030D-6E8A-4147-A177-3AD203B41FA5}">
                      <a16:colId xmlns:a16="http://schemas.microsoft.com/office/drawing/2014/main" val="2735323524"/>
                    </a:ext>
                  </a:extLst>
                </a:gridCol>
                <a:gridCol w="1268170">
                  <a:extLst>
                    <a:ext uri="{9D8B030D-6E8A-4147-A177-3AD203B41FA5}">
                      <a16:colId xmlns:a16="http://schemas.microsoft.com/office/drawing/2014/main" val="51678868"/>
                    </a:ext>
                  </a:extLst>
                </a:gridCol>
                <a:gridCol w="1283447">
                  <a:extLst>
                    <a:ext uri="{9D8B030D-6E8A-4147-A177-3AD203B41FA5}">
                      <a16:colId xmlns:a16="http://schemas.microsoft.com/office/drawing/2014/main" val="1201804590"/>
                    </a:ext>
                  </a:extLst>
                </a:gridCol>
                <a:gridCol w="1205751">
                  <a:extLst>
                    <a:ext uri="{9D8B030D-6E8A-4147-A177-3AD203B41FA5}">
                      <a16:colId xmlns:a16="http://schemas.microsoft.com/office/drawing/2014/main" val="1200106728"/>
                    </a:ext>
                  </a:extLst>
                </a:gridCol>
                <a:gridCol w="1361143">
                  <a:extLst>
                    <a:ext uri="{9D8B030D-6E8A-4147-A177-3AD203B41FA5}">
                      <a16:colId xmlns:a16="http://schemas.microsoft.com/office/drawing/2014/main" val="4290167255"/>
                    </a:ext>
                  </a:extLst>
                </a:gridCol>
                <a:gridCol w="1209917">
                  <a:extLst>
                    <a:ext uri="{9D8B030D-6E8A-4147-A177-3AD203B41FA5}">
                      <a16:colId xmlns:a16="http://schemas.microsoft.com/office/drawing/2014/main" val="59175446"/>
                    </a:ext>
                  </a:extLst>
                </a:gridCol>
                <a:gridCol w="1422717">
                  <a:extLst>
                    <a:ext uri="{9D8B030D-6E8A-4147-A177-3AD203B41FA5}">
                      <a16:colId xmlns:a16="http://schemas.microsoft.com/office/drawing/2014/main" val="316108619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511858277"/>
                    </a:ext>
                  </a:extLst>
                </a:gridCol>
                <a:gridCol w="1277470">
                  <a:extLst>
                    <a:ext uri="{9D8B030D-6E8A-4147-A177-3AD203B41FA5}">
                      <a16:colId xmlns:a16="http://schemas.microsoft.com/office/drawing/2014/main" val="563290941"/>
                    </a:ext>
                  </a:extLst>
                </a:gridCol>
              </a:tblGrid>
              <a:tr h="589703">
                <a:tc>
                  <a:txBody>
                    <a:bodyPr/>
                    <a:lstStyle/>
                    <a:p>
                      <a:endParaRPr lang="en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Sensitive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Direct transfer from data producer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Web portal access*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Command line access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Shared projects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Integration for metadata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Support for data deposition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Free of charge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5261946"/>
                  </a:ext>
                </a:extLst>
              </a:tr>
              <a:tr h="589703">
                <a:tc>
                  <a:txBody>
                    <a:bodyPr/>
                    <a:lstStyle/>
                    <a:p>
                      <a:pPr algn="ctr"/>
                      <a:r>
                        <a:rPr lang="en-NO" b="1" dirty="0"/>
                        <a:t>NeLS/SBI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9306423"/>
                  </a:ext>
                </a:extLst>
              </a:tr>
              <a:tr h="589703">
                <a:tc>
                  <a:txBody>
                    <a:bodyPr/>
                    <a:lstStyle/>
                    <a:p>
                      <a:pPr algn="ctr"/>
                      <a:r>
                        <a:rPr lang="en-NO" b="1" dirty="0"/>
                        <a:t>NIRD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2023786"/>
                  </a:ext>
                </a:extLst>
              </a:tr>
              <a:tr h="589703">
                <a:tc>
                  <a:txBody>
                    <a:bodyPr/>
                    <a:lstStyle/>
                    <a:p>
                      <a:pPr algn="ctr"/>
                      <a:r>
                        <a:rPr lang="en-NO" b="1" dirty="0"/>
                        <a:t>TSD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555308"/>
                  </a:ext>
                </a:extLst>
              </a:tr>
            </a:tbl>
          </a:graphicData>
        </a:graphic>
      </p:graphicFrame>
      <p:pic>
        <p:nvPicPr>
          <p:cNvPr id="7" name="Picture 8" descr="Download Free png Correct Prompt, Correct, Right Icon With PNG and Vector  Format for ... - DLPNG.com">
            <a:extLst>
              <a:ext uri="{FF2B5EF4-FFF2-40B4-BE49-F238E27FC236}">
                <a16:creationId xmlns:a16="http://schemas.microsoft.com/office/drawing/2014/main" id="{8A565605-F4F1-3242-ACEE-06272A925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402" y="4664660"/>
            <a:ext cx="602938" cy="60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Med CMU">
            <a:extLst>
              <a:ext uri="{FF2B5EF4-FFF2-40B4-BE49-F238E27FC236}">
                <a16:creationId xmlns:a16="http://schemas.microsoft.com/office/drawing/2014/main" id="{3033BBEA-5F35-CE47-9EE9-9BA534A1A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942386" y="4139306"/>
            <a:ext cx="502970" cy="502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Med CMU">
            <a:extLst>
              <a:ext uri="{FF2B5EF4-FFF2-40B4-BE49-F238E27FC236}">
                <a16:creationId xmlns:a16="http://schemas.microsoft.com/office/drawing/2014/main" id="{BDD0BD61-AA05-8140-95A4-2A0BDEC50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944941" y="3549815"/>
            <a:ext cx="502970" cy="502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Download Free png Correct Prompt, Correct, Right Icon With PNG and Vector  Format for ... - DLPNG.com">
            <a:extLst>
              <a:ext uri="{FF2B5EF4-FFF2-40B4-BE49-F238E27FC236}">
                <a16:creationId xmlns:a16="http://schemas.microsoft.com/office/drawing/2014/main" id="{FD3E80CB-88B9-6746-8096-F0CFB6511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8040" y="3497057"/>
            <a:ext cx="602938" cy="60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Download Free png Correct Prompt, Correct, Right Icon With PNG and Vector  Format for ... - DLPNG.com">
            <a:extLst>
              <a:ext uri="{FF2B5EF4-FFF2-40B4-BE49-F238E27FC236}">
                <a16:creationId xmlns:a16="http://schemas.microsoft.com/office/drawing/2014/main" id="{F7773BBF-9E89-004D-802A-05258EDB7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8040" y="4078724"/>
            <a:ext cx="602938" cy="60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Med CMU">
            <a:extLst>
              <a:ext uri="{FF2B5EF4-FFF2-40B4-BE49-F238E27FC236}">
                <a16:creationId xmlns:a16="http://schemas.microsoft.com/office/drawing/2014/main" id="{12E8EE57-1850-DC45-B0FC-89EB2B699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1087533" y="4714644"/>
            <a:ext cx="502970" cy="502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Download Free png Correct Prompt, Correct, Right Icon With PNG and Vector  Format for ... - DLPNG.com">
            <a:extLst>
              <a:ext uri="{FF2B5EF4-FFF2-40B4-BE49-F238E27FC236}">
                <a16:creationId xmlns:a16="http://schemas.microsoft.com/office/drawing/2014/main" id="{5A2CA81E-0102-A742-898B-A5BC3FA27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4807" y="3486384"/>
            <a:ext cx="602938" cy="60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Download Free png Correct Prompt, Correct, Right Icon With PNG and Vector  Format for ... - DLPNG.com">
            <a:extLst>
              <a:ext uri="{FF2B5EF4-FFF2-40B4-BE49-F238E27FC236}">
                <a16:creationId xmlns:a16="http://schemas.microsoft.com/office/drawing/2014/main" id="{7DE15CD9-188E-E741-A27F-132118C59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429" y="3486384"/>
            <a:ext cx="602938" cy="60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Download Free png Correct Prompt, Correct, Right Icon With PNG and Vector  Format for ... - DLPNG.com">
            <a:extLst>
              <a:ext uri="{FF2B5EF4-FFF2-40B4-BE49-F238E27FC236}">
                <a16:creationId xmlns:a16="http://schemas.microsoft.com/office/drawing/2014/main" id="{0D0AB5FE-39C1-B844-8680-BAB1FCD19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563" y="4091829"/>
            <a:ext cx="602938" cy="60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Download Free png Correct Prompt, Correct, Right Icon With PNG and Vector  Format for ... - DLPNG.com">
            <a:extLst>
              <a:ext uri="{FF2B5EF4-FFF2-40B4-BE49-F238E27FC236}">
                <a16:creationId xmlns:a16="http://schemas.microsoft.com/office/drawing/2014/main" id="{BAF55F99-41FF-0F4B-93E5-762D7EE55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563" y="4676628"/>
            <a:ext cx="602938" cy="60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Download Free png Correct Prompt, Correct, Right Icon With PNG and Vector  Format for ... - DLPNG.com">
            <a:extLst>
              <a:ext uri="{FF2B5EF4-FFF2-40B4-BE49-F238E27FC236}">
                <a16:creationId xmlns:a16="http://schemas.microsoft.com/office/drawing/2014/main" id="{5F6A20D2-B74A-6447-87A0-D62123BE1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6644" y="3488079"/>
            <a:ext cx="602938" cy="60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Med CMU">
            <a:extLst>
              <a:ext uri="{FF2B5EF4-FFF2-40B4-BE49-F238E27FC236}">
                <a16:creationId xmlns:a16="http://schemas.microsoft.com/office/drawing/2014/main" id="{D0783452-2507-734F-A787-F266BF37E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796628" y="4122831"/>
            <a:ext cx="502970" cy="502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Med CMU">
            <a:extLst>
              <a:ext uri="{FF2B5EF4-FFF2-40B4-BE49-F238E27FC236}">
                <a16:creationId xmlns:a16="http://schemas.microsoft.com/office/drawing/2014/main" id="{CB20CE43-7BB3-624C-A2DB-8FD2C9047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796628" y="4714644"/>
            <a:ext cx="502970" cy="502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Download Free png Correct Prompt, Correct, Right Icon With PNG and Vector  Format for ... - DLPNG.com">
            <a:extLst>
              <a:ext uri="{FF2B5EF4-FFF2-40B4-BE49-F238E27FC236}">
                <a16:creationId xmlns:a16="http://schemas.microsoft.com/office/drawing/2014/main" id="{973CF76A-035E-134F-9450-BF91F74DE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471" y="3497057"/>
            <a:ext cx="602938" cy="60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Med CMU">
            <a:extLst>
              <a:ext uri="{FF2B5EF4-FFF2-40B4-BE49-F238E27FC236}">
                <a16:creationId xmlns:a16="http://schemas.microsoft.com/office/drawing/2014/main" id="{E572E0B7-32F7-454C-A432-9758A6BC9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8382651" y="4726612"/>
            <a:ext cx="502970" cy="502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Med CMU">
            <a:extLst>
              <a:ext uri="{FF2B5EF4-FFF2-40B4-BE49-F238E27FC236}">
                <a16:creationId xmlns:a16="http://schemas.microsoft.com/office/drawing/2014/main" id="{F436A300-9852-274E-9C96-AB441838D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8382651" y="4139306"/>
            <a:ext cx="502970" cy="502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 descr="Download Free png Correct Prompt, Correct, Right Icon With PNG and Vector  Format for ... - DLPNG.com">
            <a:extLst>
              <a:ext uri="{FF2B5EF4-FFF2-40B4-BE49-F238E27FC236}">
                <a16:creationId xmlns:a16="http://schemas.microsoft.com/office/drawing/2014/main" id="{FAD53A28-F7AA-C649-B819-1A545D135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925" y="3486384"/>
            <a:ext cx="602938" cy="60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Med CMU">
            <a:extLst>
              <a:ext uri="{FF2B5EF4-FFF2-40B4-BE49-F238E27FC236}">
                <a16:creationId xmlns:a16="http://schemas.microsoft.com/office/drawing/2014/main" id="{ED790965-D1CA-B14A-9B0E-354345695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481909" y="4139306"/>
            <a:ext cx="502970" cy="502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Med CMU">
            <a:extLst>
              <a:ext uri="{FF2B5EF4-FFF2-40B4-BE49-F238E27FC236}">
                <a16:creationId xmlns:a16="http://schemas.microsoft.com/office/drawing/2014/main" id="{658D37EF-C117-7944-9323-65FBC7F9A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481909" y="4728091"/>
            <a:ext cx="502970" cy="502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8" descr="Download Free png Correct Prompt, Correct, Right Icon With PNG and Vector  Format for ... - DLPNG.com">
            <a:extLst>
              <a:ext uri="{FF2B5EF4-FFF2-40B4-BE49-F238E27FC236}">
                <a16:creationId xmlns:a16="http://schemas.microsoft.com/office/drawing/2014/main" id="{BDAACC04-617D-7D46-9BF5-41346F6F9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746" y="3479395"/>
            <a:ext cx="602938" cy="60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8" descr="Download Free png Correct Prompt, Correct, Right Icon With PNG and Vector  Format for ... - DLPNG.com">
            <a:extLst>
              <a:ext uri="{FF2B5EF4-FFF2-40B4-BE49-F238E27FC236}">
                <a16:creationId xmlns:a16="http://schemas.microsoft.com/office/drawing/2014/main" id="{35C5331C-C1D3-6347-8319-79C9A3712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880" y="4084840"/>
            <a:ext cx="602938" cy="60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8" descr="Download Free png Correct Prompt, Correct, Right Icon With PNG and Vector  Format for ... - DLPNG.com">
            <a:extLst>
              <a:ext uri="{FF2B5EF4-FFF2-40B4-BE49-F238E27FC236}">
                <a16:creationId xmlns:a16="http://schemas.microsoft.com/office/drawing/2014/main" id="{2EE328AB-B24C-4849-82AD-88D7DA2C1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880" y="4669639"/>
            <a:ext cx="602938" cy="60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8" descr="Download Free png Correct Prompt, Correct, Right Icon With PNG and Vector  Format for ... - DLPNG.com">
            <a:extLst>
              <a:ext uri="{FF2B5EF4-FFF2-40B4-BE49-F238E27FC236}">
                <a16:creationId xmlns:a16="http://schemas.microsoft.com/office/drawing/2014/main" id="{1B5EB24B-BD0F-4348-987D-997E8B53A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4807" y="4121208"/>
            <a:ext cx="602938" cy="60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Download Free png Correct Prompt, Correct, Right Icon With PNG and Vector  Format for ... - DLPNG.com">
            <a:extLst>
              <a:ext uri="{FF2B5EF4-FFF2-40B4-BE49-F238E27FC236}">
                <a16:creationId xmlns:a16="http://schemas.microsoft.com/office/drawing/2014/main" id="{5DE4EA0C-7568-C74A-99AB-4DDEC12A5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165" y="4687778"/>
            <a:ext cx="602938" cy="60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BC6C8C-66FA-A846-87C3-9601EED208FA}"/>
              </a:ext>
            </a:extLst>
          </p:cNvPr>
          <p:cNvSpPr txBox="1"/>
          <p:nvPr/>
        </p:nvSpPr>
        <p:spPr>
          <a:xfrm>
            <a:off x="282388" y="5316876"/>
            <a:ext cx="8032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*Direct access to the data and project management through the web browser</a:t>
            </a:r>
          </a:p>
        </p:txBody>
      </p:sp>
    </p:spTree>
    <p:extLst>
      <p:ext uri="{BB962C8B-B14F-4D97-AF65-F5344CB8AC3E}">
        <p14:creationId xmlns:p14="http://schemas.microsoft.com/office/powerpoint/2010/main" val="26359646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079e62e23_0_58"/>
          <p:cNvSpPr txBox="1">
            <a:spLocks noGrp="1"/>
          </p:cNvSpPr>
          <p:nvPr>
            <p:ph type="title"/>
          </p:nvPr>
        </p:nvSpPr>
        <p:spPr>
          <a:xfrm>
            <a:off x="719403" y="332656"/>
            <a:ext cx="108711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4200" i="1" dirty="0">
                <a:solidFill>
                  <a:srgbClr val="F57E20"/>
                </a:solidFill>
              </a:rPr>
              <a:t>Example - Data flow/handle using ELIXIR Norway</a:t>
            </a:r>
            <a:endParaRPr sz="3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1F9D81-032D-FB41-8ECA-18CDDFA24282}"/>
              </a:ext>
            </a:extLst>
          </p:cNvPr>
          <p:cNvSpPr txBox="1"/>
          <p:nvPr/>
        </p:nvSpPr>
        <p:spPr>
          <a:xfrm>
            <a:off x="2927429" y="3360429"/>
            <a:ext cx="765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DATA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06B4DEB-ACEA-654B-8264-AFC2198E299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82028" y="2333154"/>
            <a:ext cx="688134" cy="788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88B79EC-3138-1643-9011-5C01BB76F3AB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927429" y="4010854"/>
            <a:ext cx="788907" cy="788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2" name="Picture 8" descr="Free Dna Icon of Colored Outline style - Available in SVG, PNG, EPS, AI &amp;amp;  Icon fonts">
            <a:extLst>
              <a:ext uri="{FF2B5EF4-FFF2-40B4-BE49-F238E27FC236}">
                <a16:creationId xmlns:a16="http://schemas.microsoft.com/office/drawing/2014/main" id="{BC368508-A2A1-3342-AC27-1B70F6617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800" y="2052061"/>
            <a:ext cx="1390062" cy="139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5551746-86D6-5B43-932F-F407F3258F80}"/>
              </a:ext>
            </a:extLst>
          </p:cNvPr>
          <p:cNvSpPr txBox="1"/>
          <p:nvPr/>
        </p:nvSpPr>
        <p:spPr>
          <a:xfrm>
            <a:off x="2626851" y="5038129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METADATA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53FDF2-9CDF-1043-BCA7-E687ABDCD024}"/>
              </a:ext>
            </a:extLst>
          </p:cNvPr>
          <p:cNvSpPr txBox="1"/>
          <p:nvPr/>
        </p:nvSpPr>
        <p:spPr>
          <a:xfrm>
            <a:off x="5155252" y="3346987"/>
            <a:ext cx="194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DATA STORAGE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2C4E467-CB02-8E48-AE90-DABB01CA5DC6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714524" y="3221647"/>
            <a:ext cx="629529" cy="749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4" name="Picture 10" descr="Big Data Icon Png - Quantum Computing">
            <a:extLst>
              <a:ext uri="{FF2B5EF4-FFF2-40B4-BE49-F238E27FC236}">
                <a16:creationId xmlns:a16="http://schemas.microsoft.com/office/drawing/2014/main" id="{D113271F-1AB0-0745-BD34-D4D9F466B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958346" y="3221647"/>
            <a:ext cx="688132" cy="68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New standards coming for ISAOs -- FCW">
            <a:extLst>
              <a:ext uri="{FF2B5EF4-FFF2-40B4-BE49-F238E27FC236}">
                <a16:creationId xmlns:a16="http://schemas.microsoft.com/office/drawing/2014/main" id="{168A7963-A035-F842-A15A-DF1ED94C8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119" y="4703166"/>
            <a:ext cx="1011767" cy="1011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180169D-91DB-E845-97B2-6A1B9E6FE1D0}"/>
              </a:ext>
            </a:extLst>
          </p:cNvPr>
          <p:cNvSpPr txBox="1"/>
          <p:nvPr/>
        </p:nvSpPr>
        <p:spPr>
          <a:xfrm>
            <a:off x="224472" y="4209953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EXPERIMENT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82116FE-52D2-EC43-961A-6A21A5C14B9F}"/>
              </a:ext>
            </a:extLst>
          </p:cNvPr>
          <p:cNvSpPr txBox="1"/>
          <p:nvPr/>
        </p:nvSpPr>
        <p:spPr>
          <a:xfrm>
            <a:off x="5163711" y="5794210"/>
            <a:ext cx="1915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DATA ANALYSIS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1B61E6-8DA0-2143-AE7B-BEC3245412E4}"/>
              </a:ext>
            </a:extLst>
          </p:cNvPr>
          <p:cNvSpPr txBox="1"/>
          <p:nvPr/>
        </p:nvSpPr>
        <p:spPr>
          <a:xfrm>
            <a:off x="8182009" y="4209953"/>
            <a:ext cx="22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DATA DEPOSITION</a:t>
            </a:r>
          </a:p>
        </p:txBody>
      </p:sp>
      <p:sp>
        <p:nvSpPr>
          <p:cNvPr id="37" name="Straight Connector 36">
            <a:extLst>
              <a:ext uri="{FF2B5EF4-FFF2-40B4-BE49-F238E27FC236}">
                <a16:creationId xmlns:a16="http://schemas.microsoft.com/office/drawing/2014/main" id="{FF01CB3D-E46E-B240-B3EF-8BAA6E64799F}"/>
              </a:ext>
            </a:extLst>
          </p:cNvPr>
          <p:cNvSpPr/>
          <p:nvPr/>
        </p:nvSpPr>
        <p:spPr>
          <a:xfrm>
            <a:off x="1506560" y="3596616"/>
            <a:ext cx="871633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39" name="Straight Connector 38">
            <a:extLst>
              <a:ext uri="{FF2B5EF4-FFF2-40B4-BE49-F238E27FC236}">
                <a16:creationId xmlns:a16="http://schemas.microsoft.com/office/drawing/2014/main" id="{9AC87E9D-65B1-C445-A3EF-6405A0ABF620}"/>
              </a:ext>
            </a:extLst>
          </p:cNvPr>
          <p:cNvSpPr/>
          <p:nvPr/>
        </p:nvSpPr>
        <p:spPr>
          <a:xfrm>
            <a:off x="3966113" y="3596616"/>
            <a:ext cx="871633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40" name="Straight Connector 39">
            <a:extLst>
              <a:ext uri="{FF2B5EF4-FFF2-40B4-BE49-F238E27FC236}">
                <a16:creationId xmlns:a16="http://schemas.microsoft.com/office/drawing/2014/main" id="{084443BD-6477-BA4B-B0DF-DC7786BDC346}"/>
              </a:ext>
            </a:extLst>
          </p:cNvPr>
          <p:cNvSpPr/>
          <p:nvPr/>
        </p:nvSpPr>
        <p:spPr>
          <a:xfrm>
            <a:off x="7559926" y="3596616"/>
            <a:ext cx="871633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8" name="Straight Connector 17">
            <a:extLst>
              <a:ext uri="{FF2B5EF4-FFF2-40B4-BE49-F238E27FC236}">
                <a16:creationId xmlns:a16="http://schemas.microsoft.com/office/drawing/2014/main" id="{B56BBE5F-B63B-D14A-812A-6AA7D7978EA0}"/>
              </a:ext>
            </a:extLst>
          </p:cNvPr>
          <p:cNvSpPr/>
          <p:nvPr/>
        </p:nvSpPr>
        <p:spPr>
          <a:xfrm>
            <a:off x="6292422" y="3863272"/>
            <a:ext cx="0" cy="693361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21" name="Straight Connector 20">
            <a:extLst>
              <a:ext uri="{FF2B5EF4-FFF2-40B4-BE49-F238E27FC236}">
                <a16:creationId xmlns:a16="http://schemas.microsoft.com/office/drawing/2014/main" id="{2A07E7DF-369B-5449-998B-787F19FC3764}"/>
              </a:ext>
            </a:extLst>
          </p:cNvPr>
          <p:cNvSpPr/>
          <p:nvPr/>
        </p:nvSpPr>
        <p:spPr>
          <a:xfrm flipV="1">
            <a:off x="5931685" y="3863633"/>
            <a:ext cx="0" cy="69336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pic>
        <p:nvPicPr>
          <p:cNvPr id="22" name="Picture 2" descr="Image result for norseq">
            <a:extLst>
              <a:ext uri="{FF2B5EF4-FFF2-40B4-BE49-F238E27FC236}">
                <a16:creationId xmlns:a16="http://schemas.microsoft.com/office/drawing/2014/main" id="{BDF2EE9F-3931-6744-8A53-8F2C57560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116" y="1705754"/>
            <a:ext cx="1673429" cy="28634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869E233-C81F-AB49-8BEB-8750095DF2F4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/>
            <a:alphaModFix/>
          </a:blip>
          <a:srcRect/>
          <a:stretch>
            <a:fillRect/>
          </a:stretch>
        </p:blipFill>
        <p:spPr>
          <a:xfrm>
            <a:off x="5204372" y="1632881"/>
            <a:ext cx="1943259" cy="432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Picture 2" descr="Image result for european nucleotide archive logo">
            <a:extLst>
              <a:ext uri="{FF2B5EF4-FFF2-40B4-BE49-F238E27FC236}">
                <a16:creationId xmlns:a16="http://schemas.microsoft.com/office/drawing/2014/main" id="{D2A4F871-4022-974F-96C6-7E63F89E6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6247" y="2355889"/>
            <a:ext cx="1052329" cy="559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seek-logo-original">
            <a:extLst>
              <a:ext uri="{FF2B5EF4-FFF2-40B4-BE49-F238E27FC236}">
                <a16:creationId xmlns:a16="http://schemas.microsoft.com/office/drawing/2014/main" id="{0038FB5B-A954-9B45-9856-16BC762C6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120" y="5535193"/>
            <a:ext cx="879419" cy="860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D2805B6A-2A9E-5C4F-BF03-F0378CE9EC5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659305" y="6278175"/>
            <a:ext cx="1221763" cy="31945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3A4CB41-646C-8B96-668C-99F84F02C254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 r="49541" b="82510"/>
          <a:stretch/>
        </p:blipFill>
        <p:spPr>
          <a:xfrm>
            <a:off x="6012994" y="6218669"/>
            <a:ext cx="1982748" cy="48311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F8208A7-E1A9-E06B-7524-7A6380F48B3A}"/>
              </a:ext>
            </a:extLst>
          </p:cNvPr>
          <p:cNvSpPr txBox="1">
            <a:spLocks/>
          </p:cNvSpPr>
          <p:nvPr/>
        </p:nvSpPr>
        <p:spPr bwMode="auto">
          <a:xfrm>
            <a:off x="6012994" y="1538083"/>
            <a:ext cx="902680" cy="364051"/>
          </a:xfrm>
          <a:prstGeom prst="rect">
            <a:avLst/>
          </a:prstGeom>
          <a:solidFill>
            <a:srgbClr val="0E4153"/>
          </a:solidFill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Corbel"/>
                <a:ea typeface="ＭＳ Ｐゴシック" charset="0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Corbel" pitchFamily="34" charset="0"/>
                <a:ea typeface="ＭＳ Ｐゴシック" charset="0"/>
                <a:cs typeface="Geneva" pitchFamily="-112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Corbel" pitchFamily="34" charset="0"/>
                <a:ea typeface="ＭＳ Ｐゴシック" charset="0"/>
                <a:cs typeface="Geneva" pitchFamily="-112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Corbel" pitchFamily="34" charset="0"/>
                <a:ea typeface="ＭＳ Ｐゴシック" charset="0"/>
                <a:cs typeface="Geneva" pitchFamily="-112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Corbel" pitchFamily="34" charset="0"/>
                <a:ea typeface="ＭＳ Ｐゴシック" charset="0"/>
                <a:cs typeface="Geneva" pitchFamily="-11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itchFamily="-112" charset="0"/>
                <a:ea typeface="Geneva" pitchFamily="-112" charset="0"/>
                <a:cs typeface="Geneva" pitchFamily="-11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itchFamily="-112" charset="0"/>
                <a:ea typeface="Geneva" pitchFamily="-112" charset="0"/>
                <a:cs typeface="Geneva" pitchFamily="-11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itchFamily="-112" charset="0"/>
                <a:ea typeface="Geneva" pitchFamily="-112" charset="0"/>
                <a:cs typeface="Geneva" pitchFamily="-11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itchFamily="-112" charset="0"/>
                <a:ea typeface="Geneva" pitchFamily="-112" charset="0"/>
                <a:cs typeface="Geneva" pitchFamily="-112" charset="0"/>
              </a:defRPr>
            </a:lvl9pPr>
          </a:lstStyle>
          <a:p>
            <a:pPr algn="ctr" defTabSz="914400"/>
            <a:r>
              <a:rPr lang="en-US" sz="2400" b="1" kern="0" dirty="0">
                <a:solidFill>
                  <a:schemeClr val="bg1"/>
                </a:solidFill>
              </a:rPr>
              <a:t>NIRD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18FC0E-5D64-FDC5-D78C-73F475AC0D9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096937" y="6395767"/>
            <a:ext cx="11049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686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079e62e23_0_58"/>
          <p:cNvSpPr txBox="1">
            <a:spLocks noGrp="1"/>
          </p:cNvSpPr>
          <p:nvPr>
            <p:ph type="title"/>
          </p:nvPr>
        </p:nvSpPr>
        <p:spPr>
          <a:xfrm>
            <a:off x="719403" y="332656"/>
            <a:ext cx="108711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 i="1" dirty="0">
                <a:solidFill>
                  <a:srgbClr val="F57E20"/>
                </a:solidFill>
              </a:rPr>
              <a:t>Data storage – from the researcher perspective</a:t>
            </a:r>
            <a:endParaRPr sz="3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1F9D81-032D-FB41-8ECA-18CDDFA24282}"/>
              </a:ext>
            </a:extLst>
          </p:cNvPr>
          <p:cNvSpPr txBox="1"/>
          <p:nvPr/>
        </p:nvSpPr>
        <p:spPr>
          <a:xfrm>
            <a:off x="2927429" y="3360429"/>
            <a:ext cx="765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DATA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06B4DEB-ACEA-654B-8264-AFC2198E299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82028" y="2333154"/>
            <a:ext cx="688134" cy="788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88B79EC-3138-1643-9011-5C01BB76F3AB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927429" y="4010854"/>
            <a:ext cx="788907" cy="788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2" name="Picture 8" descr="Free Dna Icon of Colored Outline style - Available in SVG, PNG, EPS, AI &amp;amp;  Icon fonts">
            <a:extLst>
              <a:ext uri="{FF2B5EF4-FFF2-40B4-BE49-F238E27FC236}">
                <a16:creationId xmlns:a16="http://schemas.microsoft.com/office/drawing/2014/main" id="{BC368508-A2A1-3342-AC27-1B70F6617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800" y="2052061"/>
            <a:ext cx="1390062" cy="139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5551746-86D6-5B43-932F-F407F3258F80}"/>
              </a:ext>
            </a:extLst>
          </p:cNvPr>
          <p:cNvSpPr txBox="1"/>
          <p:nvPr/>
        </p:nvSpPr>
        <p:spPr>
          <a:xfrm>
            <a:off x="2626851" y="5038129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METADATA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53FDF2-9CDF-1043-BCA7-E687ABDCD024}"/>
              </a:ext>
            </a:extLst>
          </p:cNvPr>
          <p:cNvSpPr txBox="1"/>
          <p:nvPr/>
        </p:nvSpPr>
        <p:spPr>
          <a:xfrm>
            <a:off x="5155252" y="3346987"/>
            <a:ext cx="194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DATA STORAGE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2C4E467-CB02-8E48-AE90-DABB01CA5DC6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714524" y="3221647"/>
            <a:ext cx="629529" cy="749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4" name="Picture 10" descr="Big Data Icon Png - Quantum Computing">
            <a:extLst>
              <a:ext uri="{FF2B5EF4-FFF2-40B4-BE49-F238E27FC236}">
                <a16:creationId xmlns:a16="http://schemas.microsoft.com/office/drawing/2014/main" id="{D113271F-1AB0-0745-BD34-D4D9F466B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958346" y="3221647"/>
            <a:ext cx="688132" cy="68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New standards coming for ISAOs -- FCW">
            <a:extLst>
              <a:ext uri="{FF2B5EF4-FFF2-40B4-BE49-F238E27FC236}">
                <a16:creationId xmlns:a16="http://schemas.microsoft.com/office/drawing/2014/main" id="{168A7963-A035-F842-A15A-DF1ED94C8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119" y="4703166"/>
            <a:ext cx="1011767" cy="1011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180169D-91DB-E845-97B2-6A1B9E6FE1D0}"/>
              </a:ext>
            </a:extLst>
          </p:cNvPr>
          <p:cNvSpPr txBox="1"/>
          <p:nvPr/>
        </p:nvSpPr>
        <p:spPr>
          <a:xfrm>
            <a:off x="224472" y="4209953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EXPERIMENT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82116FE-52D2-EC43-961A-6A21A5C14B9F}"/>
              </a:ext>
            </a:extLst>
          </p:cNvPr>
          <p:cNvSpPr txBox="1"/>
          <p:nvPr/>
        </p:nvSpPr>
        <p:spPr>
          <a:xfrm>
            <a:off x="5163711" y="5794210"/>
            <a:ext cx="1915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DATA ANALYSIS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1B61E6-8DA0-2143-AE7B-BEC3245412E4}"/>
              </a:ext>
            </a:extLst>
          </p:cNvPr>
          <p:cNvSpPr txBox="1"/>
          <p:nvPr/>
        </p:nvSpPr>
        <p:spPr>
          <a:xfrm>
            <a:off x="8182009" y="4209953"/>
            <a:ext cx="22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DATA DEPOSITION</a:t>
            </a:r>
          </a:p>
        </p:txBody>
      </p:sp>
      <p:sp>
        <p:nvSpPr>
          <p:cNvPr id="37" name="Straight Connector 36">
            <a:extLst>
              <a:ext uri="{FF2B5EF4-FFF2-40B4-BE49-F238E27FC236}">
                <a16:creationId xmlns:a16="http://schemas.microsoft.com/office/drawing/2014/main" id="{FF01CB3D-E46E-B240-B3EF-8BAA6E64799F}"/>
              </a:ext>
            </a:extLst>
          </p:cNvPr>
          <p:cNvSpPr/>
          <p:nvPr/>
        </p:nvSpPr>
        <p:spPr>
          <a:xfrm>
            <a:off x="1506560" y="3596616"/>
            <a:ext cx="871633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39" name="Straight Connector 38">
            <a:extLst>
              <a:ext uri="{FF2B5EF4-FFF2-40B4-BE49-F238E27FC236}">
                <a16:creationId xmlns:a16="http://schemas.microsoft.com/office/drawing/2014/main" id="{9AC87E9D-65B1-C445-A3EF-6405A0ABF620}"/>
              </a:ext>
            </a:extLst>
          </p:cNvPr>
          <p:cNvSpPr/>
          <p:nvPr/>
        </p:nvSpPr>
        <p:spPr>
          <a:xfrm>
            <a:off x="3966113" y="3596616"/>
            <a:ext cx="871633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40" name="Straight Connector 39">
            <a:extLst>
              <a:ext uri="{FF2B5EF4-FFF2-40B4-BE49-F238E27FC236}">
                <a16:creationId xmlns:a16="http://schemas.microsoft.com/office/drawing/2014/main" id="{084443BD-6477-BA4B-B0DF-DC7786BDC346}"/>
              </a:ext>
            </a:extLst>
          </p:cNvPr>
          <p:cNvSpPr/>
          <p:nvPr/>
        </p:nvSpPr>
        <p:spPr>
          <a:xfrm>
            <a:off x="7559926" y="3596616"/>
            <a:ext cx="871633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8" name="Straight Connector 17">
            <a:extLst>
              <a:ext uri="{FF2B5EF4-FFF2-40B4-BE49-F238E27FC236}">
                <a16:creationId xmlns:a16="http://schemas.microsoft.com/office/drawing/2014/main" id="{B56BBE5F-B63B-D14A-812A-6AA7D7978EA0}"/>
              </a:ext>
            </a:extLst>
          </p:cNvPr>
          <p:cNvSpPr/>
          <p:nvPr/>
        </p:nvSpPr>
        <p:spPr>
          <a:xfrm>
            <a:off x="6292422" y="3863272"/>
            <a:ext cx="0" cy="693361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21" name="Straight Connector 20">
            <a:extLst>
              <a:ext uri="{FF2B5EF4-FFF2-40B4-BE49-F238E27FC236}">
                <a16:creationId xmlns:a16="http://schemas.microsoft.com/office/drawing/2014/main" id="{2A07E7DF-369B-5449-998B-787F19FC3764}"/>
              </a:ext>
            </a:extLst>
          </p:cNvPr>
          <p:cNvSpPr/>
          <p:nvPr/>
        </p:nvSpPr>
        <p:spPr>
          <a:xfrm flipV="1">
            <a:off x="5931685" y="3863633"/>
            <a:ext cx="0" cy="69336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04CF72A2-8AA9-CD46-88DC-2E7F26285B23}"/>
              </a:ext>
            </a:extLst>
          </p:cNvPr>
          <p:cNvSpPr/>
          <p:nvPr/>
        </p:nvSpPr>
        <p:spPr>
          <a:xfrm>
            <a:off x="312188" y="2333154"/>
            <a:ext cx="2264787" cy="25094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85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Devanagari" pitchFamily="2"/>
            </a:endParaRP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FD8D9742-116E-FA44-9252-E6D10424512C}"/>
              </a:ext>
            </a:extLst>
          </p:cNvPr>
          <p:cNvSpPr/>
          <p:nvPr/>
        </p:nvSpPr>
        <p:spPr>
          <a:xfrm>
            <a:off x="7442216" y="2608522"/>
            <a:ext cx="3009429" cy="25094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85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Devanagari" pitchFamily="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D39D23-D8DD-3546-8A2F-AC2DBF823FB6}"/>
              </a:ext>
            </a:extLst>
          </p:cNvPr>
          <p:cNvSpPr/>
          <p:nvPr/>
        </p:nvSpPr>
        <p:spPr bwMode="auto">
          <a:xfrm>
            <a:off x="4978400" y="2052061"/>
            <a:ext cx="2286000" cy="1811211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O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Geneva" pitchFamily="-112" charset="0"/>
              <a:cs typeface="Geneva" pitchFamily="-112" charset="0"/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E9FD31D9-F395-9346-AE20-E337EE83B792}"/>
              </a:ext>
            </a:extLst>
          </p:cNvPr>
          <p:cNvSpPr/>
          <p:nvPr/>
        </p:nvSpPr>
        <p:spPr>
          <a:xfrm>
            <a:off x="4671287" y="4668328"/>
            <a:ext cx="3009429" cy="185701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39598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Droid Sans Devanagari" pitchFamily="2"/>
            </a:endParaRP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FCEEDA2C-807E-4240-B7C2-9CEA1DD25E99}"/>
              </a:ext>
            </a:extLst>
          </p:cNvPr>
          <p:cNvSpPr/>
          <p:nvPr/>
        </p:nvSpPr>
        <p:spPr>
          <a:xfrm>
            <a:off x="2486197" y="1827646"/>
            <a:ext cx="1451085" cy="411591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39598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Droid Sans Devanagari" pitchFamily="2"/>
            </a:endParaRP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13E0F19B-4ABA-EF4E-9E8C-D5CABEE81536}"/>
              </a:ext>
            </a:extLst>
          </p:cNvPr>
          <p:cNvSpPr/>
          <p:nvPr/>
        </p:nvSpPr>
        <p:spPr>
          <a:xfrm>
            <a:off x="6109502" y="3897139"/>
            <a:ext cx="476560" cy="80469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39598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Droid Sans Devanagari" pitchFamily="2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83F79CE-AE5A-0342-8547-9CFF8CBAD100}"/>
              </a:ext>
            </a:extLst>
          </p:cNvPr>
          <p:cNvSpPr/>
          <p:nvPr/>
        </p:nvSpPr>
        <p:spPr bwMode="auto">
          <a:xfrm>
            <a:off x="4978400" y="2052060"/>
            <a:ext cx="2286000" cy="4339863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O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Geneva" pitchFamily="-112" charset="0"/>
              <a:cs typeface="Geneva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003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C41F0E69-30F2-574D-96CC-D37BEE916887}"/>
              </a:ext>
            </a:extLst>
          </p:cNvPr>
          <p:cNvSpPr/>
          <p:nvPr/>
        </p:nvSpPr>
        <p:spPr bwMode="auto">
          <a:xfrm>
            <a:off x="7810265" y="2052061"/>
            <a:ext cx="3448079" cy="3214206"/>
          </a:xfrm>
          <a:prstGeom prst="rect">
            <a:avLst/>
          </a:prstGeom>
          <a:solidFill>
            <a:srgbClr val="FF0000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O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Geneva" pitchFamily="-112" charset="0"/>
              <a:cs typeface="Geneva" pitchFamily="-11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E79C2BF-BF71-D545-86CA-D9E56C0D6DE0}"/>
              </a:ext>
            </a:extLst>
          </p:cNvPr>
          <p:cNvSpPr/>
          <p:nvPr/>
        </p:nvSpPr>
        <p:spPr bwMode="auto">
          <a:xfrm>
            <a:off x="984456" y="2052061"/>
            <a:ext cx="3448079" cy="3214206"/>
          </a:xfrm>
          <a:prstGeom prst="rect">
            <a:avLst/>
          </a:prstGeom>
          <a:solidFill>
            <a:schemeClr val="accent5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O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Geneva" pitchFamily="-112" charset="0"/>
              <a:cs typeface="Geneva" pitchFamily="-112" charset="0"/>
            </a:endParaRPr>
          </a:p>
        </p:txBody>
      </p:sp>
      <p:sp>
        <p:nvSpPr>
          <p:cNvPr id="108" name="Google Shape;108;gc079e62e23_0_58"/>
          <p:cNvSpPr txBox="1">
            <a:spLocks noGrp="1"/>
          </p:cNvSpPr>
          <p:nvPr>
            <p:ph type="title"/>
          </p:nvPr>
        </p:nvSpPr>
        <p:spPr>
          <a:xfrm>
            <a:off x="719403" y="332656"/>
            <a:ext cx="108711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 i="1" dirty="0">
                <a:solidFill>
                  <a:srgbClr val="F57E20"/>
                </a:solidFill>
              </a:rPr>
              <a:t>National storage infrastructures. Where to put my data???</a:t>
            </a:r>
            <a:endParaRPr sz="30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06B4DEB-ACEA-654B-8264-AFC2198E299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82028" y="2333154"/>
            <a:ext cx="688134" cy="788907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953FDF2-9CDF-1043-BCA7-E687ABDCD024}"/>
              </a:ext>
            </a:extLst>
          </p:cNvPr>
          <p:cNvSpPr txBox="1"/>
          <p:nvPr/>
        </p:nvSpPr>
        <p:spPr>
          <a:xfrm>
            <a:off x="5155252" y="3346987"/>
            <a:ext cx="194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DATA STORAGE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D9896A4-F199-0F4A-BE98-D912657DFB33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151920" y="3154732"/>
            <a:ext cx="3076200" cy="68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648D03C-521D-7A48-B69B-3489375C020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1151920" y="4357868"/>
            <a:ext cx="3076200" cy="34975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1D47D7E-34D4-2745-977F-47299223F900}"/>
              </a:ext>
            </a:extLst>
          </p:cNvPr>
          <p:cNvSpPr txBox="1"/>
          <p:nvPr/>
        </p:nvSpPr>
        <p:spPr>
          <a:xfrm>
            <a:off x="1045010" y="2204387"/>
            <a:ext cx="3384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b="1" dirty="0">
                <a:solidFill>
                  <a:schemeClr val="bg1"/>
                </a:solidFill>
              </a:rPr>
              <a:t>Non-sensitive data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9FF1EF75-4DBE-404B-890C-34FE9F44DD3F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9073347" y="2913870"/>
            <a:ext cx="1053338" cy="1215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A screenshot of a text message&#10;&#10;Description automatically generated with low confidence">
            <a:extLst>
              <a:ext uri="{FF2B5EF4-FFF2-40B4-BE49-F238E27FC236}">
                <a16:creationId xmlns:a16="http://schemas.microsoft.com/office/drawing/2014/main" id="{767DAA7E-F24C-6147-9AC2-484B970F5E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4133" y="4340938"/>
            <a:ext cx="2926417" cy="481145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BA619D4-C6EB-6F4D-8213-80FF8F7175EC}"/>
              </a:ext>
            </a:extLst>
          </p:cNvPr>
          <p:cNvSpPr/>
          <p:nvPr/>
        </p:nvSpPr>
        <p:spPr bwMode="auto">
          <a:xfrm>
            <a:off x="4978400" y="2052061"/>
            <a:ext cx="2286000" cy="1811211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O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Geneva" pitchFamily="-112" charset="0"/>
              <a:cs typeface="Geneva" pitchFamily="-11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469BE60-74AA-ED41-881D-AA1150111247}"/>
              </a:ext>
            </a:extLst>
          </p:cNvPr>
          <p:cNvSpPr txBox="1"/>
          <p:nvPr/>
        </p:nvSpPr>
        <p:spPr>
          <a:xfrm>
            <a:off x="8232505" y="2155934"/>
            <a:ext cx="26035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b="1" dirty="0">
                <a:solidFill>
                  <a:schemeClr val="bg1"/>
                </a:solidFill>
              </a:rPr>
              <a:t>Sensitive data</a:t>
            </a:r>
          </a:p>
        </p:txBody>
      </p:sp>
      <p:pic>
        <p:nvPicPr>
          <p:cNvPr id="42" name="Picture 12" descr="New standards coming for ISAOs -- FCW">
            <a:extLst>
              <a:ext uri="{FF2B5EF4-FFF2-40B4-BE49-F238E27FC236}">
                <a16:creationId xmlns:a16="http://schemas.microsoft.com/office/drawing/2014/main" id="{9C325C7E-9188-BA4F-922D-E5586BAF1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119" y="4703166"/>
            <a:ext cx="1011767" cy="1011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6640CDC4-927B-8247-88F1-B8E80A072F42}"/>
              </a:ext>
            </a:extLst>
          </p:cNvPr>
          <p:cNvSpPr txBox="1"/>
          <p:nvPr/>
        </p:nvSpPr>
        <p:spPr>
          <a:xfrm>
            <a:off x="5163711" y="5794210"/>
            <a:ext cx="1915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DATA ANALYSIS</a:t>
            </a:r>
          </a:p>
        </p:txBody>
      </p:sp>
      <p:sp>
        <p:nvSpPr>
          <p:cNvPr id="44" name="Straight Connector 43">
            <a:extLst>
              <a:ext uri="{FF2B5EF4-FFF2-40B4-BE49-F238E27FC236}">
                <a16:creationId xmlns:a16="http://schemas.microsoft.com/office/drawing/2014/main" id="{3ED23D14-6935-6B46-A725-5333462A1D41}"/>
              </a:ext>
            </a:extLst>
          </p:cNvPr>
          <p:cNvSpPr/>
          <p:nvPr/>
        </p:nvSpPr>
        <p:spPr>
          <a:xfrm>
            <a:off x="6292422" y="3863272"/>
            <a:ext cx="0" cy="693361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45" name="Straight Connector 44">
            <a:extLst>
              <a:ext uri="{FF2B5EF4-FFF2-40B4-BE49-F238E27FC236}">
                <a16:creationId xmlns:a16="http://schemas.microsoft.com/office/drawing/2014/main" id="{1FB5E207-358B-DC4D-B2D6-FCA7B8A63B29}"/>
              </a:ext>
            </a:extLst>
          </p:cNvPr>
          <p:cNvSpPr/>
          <p:nvPr/>
        </p:nvSpPr>
        <p:spPr>
          <a:xfrm flipV="1">
            <a:off x="5931685" y="3863633"/>
            <a:ext cx="0" cy="69336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89317341-DF5E-4B4B-8280-C8A500497D58}"/>
              </a:ext>
            </a:extLst>
          </p:cNvPr>
          <p:cNvSpPr/>
          <p:nvPr/>
        </p:nvSpPr>
        <p:spPr>
          <a:xfrm>
            <a:off x="6109502" y="3897139"/>
            <a:ext cx="476560" cy="80469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39598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Droid Sans Devanagari" pitchFamily="2"/>
            </a:endParaRPr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B56B5458-217D-9846-8BC4-B5C1D3EA36B1}"/>
              </a:ext>
            </a:extLst>
          </p:cNvPr>
          <p:cNvSpPr/>
          <p:nvPr/>
        </p:nvSpPr>
        <p:spPr>
          <a:xfrm>
            <a:off x="4671287" y="3897139"/>
            <a:ext cx="3009429" cy="262820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70885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Droid Sans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31470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109;gc079e62e23_0_58">
            <a:extLst>
              <a:ext uri="{FF2B5EF4-FFF2-40B4-BE49-F238E27FC236}">
                <a16:creationId xmlns:a16="http://schemas.microsoft.com/office/drawing/2014/main" id="{A4C7715D-17AE-CE4A-8471-38CD79966784}"/>
              </a:ext>
            </a:extLst>
          </p:cNvPr>
          <p:cNvSpPr txBox="1">
            <a:spLocks/>
          </p:cNvSpPr>
          <p:nvPr/>
        </p:nvSpPr>
        <p:spPr bwMode="auto">
          <a:xfrm>
            <a:off x="719402" y="1253331"/>
            <a:ext cx="11248125" cy="140832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Char char="•"/>
              <a:defRPr sz="2400">
                <a:solidFill>
                  <a:schemeClr val="tx1"/>
                </a:solidFill>
                <a:latin typeface="Corbel"/>
                <a:ea typeface="ＭＳ Ｐゴシック" charset="0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Corbel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Corbel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Corbel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Corbel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-112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-112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-112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-112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>
              <a:spcBef>
                <a:spcPts val="0"/>
              </a:spcBef>
              <a:spcAft>
                <a:spcPts val="0"/>
              </a:spcAft>
              <a:buSzPts val="1800"/>
              <a:buFontTx/>
              <a:buNone/>
            </a:pPr>
            <a:r>
              <a:rPr lang="en-GB" kern="0" dirty="0"/>
              <a:t>The ELIXIR Research Data Management kit</a:t>
            </a:r>
          </a:p>
        </p:txBody>
      </p:sp>
      <p:sp>
        <p:nvSpPr>
          <p:cNvPr id="108" name="Google Shape;108;gc079e62e23_0_58"/>
          <p:cNvSpPr txBox="1">
            <a:spLocks noGrp="1"/>
          </p:cNvSpPr>
          <p:nvPr>
            <p:ph type="title"/>
          </p:nvPr>
        </p:nvSpPr>
        <p:spPr>
          <a:xfrm>
            <a:off x="719403" y="332656"/>
            <a:ext cx="108711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4200" i="1" dirty="0">
                <a:solidFill>
                  <a:srgbClr val="F57E20"/>
                </a:solidFill>
              </a:rPr>
              <a:t>Data storage – General considerations</a:t>
            </a:r>
            <a:endParaRPr sz="3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16F755-94DB-0341-B569-1465B7B05EDE}"/>
              </a:ext>
            </a:extLst>
          </p:cNvPr>
          <p:cNvSpPr txBox="1"/>
          <p:nvPr/>
        </p:nvSpPr>
        <p:spPr>
          <a:xfrm>
            <a:off x="3886450" y="6393314"/>
            <a:ext cx="5763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Link to </a:t>
            </a:r>
            <a:r>
              <a:rPr lang="en-GB" dirty="0" err="1"/>
              <a:t>RDMkit</a:t>
            </a:r>
            <a:r>
              <a:rPr lang="en-GB" dirty="0"/>
              <a:t> storage: </a:t>
            </a:r>
            <a:r>
              <a:rPr lang="en-GB" dirty="0">
                <a:hlinkClick r:id="rId3"/>
              </a:rPr>
              <a:t>https://rdmkit.elixir-europe.org/</a:t>
            </a:r>
            <a:endParaRPr lang="en-NO" dirty="0"/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F44C174-2975-AC49-95AB-C343CC8B9E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8596" y="1372389"/>
            <a:ext cx="2405289" cy="648000"/>
          </a:xfrm>
          <a:prstGeom prst="rect">
            <a:avLst/>
          </a:prstGeom>
        </p:spPr>
      </p:pic>
      <p:pic>
        <p:nvPicPr>
          <p:cNvPr id="29698" name="Picture 2">
            <a:extLst>
              <a:ext uri="{FF2B5EF4-FFF2-40B4-BE49-F238E27FC236}">
                <a16:creationId xmlns:a16="http://schemas.microsoft.com/office/drawing/2014/main" id="{7C51533D-B461-C543-9B48-6E0336DB2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3449" y="2124878"/>
            <a:ext cx="2370436" cy="2373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B4222DC4-766B-8045-9F68-96584101B0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791" y="1671085"/>
            <a:ext cx="2223911" cy="5049102"/>
          </a:xfrm>
          <a:prstGeom prst="rect">
            <a:avLst/>
          </a:prstGeom>
        </p:spPr>
      </p:pic>
      <p:pic>
        <p:nvPicPr>
          <p:cNvPr id="8" name="Picture 7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4E1B03F5-EB6B-504D-A485-4FC11BF66A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94091" y="1718700"/>
            <a:ext cx="4170164" cy="2175277"/>
          </a:xfrm>
          <a:prstGeom prst="rect">
            <a:avLst/>
          </a:prstGeom>
        </p:spPr>
      </p:pic>
      <p:pic>
        <p:nvPicPr>
          <p:cNvPr id="10" name="Picture 9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D10BABCC-CF08-C945-BEFF-5E5F6D8252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53146" y="3877240"/>
            <a:ext cx="6038713" cy="785241"/>
          </a:xfrm>
          <a:prstGeom prst="rect">
            <a:avLst/>
          </a:prstGeom>
        </p:spPr>
      </p:pic>
      <p:pic>
        <p:nvPicPr>
          <p:cNvPr id="12" name="Picture 11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E9F17BA-EA28-914A-8433-561732014F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94090" y="4667078"/>
            <a:ext cx="6038713" cy="150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432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079e62e23_0_58"/>
          <p:cNvSpPr txBox="1">
            <a:spLocks noGrp="1"/>
          </p:cNvSpPr>
          <p:nvPr>
            <p:ph type="title"/>
          </p:nvPr>
        </p:nvSpPr>
        <p:spPr>
          <a:xfrm>
            <a:off x="719403" y="332656"/>
            <a:ext cx="108711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 i="1" dirty="0">
                <a:solidFill>
                  <a:srgbClr val="F57E20"/>
                </a:solidFill>
              </a:rPr>
              <a:t>Data storage – from the researcher perspective</a:t>
            </a:r>
            <a:endParaRPr sz="3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1F9D81-032D-FB41-8ECA-18CDDFA24282}"/>
              </a:ext>
            </a:extLst>
          </p:cNvPr>
          <p:cNvSpPr txBox="1"/>
          <p:nvPr/>
        </p:nvSpPr>
        <p:spPr>
          <a:xfrm>
            <a:off x="2927429" y="3360429"/>
            <a:ext cx="765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DATA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06B4DEB-ACEA-654B-8264-AFC2198E299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82028" y="2333154"/>
            <a:ext cx="688134" cy="788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88B79EC-3138-1643-9011-5C01BB76F3AB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927429" y="4010854"/>
            <a:ext cx="788907" cy="788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2" name="Picture 8" descr="Free Dna Icon of Colored Outline style - Available in SVG, PNG, EPS, AI &amp;amp;  Icon fonts">
            <a:extLst>
              <a:ext uri="{FF2B5EF4-FFF2-40B4-BE49-F238E27FC236}">
                <a16:creationId xmlns:a16="http://schemas.microsoft.com/office/drawing/2014/main" id="{BC368508-A2A1-3342-AC27-1B70F6617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800" y="2052061"/>
            <a:ext cx="1390062" cy="139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5551746-86D6-5B43-932F-F407F3258F80}"/>
              </a:ext>
            </a:extLst>
          </p:cNvPr>
          <p:cNvSpPr txBox="1"/>
          <p:nvPr/>
        </p:nvSpPr>
        <p:spPr>
          <a:xfrm>
            <a:off x="2626851" y="5038129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METADATA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53FDF2-9CDF-1043-BCA7-E687ABDCD024}"/>
              </a:ext>
            </a:extLst>
          </p:cNvPr>
          <p:cNvSpPr txBox="1"/>
          <p:nvPr/>
        </p:nvSpPr>
        <p:spPr>
          <a:xfrm>
            <a:off x="5155252" y="3346987"/>
            <a:ext cx="194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DATA STORAGE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2C4E467-CB02-8E48-AE90-DABB01CA5DC6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714524" y="3221647"/>
            <a:ext cx="629529" cy="749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4" name="Picture 10" descr="Big Data Icon Png - Quantum Computing">
            <a:extLst>
              <a:ext uri="{FF2B5EF4-FFF2-40B4-BE49-F238E27FC236}">
                <a16:creationId xmlns:a16="http://schemas.microsoft.com/office/drawing/2014/main" id="{D113271F-1AB0-0745-BD34-D4D9F466B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958346" y="3221647"/>
            <a:ext cx="688132" cy="68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New standards coming for ISAOs -- FCW">
            <a:extLst>
              <a:ext uri="{FF2B5EF4-FFF2-40B4-BE49-F238E27FC236}">
                <a16:creationId xmlns:a16="http://schemas.microsoft.com/office/drawing/2014/main" id="{168A7963-A035-F842-A15A-DF1ED94C8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119" y="4703166"/>
            <a:ext cx="1011767" cy="1011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180169D-91DB-E845-97B2-6A1B9E6FE1D0}"/>
              </a:ext>
            </a:extLst>
          </p:cNvPr>
          <p:cNvSpPr txBox="1"/>
          <p:nvPr/>
        </p:nvSpPr>
        <p:spPr>
          <a:xfrm>
            <a:off x="224472" y="4209953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EXPERIMENT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82116FE-52D2-EC43-961A-6A21A5C14B9F}"/>
              </a:ext>
            </a:extLst>
          </p:cNvPr>
          <p:cNvSpPr txBox="1"/>
          <p:nvPr/>
        </p:nvSpPr>
        <p:spPr>
          <a:xfrm>
            <a:off x="5163711" y="5794210"/>
            <a:ext cx="1915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DATA ANALYSIS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1B61E6-8DA0-2143-AE7B-BEC3245412E4}"/>
              </a:ext>
            </a:extLst>
          </p:cNvPr>
          <p:cNvSpPr txBox="1"/>
          <p:nvPr/>
        </p:nvSpPr>
        <p:spPr>
          <a:xfrm>
            <a:off x="8182009" y="4209953"/>
            <a:ext cx="22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DATA DEPOSITION</a:t>
            </a:r>
          </a:p>
        </p:txBody>
      </p:sp>
      <p:sp>
        <p:nvSpPr>
          <p:cNvPr id="37" name="Straight Connector 36">
            <a:extLst>
              <a:ext uri="{FF2B5EF4-FFF2-40B4-BE49-F238E27FC236}">
                <a16:creationId xmlns:a16="http://schemas.microsoft.com/office/drawing/2014/main" id="{FF01CB3D-E46E-B240-B3EF-8BAA6E64799F}"/>
              </a:ext>
            </a:extLst>
          </p:cNvPr>
          <p:cNvSpPr/>
          <p:nvPr/>
        </p:nvSpPr>
        <p:spPr>
          <a:xfrm>
            <a:off x="1506560" y="3596616"/>
            <a:ext cx="871633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39" name="Straight Connector 38">
            <a:extLst>
              <a:ext uri="{FF2B5EF4-FFF2-40B4-BE49-F238E27FC236}">
                <a16:creationId xmlns:a16="http://schemas.microsoft.com/office/drawing/2014/main" id="{9AC87E9D-65B1-C445-A3EF-6405A0ABF620}"/>
              </a:ext>
            </a:extLst>
          </p:cNvPr>
          <p:cNvSpPr/>
          <p:nvPr/>
        </p:nvSpPr>
        <p:spPr>
          <a:xfrm>
            <a:off x="3966113" y="3596616"/>
            <a:ext cx="871633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40" name="Straight Connector 39">
            <a:extLst>
              <a:ext uri="{FF2B5EF4-FFF2-40B4-BE49-F238E27FC236}">
                <a16:creationId xmlns:a16="http://schemas.microsoft.com/office/drawing/2014/main" id="{084443BD-6477-BA4B-B0DF-DC7786BDC346}"/>
              </a:ext>
            </a:extLst>
          </p:cNvPr>
          <p:cNvSpPr/>
          <p:nvPr/>
        </p:nvSpPr>
        <p:spPr>
          <a:xfrm>
            <a:off x="7559926" y="3596616"/>
            <a:ext cx="871633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8" name="Straight Connector 17">
            <a:extLst>
              <a:ext uri="{FF2B5EF4-FFF2-40B4-BE49-F238E27FC236}">
                <a16:creationId xmlns:a16="http://schemas.microsoft.com/office/drawing/2014/main" id="{B56BBE5F-B63B-D14A-812A-6AA7D7978EA0}"/>
              </a:ext>
            </a:extLst>
          </p:cNvPr>
          <p:cNvSpPr/>
          <p:nvPr/>
        </p:nvSpPr>
        <p:spPr>
          <a:xfrm>
            <a:off x="6292422" y="3863272"/>
            <a:ext cx="0" cy="693361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21" name="Straight Connector 20">
            <a:extLst>
              <a:ext uri="{FF2B5EF4-FFF2-40B4-BE49-F238E27FC236}">
                <a16:creationId xmlns:a16="http://schemas.microsoft.com/office/drawing/2014/main" id="{2A07E7DF-369B-5449-998B-787F19FC3764}"/>
              </a:ext>
            </a:extLst>
          </p:cNvPr>
          <p:cNvSpPr/>
          <p:nvPr/>
        </p:nvSpPr>
        <p:spPr>
          <a:xfrm flipV="1">
            <a:off x="5931685" y="3863633"/>
            <a:ext cx="0" cy="69336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04CF72A2-8AA9-CD46-88DC-2E7F26285B23}"/>
              </a:ext>
            </a:extLst>
          </p:cNvPr>
          <p:cNvSpPr/>
          <p:nvPr/>
        </p:nvSpPr>
        <p:spPr>
          <a:xfrm>
            <a:off x="312188" y="2333154"/>
            <a:ext cx="2264787" cy="25094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85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Devanagari" pitchFamily="2"/>
            </a:endParaRP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FD8D9742-116E-FA44-9252-E6D10424512C}"/>
              </a:ext>
            </a:extLst>
          </p:cNvPr>
          <p:cNvSpPr/>
          <p:nvPr/>
        </p:nvSpPr>
        <p:spPr>
          <a:xfrm>
            <a:off x="7442216" y="2608522"/>
            <a:ext cx="3009429" cy="25094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85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Devanagari" pitchFamily="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D39D23-D8DD-3546-8A2F-AC2DBF823FB6}"/>
              </a:ext>
            </a:extLst>
          </p:cNvPr>
          <p:cNvSpPr/>
          <p:nvPr/>
        </p:nvSpPr>
        <p:spPr bwMode="auto">
          <a:xfrm>
            <a:off x="4978400" y="2052061"/>
            <a:ext cx="2286000" cy="1811211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O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Geneva" pitchFamily="-112" charset="0"/>
              <a:cs typeface="Geneva" pitchFamily="-112" charset="0"/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E9FD31D9-F395-9346-AE20-E337EE83B792}"/>
              </a:ext>
            </a:extLst>
          </p:cNvPr>
          <p:cNvSpPr/>
          <p:nvPr/>
        </p:nvSpPr>
        <p:spPr>
          <a:xfrm>
            <a:off x="4671287" y="4668328"/>
            <a:ext cx="3009429" cy="185701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39598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Droid Sans Devanagari" pitchFamily="2"/>
            </a:endParaRP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FCEEDA2C-807E-4240-B7C2-9CEA1DD25E99}"/>
              </a:ext>
            </a:extLst>
          </p:cNvPr>
          <p:cNvSpPr/>
          <p:nvPr/>
        </p:nvSpPr>
        <p:spPr>
          <a:xfrm>
            <a:off x="2486197" y="1827646"/>
            <a:ext cx="1451085" cy="411591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39598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Droid Sans Devanagari" pitchFamily="2"/>
            </a:endParaRP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13E0F19B-4ABA-EF4E-9E8C-D5CABEE81536}"/>
              </a:ext>
            </a:extLst>
          </p:cNvPr>
          <p:cNvSpPr/>
          <p:nvPr/>
        </p:nvSpPr>
        <p:spPr>
          <a:xfrm>
            <a:off x="6109502" y="3897139"/>
            <a:ext cx="476560" cy="80469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39598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Droid Sans Devanagari" pitchFamily="2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83F79CE-AE5A-0342-8547-9CFF8CBAD100}"/>
              </a:ext>
            </a:extLst>
          </p:cNvPr>
          <p:cNvSpPr/>
          <p:nvPr/>
        </p:nvSpPr>
        <p:spPr bwMode="auto">
          <a:xfrm>
            <a:off x="4978400" y="2052060"/>
            <a:ext cx="2286000" cy="4339863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O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Geneva" pitchFamily="-112" charset="0"/>
              <a:cs typeface="Geneva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281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6;p7">
            <a:extLst>
              <a:ext uri="{FF2B5EF4-FFF2-40B4-BE49-F238E27FC236}">
                <a16:creationId xmlns:a16="http://schemas.microsoft.com/office/drawing/2014/main" id="{2963B8A3-5136-6D9E-F9FF-4B136E3F37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00163"/>
            <a:ext cx="10871200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4000" i="1" dirty="0">
                <a:solidFill>
                  <a:srgbClr val="F57E20"/>
                </a:solidFill>
              </a:rPr>
              <a:t>Elixir Norway</a:t>
            </a:r>
            <a:br>
              <a:rPr lang="en-GB" sz="4000" i="1" dirty="0">
                <a:solidFill>
                  <a:srgbClr val="F57E20"/>
                </a:solidFill>
              </a:rPr>
            </a:br>
            <a:endParaRPr sz="4000" i="1" dirty="0">
              <a:solidFill>
                <a:srgbClr val="F57E2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FA69F1-EC01-AD2E-ACC4-1973622DD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575" y="1034844"/>
            <a:ext cx="6597779" cy="519895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2C40652-1CA1-B18F-20BE-ABC1DCB09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4161" y="4015567"/>
            <a:ext cx="1926893" cy="19268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FD4037B-4BFE-753B-79D8-981622B3F6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1679" y="6170430"/>
            <a:ext cx="5848486" cy="5027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DB279B-5C6F-E19F-B163-AC6A8C7B95A1}"/>
              </a:ext>
            </a:extLst>
          </p:cNvPr>
          <p:cNvSpPr txBox="1"/>
          <p:nvPr/>
        </p:nvSpPr>
        <p:spPr>
          <a:xfrm>
            <a:off x="9377929" y="2869658"/>
            <a:ext cx="60966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i="1" dirty="0">
                <a:solidFill>
                  <a:srgbClr val="F57E20"/>
                </a:solidFill>
                <a:hlinkClick r:id="rId5"/>
              </a:rPr>
              <a:t>https://elixir.no/</a:t>
            </a:r>
            <a:r>
              <a:rPr lang="en-GB" sz="2400" i="1" dirty="0">
                <a:solidFill>
                  <a:srgbClr val="F57E20"/>
                </a:solidFill>
              </a:rPr>
              <a:t> </a:t>
            </a:r>
            <a:endParaRPr lang="en-US" sz="2400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88D0EC6-DBFD-8988-3F26-8C36F076857B}"/>
              </a:ext>
            </a:extLst>
          </p:cNvPr>
          <p:cNvSpPr/>
          <p:nvPr/>
        </p:nvSpPr>
        <p:spPr>
          <a:xfrm rot="10800000">
            <a:off x="6954666" y="4654977"/>
            <a:ext cx="1197033" cy="648072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FF1E20-AF05-120F-B2B0-3091AA839D4B}"/>
              </a:ext>
            </a:extLst>
          </p:cNvPr>
          <p:cNvSpPr txBox="1"/>
          <p:nvPr/>
        </p:nvSpPr>
        <p:spPr>
          <a:xfrm>
            <a:off x="10175948" y="3830901"/>
            <a:ext cx="6096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Scan me!</a:t>
            </a:r>
          </a:p>
        </p:txBody>
      </p:sp>
    </p:spTree>
    <p:extLst>
      <p:ext uri="{BB962C8B-B14F-4D97-AF65-F5344CB8AC3E}">
        <p14:creationId xmlns:p14="http://schemas.microsoft.com/office/powerpoint/2010/main" val="672009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9C258976-DDFF-D14E-86EB-B3E1E63CE81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66924" y="3374047"/>
            <a:ext cx="629529" cy="749938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traight Connector 56">
            <a:extLst>
              <a:ext uri="{FF2B5EF4-FFF2-40B4-BE49-F238E27FC236}">
                <a16:creationId xmlns:a16="http://schemas.microsoft.com/office/drawing/2014/main" id="{2C94F140-679D-0B4E-8E0F-B93665B04023}"/>
              </a:ext>
            </a:extLst>
          </p:cNvPr>
          <p:cNvSpPr/>
          <p:nvPr/>
        </p:nvSpPr>
        <p:spPr>
          <a:xfrm>
            <a:off x="1658960" y="3749016"/>
            <a:ext cx="871633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58" name="Freeform 57">
            <a:extLst>
              <a:ext uri="{FF2B5EF4-FFF2-40B4-BE49-F238E27FC236}">
                <a16:creationId xmlns:a16="http://schemas.microsoft.com/office/drawing/2014/main" id="{FCFA88DF-186E-564F-9F89-00A97724E097}"/>
              </a:ext>
            </a:extLst>
          </p:cNvPr>
          <p:cNvSpPr/>
          <p:nvPr/>
        </p:nvSpPr>
        <p:spPr>
          <a:xfrm>
            <a:off x="464588" y="2485554"/>
            <a:ext cx="2264787" cy="25094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85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Devanagari" pitchFamily="2"/>
            </a:endParaRPr>
          </a:p>
        </p:txBody>
      </p:sp>
      <p:sp>
        <p:nvSpPr>
          <p:cNvPr id="108" name="Google Shape;108;gc079e62e23_0_58"/>
          <p:cNvSpPr txBox="1">
            <a:spLocks noGrp="1"/>
          </p:cNvSpPr>
          <p:nvPr>
            <p:ph type="title"/>
          </p:nvPr>
        </p:nvSpPr>
        <p:spPr>
          <a:xfrm>
            <a:off x="719403" y="332656"/>
            <a:ext cx="108711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4200" i="1" dirty="0">
                <a:solidFill>
                  <a:srgbClr val="F57E20"/>
                </a:solidFill>
              </a:rPr>
              <a:t>Data storage in </a:t>
            </a:r>
            <a:r>
              <a:rPr lang="en-GB" sz="4200" i="1" dirty="0" err="1">
                <a:solidFill>
                  <a:srgbClr val="F57E20"/>
                </a:solidFill>
              </a:rPr>
              <a:t>NeLS</a:t>
            </a:r>
            <a:r>
              <a:rPr lang="en-GB" sz="4200" i="1" dirty="0">
                <a:solidFill>
                  <a:srgbClr val="F57E20"/>
                </a:solidFill>
              </a:rPr>
              <a:t> and </a:t>
            </a:r>
            <a:r>
              <a:rPr lang="en-GB" sz="4200" i="1" dirty="0" err="1">
                <a:solidFill>
                  <a:srgbClr val="F57E20"/>
                </a:solidFill>
              </a:rPr>
              <a:t>StoreBioInfo</a:t>
            </a:r>
            <a:r>
              <a:rPr lang="en-GB" sz="4200" i="1" dirty="0">
                <a:solidFill>
                  <a:srgbClr val="F57E20"/>
                </a:solidFill>
              </a:rPr>
              <a:t> (SBI)</a:t>
            </a:r>
            <a:endParaRPr sz="3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1F9D81-032D-FB41-8ECA-18CDDFA24282}"/>
              </a:ext>
            </a:extLst>
          </p:cNvPr>
          <p:cNvSpPr txBox="1"/>
          <p:nvPr/>
        </p:nvSpPr>
        <p:spPr>
          <a:xfrm>
            <a:off x="2927429" y="3360429"/>
            <a:ext cx="765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DATA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88B79EC-3138-1643-9011-5C01BB76F3AB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927429" y="4010854"/>
            <a:ext cx="788907" cy="788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2" name="Picture 8" descr="Free Dna Icon of Colored Outline style - Available in SVG, PNG, EPS, AI &amp;amp;  Icon fonts">
            <a:extLst>
              <a:ext uri="{FF2B5EF4-FFF2-40B4-BE49-F238E27FC236}">
                <a16:creationId xmlns:a16="http://schemas.microsoft.com/office/drawing/2014/main" id="{BC368508-A2A1-3342-AC27-1B70F6617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800" y="2052061"/>
            <a:ext cx="1390062" cy="139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5551746-86D6-5B43-932F-F407F3258F80}"/>
              </a:ext>
            </a:extLst>
          </p:cNvPr>
          <p:cNvSpPr txBox="1"/>
          <p:nvPr/>
        </p:nvSpPr>
        <p:spPr>
          <a:xfrm>
            <a:off x="2626851" y="5038129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METADATA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53FDF2-9CDF-1043-BCA7-E687ABDCD024}"/>
              </a:ext>
            </a:extLst>
          </p:cNvPr>
          <p:cNvSpPr txBox="1"/>
          <p:nvPr/>
        </p:nvSpPr>
        <p:spPr>
          <a:xfrm>
            <a:off x="5155252" y="3346987"/>
            <a:ext cx="194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DATA STORAGE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2C4E467-CB02-8E48-AE90-DABB01CA5DC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14524" y="3221647"/>
            <a:ext cx="629529" cy="749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4" name="Picture 10" descr="Big Data Icon Png - Quantum Computing">
            <a:extLst>
              <a:ext uri="{FF2B5EF4-FFF2-40B4-BE49-F238E27FC236}">
                <a16:creationId xmlns:a16="http://schemas.microsoft.com/office/drawing/2014/main" id="{D113271F-1AB0-0745-BD34-D4D9F466B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33427" y="3093828"/>
            <a:ext cx="688132" cy="68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New standards coming for ISAOs -- FCW">
            <a:extLst>
              <a:ext uri="{FF2B5EF4-FFF2-40B4-BE49-F238E27FC236}">
                <a16:creationId xmlns:a16="http://schemas.microsoft.com/office/drawing/2014/main" id="{168A7963-A035-F842-A15A-DF1ED94C8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119" y="4703166"/>
            <a:ext cx="1011767" cy="1011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D82116FE-52D2-EC43-961A-6A21A5C14B9F}"/>
              </a:ext>
            </a:extLst>
          </p:cNvPr>
          <p:cNvSpPr txBox="1"/>
          <p:nvPr/>
        </p:nvSpPr>
        <p:spPr>
          <a:xfrm>
            <a:off x="5163711" y="5794210"/>
            <a:ext cx="1915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DATA ANALYSIS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1B61E6-8DA0-2143-AE7B-BEC3245412E4}"/>
              </a:ext>
            </a:extLst>
          </p:cNvPr>
          <p:cNvSpPr txBox="1"/>
          <p:nvPr/>
        </p:nvSpPr>
        <p:spPr>
          <a:xfrm>
            <a:off x="957090" y="4082134"/>
            <a:ext cx="22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DATA DEPOSITION</a:t>
            </a:r>
          </a:p>
        </p:txBody>
      </p:sp>
      <p:sp>
        <p:nvSpPr>
          <p:cNvPr id="37" name="Straight Connector 36">
            <a:extLst>
              <a:ext uri="{FF2B5EF4-FFF2-40B4-BE49-F238E27FC236}">
                <a16:creationId xmlns:a16="http://schemas.microsoft.com/office/drawing/2014/main" id="{FF01CB3D-E46E-B240-B3EF-8BAA6E64799F}"/>
              </a:ext>
            </a:extLst>
          </p:cNvPr>
          <p:cNvSpPr/>
          <p:nvPr/>
        </p:nvSpPr>
        <p:spPr>
          <a:xfrm>
            <a:off x="1506560" y="3596616"/>
            <a:ext cx="871633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8" name="Straight Connector 17">
            <a:extLst>
              <a:ext uri="{FF2B5EF4-FFF2-40B4-BE49-F238E27FC236}">
                <a16:creationId xmlns:a16="http://schemas.microsoft.com/office/drawing/2014/main" id="{B56BBE5F-B63B-D14A-812A-6AA7D7978EA0}"/>
              </a:ext>
            </a:extLst>
          </p:cNvPr>
          <p:cNvSpPr/>
          <p:nvPr/>
        </p:nvSpPr>
        <p:spPr>
          <a:xfrm>
            <a:off x="6292422" y="3863272"/>
            <a:ext cx="0" cy="693361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21" name="Straight Connector 20">
            <a:extLst>
              <a:ext uri="{FF2B5EF4-FFF2-40B4-BE49-F238E27FC236}">
                <a16:creationId xmlns:a16="http://schemas.microsoft.com/office/drawing/2014/main" id="{2A07E7DF-369B-5449-998B-787F19FC3764}"/>
              </a:ext>
            </a:extLst>
          </p:cNvPr>
          <p:cNvSpPr/>
          <p:nvPr/>
        </p:nvSpPr>
        <p:spPr>
          <a:xfrm flipV="1">
            <a:off x="5931685" y="3863633"/>
            <a:ext cx="0" cy="69336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D39D23-D8DD-3546-8A2F-AC2DBF823FB6}"/>
              </a:ext>
            </a:extLst>
          </p:cNvPr>
          <p:cNvSpPr/>
          <p:nvPr/>
        </p:nvSpPr>
        <p:spPr bwMode="auto">
          <a:xfrm>
            <a:off x="4978400" y="2052061"/>
            <a:ext cx="2286000" cy="1811211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O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Geneva" pitchFamily="-112" charset="0"/>
              <a:cs typeface="Geneva" pitchFamily="-112" charset="0"/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E9FD31D9-F395-9346-AE20-E337EE83B792}"/>
              </a:ext>
            </a:extLst>
          </p:cNvPr>
          <p:cNvSpPr/>
          <p:nvPr/>
        </p:nvSpPr>
        <p:spPr>
          <a:xfrm>
            <a:off x="4671287" y="4668328"/>
            <a:ext cx="3009429" cy="185701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39598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Droid Sans Devanagari" pitchFamily="2"/>
            </a:endParaRP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FCEEDA2C-807E-4240-B7C2-9CEA1DD25E99}"/>
              </a:ext>
            </a:extLst>
          </p:cNvPr>
          <p:cNvSpPr/>
          <p:nvPr/>
        </p:nvSpPr>
        <p:spPr>
          <a:xfrm>
            <a:off x="2486197" y="1827646"/>
            <a:ext cx="1451085" cy="411591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39598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Droid Sans Devanagari" pitchFamily="2"/>
            </a:endParaRP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13E0F19B-4ABA-EF4E-9E8C-D5CABEE81536}"/>
              </a:ext>
            </a:extLst>
          </p:cNvPr>
          <p:cNvSpPr/>
          <p:nvPr/>
        </p:nvSpPr>
        <p:spPr>
          <a:xfrm>
            <a:off x="6109502" y="3897139"/>
            <a:ext cx="476560" cy="80469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39598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Droid Sans Devanagari" pitchFamily="2"/>
            </a:endParaRP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9F912860-43A2-A84E-8233-A93F55E7CAF0}"/>
              </a:ext>
            </a:extLst>
          </p:cNvPr>
          <p:cNvSpPr txBox="1">
            <a:spLocks/>
          </p:cNvSpPr>
          <p:nvPr/>
        </p:nvSpPr>
        <p:spPr bwMode="auto">
          <a:xfrm>
            <a:off x="4825200" y="2254038"/>
            <a:ext cx="2541600" cy="1223639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Corbel"/>
                <a:ea typeface="ＭＳ Ｐゴシック" charset="0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Corbel" pitchFamily="34" charset="0"/>
                <a:ea typeface="ＭＳ Ｐゴシック" charset="0"/>
                <a:cs typeface="Geneva" pitchFamily="-112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Corbel" pitchFamily="34" charset="0"/>
                <a:ea typeface="ＭＳ Ｐゴシック" charset="0"/>
                <a:cs typeface="Geneva" pitchFamily="-112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Corbel" pitchFamily="34" charset="0"/>
                <a:ea typeface="ＭＳ Ｐゴシック" charset="0"/>
                <a:cs typeface="Geneva" pitchFamily="-112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Corbel" pitchFamily="34" charset="0"/>
                <a:ea typeface="ＭＳ Ｐゴシック" charset="0"/>
                <a:cs typeface="Geneva" pitchFamily="-11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itchFamily="-112" charset="0"/>
                <a:ea typeface="Geneva" pitchFamily="-112" charset="0"/>
                <a:cs typeface="Geneva" pitchFamily="-11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itchFamily="-112" charset="0"/>
                <a:ea typeface="Geneva" pitchFamily="-112" charset="0"/>
                <a:cs typeface="Geneva" pitchFamily="-11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itchFamily="-112" charset="0"/>
                <a:ea typeface="Geneva" pitchFamily="-112" charset="0"/>
                <a:cs typeface="Geneva" pitchFamily="-11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itchFamily="-112" charset="0"/>
                <a:ea typeface="Geneva" pitchFamily="-112" charset="0"/>
                <a:cs typeface="Geneva" pitchFamily="-112" charset="0"/>
              </a:defRPr>
            </a:lvl9pPr>
          </a:lstStyle>
          <a:p>
            <a:pPr algn="ctr" defTabSz="914400"/>
            <a:r>
              <a:rPr lang="en-US" sz="6600" b="1" kern="0" dirty="0" err="1">
                <a:solidFill>
                  <a:srgbClr val="005472"/>
                </a:solidFill>
              </a:rPr>
              <a:t>NeLS</a:t>
            </a:r>
            <a:endParaRPr lang="en-US" sz="6600" b="1" kern="0" dirty="0">
              <a:solidFill>
                <a:srgbClr val="005472"/>
              </a:solidFill>
            </a:endParaRPr>
          </a:p>
        </p:txBody>
      </p:sp>
      <p:sp>
        <p:nvSpPr>
          <p:cNvPr id="36" name="Google Shape;109;gc079e62e23_0_58">
            <a:extLst>
              <a:ext uri="{FF2B5EF4-FFF2-40B4-BE49-F238E27FC236}">
                <a16:creationId xmlns:a16="http://schemas.microsoft.com/office/drawing/2014/main" id="{DDC3A11B-55C5-E544-8B23-FC9A38EF8365}"/>
              </a:ext>
            </a:extLst>
          </p:cNvPr>
          <p:cNvSpPr txBox="1">
            <a:spLocks/>
          </p:cNvSpPr>
          <p:nvPr/>
        </p:nvSpPr>
        <p:spPr bwMode="auto">
          <a:xfrm>
            <a:off x="719402" y="1253331"/>
            <a:ext cx="11248125" cy="140832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Char char="•"/>
              <a:defRPr sz="2400">
                <a:solidFill>
                  <a:schemeClr val="tx1"/>
                </a:solidFill>
                <a:latin typeface="Corbel"/>
                <a:ea typeface="ＭＳ Ｐゴシック" charset="0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Corbel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Corbel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Corbel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Corbel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-112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-112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-112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-112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>
              <a:spcBef>
                <a:spcPts val="0"/>
              </a:spcBef>
              <a:spcAft>
                <a:spcPts val="0"/>
              </a:spcAft>
              <a:buSzPts val="1800"/>
              <a:buFontTx/>
              <a:buNone/>
            </a:pPr>
            <a:r>
              <a:rPr lang="en-GB" kern="0" dirty="0"/>
              <a:t>Norwegian e-infrastructure for Life Sciences - developed and operated by Elixir Norway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2453E23-F5F6-664C-8EA5-066714DD6E4D}"/>
              </a:ext>
            </a:extLst>
          </p:cNvPr>
          <p:cNvSpPr txBox="1"/>
          <p:nvPr/>
        </p:nvSpPr>
        <p:spPr>
          <a:xfrm>
            <a:off x="630567" y="2052060"/>
            <a:ext cx="3860352" cy="44467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b="1" dirty="0" err="1">
                <a:latin typeface="Corbel" panose="020B0503020204020204" pitchFamily="34" charset="0"/>
              </a:rPr>
              <a:t>NeLS</a:t>
            </a:r>
            <a:r>
              <a:rPr lang="en-GB" sz="2400" b="1" dirty="0">
                <a:latin typeface="Corbel" panose="020B0503020204020204" pitchFamily="34" charset="0"/>
              </a:rPr>
              <a:t> in general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Corbel" panose="020B0503020204020204" pitchFamily="34" charset="0"/>
              </a:rPr>
              <a:t>Available to all Norwegian researchers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Corbel" panose="020B0503020204020204" pitchFamily="34" charset="0"/>
              </a:rPr>
              <a:t>Enable collaborative projects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Corbel" panose="020B0503020204020204" pitchFamily="34" charset="0"/>
              </a:rPr>
              <a:t>Multiple storage layers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Corbel" panose="020B0503020204020204" pitchFamily="34" charset="0"/>
              </a:rPr>
              <a:t>Integrated with compute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Corbel" panose="020B0503020204020204" pitchFamily="34" charset="0"/>
              </a:rPr>
              <a:t>Multiple permission roles - shared data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Corbel" panose="020B0503020204020204" pitchFamily="34" charset="0"/>
              </a:rPr>
              <a:t>Free of charge*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Corbel" panose="020B0503020204020204" pitchFamily="34" charset="0"/>
              </a:rPr>
              <a:t>Support for data deposition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Corbel" panose="020B0503020204020204" pitchFamily="34" charset="0"/>
              </a:rPr>
              <a:t>User support: Elixir Norway helpdesk</a:t>
            </a:r>
          </a:p>
          <a:p>
            <a:pPr>
              <a:lnSpc>
                <a:spcPct val="150000"/>
              </a:lnSpc>
            </a:pPr>
            <a:endParaRPr lang="en-NO" dirty="0">
              <a:latin typeface="Corbel" panose="020B0503020204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F35758D-AE14-CC4A-A820-5FD45E09B48C}"/>
              </a:ext>
            </a:extLst>
          </p:cNvPr>
          <p:cNvSpPr txBox="1"/>
          <p:nvPr/>
        </p:nvSpPr>
        <p:spPr>
          <a:xfrm>
            <a:off x="7854281" y="2047274"/>
            <a:ext cx="3110147" cy="18498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b="1" dirty="0">
                <a:latin typeface="Corbel" panose="020B0503020204020204" pitchFamily="34" charset="0"/>
              </a:rPr>
              <a:t>Type of data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Corbel" panose="020B0503020204020204" pitchFamily="34" charset="0"/>
              </a:rPr>
              <a:t>Non-sensitive data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Corbel" panose="020B0503020204020204" pitchFamily="34" charset="0"/>
              </a:rPr>
              <a:t>Support multiple data types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Corbel" panose="020B0503020204020204" pitchFamily="34" charset="0"/>
              </a:rPr>
              <a:t>SEEK integration for metadata</a:t>
            </a:r>
            <a:endParaRPr lang="en-NO" dirty="0">
              <a:latin typeface="Corbel" panose="020B0503020204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A00184A-153C-1F40-827A-97F9CF7BBBBF}"/>
              </a:ext>
            </a:extLst>
          </p:cNvPr>
          <p:cNvSpPr/>
          <p:nvPr/>
        </p:nvSpPr>
        <p:spPr bwMode="auto">
          <a:xfrm>
            <a:off x="4978400" y="2052060"/>
            <a:ext cx="2286000" cy="4339863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O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Geneva" pitchFamily="-112" charset="0"/>
              <a:cs typeface="Geneva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428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796484-4C84-C3AD-354A-C2BF3BC7F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612" y="1566862"/>
            <a:ext cx="6353175" cy="37242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F58279-4571-0A3B-7EA3-904344656A33}"/>
              </a:ext>
            </a:extLst>
          </p:cNvPr>
          <p:cNvSpPr txBox="1"/>
          <p:nvPr/>
        </p:nvSpPr>
        <p:spPr>
          <a:xfrm>
            <a:off x="169899" y="5107880"/>
            <a:ext cx="819966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en-US" sz="24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The</a:t>
            </a:r>
            <a:r>
              <a:rPr lang="en-US" sz="2400" b="0" i="0" u="none" strike="noStrike" dirty="0">
                <a:solidFill>
                  <a:srgbClr val="047EAA"/>
                </a:solidFill>
                <a:effectLst/>
                <a:highlight>
                  <a:srgbClr val="FFFFFF"/>
                </a:highlight>
                <a:latin typeface="-apple-system"/>
                <a:hlinkClick r:id="rId3"/>
              </a:rPr>
              <a:t> Norwegian e-infrastructure for life sciences (</a:t>
            </a:r>
            <a:r>
              <a:rPr lang="en-US" sz="2400" b="0" i="0" u="none" strike="noStrike" dirty="0" err="1">
                <a:solidFill>
                  <a:srgbClr val="047EAA"/>
                </a:solidFill>
                <a:effectLst/>
                <a:highlight>
                  <a:srgbClr val="FFFFFF"/>
                </a:highlight>
                <a:latin typeface="-apple-system"/>
                <a:hlinkClick r:id="rId3"/>
              </a:rPr>
              <a:t>NeLS</a:t>
            </a:r>
            <a:r>
              <a:rPr lang="en-US" sz="2400" b="0" i="0" u="none" strike="noStrike" dirty="0">
                <a:solidFill>
                  <a:srgbClr val="047EAA"/>
                </a:solidFill>
                <a:effectLst/>
                <a:highlight>
                  <a:srgbClr val="FFFFFF"/>
                </a:highlight>
                <a:latin typeface="-apple-system"/>
                <a:hlinkClick r:id="rId3"/>
              </a:rPr>
              <a:t>)</a:t>
            </a:r>
            <a:r>
              <a:rPr lang="en-US" sz="24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, </a:t>
            </a:r>
          </a:p>
          <a:p>
            <a:pPr algn="just" fontAlgn="base"/>
            <a:r>
              <a:rPr lang="en-US" sz="24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is a unique national portal for sharing, analysis and </a:t>
            </a:r>
            <a:r>
              <a:rPr lang="en-US" sz="2400" b="1" i="0" dirty="0">
                <a:solidFill>
                  <a:srgbClr val="F36B17"/>
                </a:solidFill>
                <a:effectLst/>
                <a:highlight>
                  <a:srgbClr val="FFFFFF"/>
                </a:highlight>
                <a:latin typeface="-apple-system"/>
              </a:rPr>
              <a:t>midterm</a:t>
            </a:r>
            <a:r>
              <a:rPr lang="en-US" sz="24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 </a:t>
            </a:r>
            <a:r>
              <a:rPr lang="en-US" sz="2400" b="0" i="0" u="none" strike="noStrike" dirty="0">
                <a:solidFill>
                  <a:srgbClr val="047EAA"/>
                </a:solidFill>
                <a:effectLst/>
                <a:highlight>
                  <a:srgbClr val="FFFFFF"/>
                </a:highlight>
                <a:latin typeface="-apple-system"/>
                <a:hlinkClick r:id="rId4"/>
              </a:rPr>
              <a:t>storage</a:t>
            </a:r>
            <a:r>
              <a:rPr lang="en-US" sz="24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 of </a:t>
            </a:r>
            <a:r>
              <a:rPr lang="en-US" sz="2400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non-sensitive</a:t>
            </a:r>
            <a:r>
              <a:rPr lang="en-US" sz="24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 molecular life science data. 			</a:t>
            </a:r>
            <a:r>
              <a:rPr lang="en-US" sz="2400" b="0" i="0" dirty="0">
                <a:solidFill>
                  <a:srgbClr val="F36B17"/>
                </a:solidFill>
                <a:effectLst/>
                <a:highlight>
                  <a:srgbClr val="FFFFFF"/>
                </a:highlight>
                <a:latin typeface="-apple-system"/>
              </a:rPr>
              <a:t>Free up to 10Tb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12998A3-9C1F-F90F-FF79-79F59D9F3FAC}"/>
              </a:ext>
            </a:extLst>
          </p:cNvPr>
          <p:cNvCxnSpPr>
            <a:cxnSpLocks/>
            <a:endCxn id="7" idx="0"/>
          </p:cNvCxnSpPr>
          <p:nvPr/>
        </p:nvCxnSpPr>
        <p:spPr>
          <a:xfrm rot="10800000" flipV="1">
            <a:off x="4269729" y="4133460"/>
            <a:ext cx="1280502" cy="974419"/>
          </a:xfrm>
          <a:prstGeom prst="bentConnector2">
            <a:avLst/>
          </a:prstGeom>
          <a:ln w="762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028" name="Picture 4" descr="From File Cabinets to the Cloud: The Evolution of Data Storage Tech -  OurCrowd">
            <a:extLst>
              <a:ext uri="{FF2B5EF4-FFF2-40B4-BE49-F238E27FC236}">
                <a16:creationId xmlns:a16="http://schemas.microsoft.com/office/drawing/2014/main" id="{5E40A5DC-612C-90A4-60C4-EF9F0A0C0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81" y="1599779"/>
            <a:ext cx="3574477" cy="2189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500593E-37BD-CC18-5C3F-7D2C6DC89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4350058" cy="1450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684441"/>
      </p:ext>
    </p:extLst>
  </p:cSld>
  <p:clrMapOvr>
    <a:masterClrMapping/>
  </p:clrMapOvr>
</p:sld>
</file>

<file path=ppt/theme/theme1.xml><?xml version="1.0" encoding="utf-8"?>
<a:theme xmlns:a="http://schemas.openxmlformats.org/drawingml/2006/main" name="ELIXIR_templat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Leere Präsentation">
      <a:majorFont>
        <a:latin typeface="Arial"/>
        <a:ea typeface="Geneva"/>
        <a:cs typeface="Geneva"/>
      </a:majorFont>
      <a:minorFont>
        <a:latin typeface="Arial"/>
        <a:ea typeface="Geneva"/>
        <a:cs typeface="Genev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Geneva" pitchFamily="-112" charset="0"/>
            <a:cs typeface="Geneva" pitchFamily="-11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Geneva" pitchFamily="-112" charset="0"/>
            <a:cs typeface="Geneva" pitchFamily="-112" charset="0"/>
          </a:defRPr>
        </a:defPPr>
      </a:lstStyle>
    </a:lnDef>
  </a:objectDefaults>
  <a:extraClrSchemeLst>
    <a:extraClrScheme>
      <a:clrScheme name="Leere Präsentation 1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DCDCDC"/>
        </a:lt1>
        <a:dk2>
          <a:srgbClr val="007E82"/>
        </a:dk2>
        <a:lt2>
          <a:srgbClr val="7D7D7D"/>
        </a:lt2>
        <a:accent1>
          <a:srgbClr val="72AD46"/>
        </a:accent1>
        <a:accent2>
          <a:srgbClr val="DF001A"/>
        </a:accent2>
        <a:accent3>
          <a:srgbClr val="EBEBEB"/>
        </a:accent3>
        <a:accent4>
          <a:srgbClr val="000000"/>
        </a:accent4>
        <a:accent5>
          <a:srgbClr val="BCD3B0"/>
        </a:accent5>
        <a:accent6>
          <a:srgbClr val="CA0016"/>
        </a:accent6>
        <a:hlink>
          <a:srgbClr val="007E82"/>
        </a:hlink>
        <a:folHlink>
          <a:srgbClr val="72AD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7E82"/>
        </a:dk2>
        <a:lt2>
          <a:srgbClr val="7D7D7D"/>
        </a:lt2>
        <a:accent1>
          <a:srgbClr val="72AD46"/>
        </a:accent1>
        <a:accent2>
          <a:srgbClr val="DF001A"/>
        </a:accent2>
        <a:accent3>
          <a:srgbClr val="FFFFFF"/>
        </a:accent3>
        <a:accent4>
          <a:srgbClr val="000000"/>
        </a:accent4>
        <a:accent5>
          <a:srgbClr val="BCD3B0"/>
        </a:accent5>
        <a:accent6>
          <a:srgbClr val="CA0016"/>
        </a:accent6>
        <a:hlink>
          <a:srgbClr val="007E82"/>
        </a:hlink>
        <a:folHlink>
          <a:srgbClr val="72AD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FFFFFF"/>
        </a:lt1>
        <a:dk2>
          <a:srgbClr val="007E82"/>
        </a:dk2>
        <a:lt2>
          <a:srgbClr val="7D7D7D"/>
        </a:lt2>
        <a:accent1>
          <a:srgbClr val="72AD46"/>
        </a:accent1>
        <a:accent2>
          <a:srgbClr val="DF001A"/>
        </a:accent2>
        <a:accent3>
          <a:srgbClr val="FFFFFF"/>
        </a:accent3>
        <a:accent4>
          <a:srgbClr val="000000"/>
        </a:accent4>
        <a:accent5>
          <a:srgbClr val="BCD3B0"/>
        </a:accent5>
        <a:accent6>
          <a:srgbClr val="CA0016"/>
        </a:accent6>
        <a:hlink>
          <a:srgbClr val="D2E806"/>
        </a:hlink>
        <a:folHlink>
          <a:srgbClr val="72AD4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ELIXIR Norge mal" id="{B2A00625-5BBA-604D-991B-D052501E5469}" vid="{08636CB3-7335-EF42-887D-4A2E70779E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35684</TotalTime>
  <Words>1024</Words>
  <Application>Microsoft Office PowerPoint</Application>
  <PresentationFormat>Widescreen</PresentationFormat>
  <Paragraphs>177</Paragraphs>
  <Slides>28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-apple-system</vt:lpstr>
      <vt:lpstr>Arial</vt:lpstr>
      <vt:lpstr>Calibri</vt:lpstr>
      <vt:lpstr>Corbel</vt:lpstr>
      <vt:lpstr>Lato</vt:lpstr>
      <vt:lpstr>Liberation Sans</vt:lpstr>
      <vt:lpstr>Roboto Slab</vt:lpstr>
      <vt:lpstr>Times</vt:lpstr>
      <vt:lpstr>ELIXIR_template</vt:lpstr>
      <vt:lpstr>National storage infrastructures</vt:lpstr>
      <vt:lpstr>Data storage – from the researcher perspective</vt:lpstr>
      <vt:lpstr>Data storage – from the researcher perspective</vt:lpstr>
      <vt:lpstr>National storage infrastructures. Where to put my data???</vt:lpstr>
      <vt:lpstr>Data storage – General considerations</vt:lpstr>
      <vt:lpstr>Data storage – from the researcher perspective</vt:lpstr>
      <vt:lpstr>Elixir Norway </vt:lpstr>
      <vt:lpstr>Data storage in NeLS and StoreBioInfo (SBI)</vt:lpstr>
      <vt:lpstr>PowerPoint Presentation</vt:lpstr>
      <vt:lpstr>Data storage in NeLS/SBI – How to get access</vt:lpstr>
      <vt:lpstr> Login to NeLS using the WebPortal</vt:lpstr>
      <vt:lpstr>PowerPoint Presentation</vt:lpstr>
      <vt:lpstr>I don't have FEIDE login credentials (Non-Norwegian collaborators) </vt:lpstr>
      <vt:lpstr>NeLS architecture</vt:lpstr>
      <vt:lpstr>SEEK - sharing heterogeneous scientific research datasets, models or simulations, processes and research outcomes</vt:lpstr>
      <vt:lpstr>Data storage in NIRD</vt:lpstr>
      <vt:lpstr>Data storage in NIRD</vt:lpstr>
      <vt:lpstr>Data storage in NIRD – How to get access</vt:lpstr>
      <vt:lpstr>Access data storage in NIRD</vt:lpstr>
      <vt:lpstr>All data storage in NIRD can be accessed in all the Sigma2 HPC (e.g. SAGA)</vt:lpstr>
      <vt:lpstr>NIRD ToolKit</vt:lpstr>
      <vt:lpstr>NIRD ToolKit: Run Rstudio to analize data directly on NIRD</vt:lpstr>
      <vt:lpstr>Sensitive data storage</vt:lpstr>
      <vt:lpstr>Data storage in TSD</vt:lpstr>
      <vt:lpstr>Data storage in TSD – How to get access</vt:lpstr>
      <vt:lpstr>Access to data storage in TSD</vt:lpstr>
      <vt:lpstr>Where should I store and share my life science data?</vt:lpstr>
      <vt:lpstr>Example - Data flow/handle using ELIXIR Norway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Christine S</dc:creator>
  <cp:lastModifiedBy>Arturo Vera Ponce De Leon</cp:lastModifiedBy>
  <cp:revision>205</cp:revision>
  <dcterms:created xsi:type="dcterms:W3CDTF">2019-03-11T13:02:45Z</dcterms:created>
  <dcterms:modified xsi:type="dcterms:W3CDTF">2024-11-19T17:34:51Z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0484126-3486-41a9-802e-7f1e2277276c_Enabled">
    <vt:lpwstr>true</vt:lpwstr>
  </property>
  <property fmtid="{D5CDD505-2E9C-101B-9397-08002B2CF9AE}" pid="3" name="MSIP_Label_d0484126-3486-41a9-802e-7f1e2277276c_SetDate">
    <vt:lpwstr>2024-11-19T10:53:30Z</vt:lpwstr>
  </property>
  <property fmtid="{D5CDD505-2E9C-101B-9397-08002B2CF9AE}" pid="4" name="MSIP_Label_d0484126-3486-41a9-802e-7f1e2277276c_Method">
    <vt:lpwstr>Standard</vt:lpwstr>
  </property>
  <property fmtid="{D5CDD505-2E9C-101B-9397-08002B2CF9AE}" pid="5" name="MSIP_Label_d0484126-3486-41a9-802e-7f1e2277276c_Name">
    <vt:lpwstr>d0484126-3486-41a9-802e-7f1e2277276c</vt:lpwstr>
  </property>
  <property fmtid="{D5CDD505-2E9C-101B-9397-08002B2CF9AE}" pid="6" name="MSIP_Label_d0484126-3486-41a9-802e-7f1e2277276c_SiteId">
    <vt:lpwstr>eec01f8e-737f-43e3-9ed5-f8a59913bd82</vt:lpwstr>
  </property>
  <property fmtid="{D5CDD505-2E9C-101B-9397-08002B2CF9AE}" pid="7" name="MSIP_Label_d0484126-3486-41a9-802e-7f1e2277276c_ActionId">
    <vt:lpwstr>8e150ce2-3156-4fcc-ba4b-ef33883379b4</vt:lpwstr>
  </property>
  <property fmtid="{D5CDD505-2E9C-101B-9397-08002B2CF9AE}" pid="8" name="MSIP_Label_d0484126-3486-41a9-802e-7f1e2277276c_ContentBits">
    <vt:lpwstr>0</vt:lpwstr>
  </property>
</Properties>
</file>