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469" r:id="rId3"/>
    <p:sldId id="470" r:id="rId4"/>
    <p:sldId id="471" r:id="rId5"/>
    <p:sldId id="487" r:id="rId6"/>
    <p:sldId id="488" r:id="rId7"/>
    <p:sldId id="264" r:id="rId8"/>
    <p:sldId id="475" r:id="rId9"/>
    <p:sldId id="489" r:id="rId10"/>
    <p:sldId id="478" r:id="rId11"/>
    <p:sldId id="476" r:id="rId12"/>
    <p:sldId id="479" r:id="rId13"/>
    <p:sldId id="482" r:id="rId14"/>
    <p:sldId id="483" r:id="rId15"/>
    <p:sldId id="484" r:id="rId16"/>
    <p:sldId id="481" r:id="rId17"/>
    <p:sldId id="486" r:id="rId18"/>
    <p:sldId id="4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53"/>
    <a:srgbClr val="005171"/>
    <a:srgbClr val="0F859C"/>
    <a:srgbClr val="00FA00"/>
    <a:srgbClr val="F57E1D"/>
    <a:srgbClr val="F7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1"/>
    <p:restoredTop sz="89452"/>
  </p:normalViewPr>
  <p:slideViewPr>
    <p:cSldViewPr snapToGrid="0" snapToObjects="1">
      <p:cViewPr varScale="1">
        <p:scale>
          <a:sx n="95" d="100"/>
          <a:sy n="95" d="100"/>
        </p:scale>
        <p:origin x="1008" y="176"/>
      </p:cViewPr>
      <p:guideLst>
        <p:guide orient="horz" pos="119"/>
        <p:guide pos="21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89" d="100"/>
          <a:sy n="89" d="100"/>
        </p:scale>
        <p:origin x="263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FFBC8-A418-6444-A1F2-AF3DCBD12C89}" type="datetimeFigureOut">
              <a:rPr lang="en-GB" smtClean="0"/>
              <a:t>08/06/2021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4DADA-A641-F04B-8DE3-7D893515C2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04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75577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264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275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9289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rbel" panose="020B0503020204020204" pitchFamily="34" charset="0"/>
              </a:rPr>
              <a:t>Available to any scientific discipline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815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48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942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8304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326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7580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62541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238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173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079e62e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c079e62e2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gc079e62e2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112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Typically, organise the project with associated metadata (e.g. how sequencing libraries were prepared) in SEEK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Link datasets stored in </a:t>
            </a:r>
            <a:r>
              <a:rPr lang="en-GB" dirty="0" err="1"/>
              <a:t>NeLS</a:t>
            </a:r>
            <a:r>
              <a:rPr lang="en-GB" dirty="0"/>
              <a:t> to the SEEK project</a:t>
            </a: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3875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079e62e23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rbel" panose="020B0503020204020204" pitchFamily="34" charset="0"/>
              </a:rPr>
              <a:t>Available to any scientific discipline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gc079e62e2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6574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LIX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765E3E7-202D-E044-89D5-AAF44171CC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2159" y="4987396"/>
            <a:ext cx="2115348" cy="14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0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XCELER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3" y="-26988"/>
            <a:ext cx="12240683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4967817" y="6092041"/>
            <a:ext cx="6398684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r>
              <a:rPr lang="en-US" sz="24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</a:t>
            </a: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excelerate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5" name="Picture 5" descr="Excelerate_whitebackgroun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51617" y="4962293"/>
            <a:ext cx="2616200" cy="968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800" y="4949046"/>
            <a:ext cx="1619251" cy="1034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31800" y="6092825"/>
            <a:ext cx="4800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000">
                <a:solidFill>
                  <a:srgbClr val="7F7F7F"/>
                </a:solidFill>
              </a:rPr>
              <a:t>ELIXIR-EXCELERATE is funded by the European Commission within the Research Infrastructures programme of Horizon 2020, grant agreement number 676559.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911424" y="3356993"/>
            <a:ext cx="10363200" cy="864096"/>
          </a:xfrm>
        </p:spPr>
        <p:txBody>
          <a:bodyPr>
            <a:normAutofit/>
          </a:bodyPr>
          <a:lstStyle>
            <a:lvl1pPr algn="r">
              <a:defRPr sz="5000" b="1">
                <a:solidFill>
                  <a:srgbClr val="003F41"/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3503712" y="4293097"/>
            <a:ext cx="7755467" cy="899583"/>
          </a:xfrm>
        </p:spPr>
        <p:txBody>
          <a:bodyPr>
            <a:normAutofit/>
          </a:bodyPr>
          <a:lstStyle>
            <a:lvl1pPr marL="0" indent="0" algn="r">
              <a:buNone/>
              <a:defRPr lang="en-US" sz="2800" i="1"/>
            </a:lvl1pPr>
            <a:lvl2pPr marL="457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IXIR-thank-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elixir_helix_200_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48682" y="-26988"/>
            <a:ext cx="12240684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elixir_1_RZ_ma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434" y="5029200"/>
            <a:ext cx="2427817" cy="15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37528" y="6122067"/>
            <a:ext cx="660400" cy="546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440084" y="5445126"/>
            <a:ext cx="390313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>
              <a:defRPr/>
            </a:pPr>
            <a:r>
              <a:rPr lang="en-US" sz="24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www.elixir-europe.org</a:t>
            </a:r>
            <a:endParaRPr lang="en-US" sz="24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113261" y="6265174"/>
            <a:ext cx="361526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@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ELIXIREurope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pic>
        <p:nvPicPr>
          <p:cNvPr id="10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77161" y="6122067"/>
            <a:ext cx="552451" cy="55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16913" y="6265174"/>
            <a:ext cx="4116916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306" tIns="32653" rIns="65306" bIns="32653">
            <a:spAutoFit/>
          </a:bodyPr>
          <a:lstStyle>
            <a:lvl1pPr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5613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r>
              <a:rPr lang="en-US" sz="2000" i="1" dirty="0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/company/elixir-</a:t>
            </a:r>
            <a:r>
              <a:rPr lang="en-US" sz="2000" i="1" dirty="0" err="1">
                <a:solidFill>
                  <a:srgbClr val="003F41"/>
                </a:solidFill>
                <a:latin typeface="Corbel" pitchFamily="34" charset="0"/>
                <a:ea typeface="Geneva" charset="-128"/>
                <a:cs typeface="+mn-cs"/>
              </a:rPr>
              <a:t>europe</a:t>
            </a:r>
            <a:endParaRPr lang="en-US" sz="2000" i="1" dirty="0">
              <a:solidFill>
                <a:srgbClr val="003F41"/>
              </a:solidFill>
              <a:latin typeface="Corbel" pitchFamily="34" charset="0"/>
              <a:ea typeface="Geneva" charset="-128"/>
              <a:cs typeface="+mn-cs"/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1424" y="3645025"/>
            <a:ext cx="10363200" cy="1225021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2">
                    <a:lumMod val="50000"/>
                  </a:schemeClr>
                </a:solidFill>
                <a:latin typeface="Corbel"/>
                <a:cs typeface="Corbel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768075" y="4869160"/>
            <a:ext cx="4512733" cy="360040"/>
          </a:xfrm>
        </p:spPr>
        <p:txBody>
          <a:bodyPr/>
          <a:lstStyle>
            <a:lvl1pPr marL="0" indent="0" algn="r">
              <a:buFontTx/>
              <a:buNone/>
              <a:defRPr sz="18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64807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862C69B-A6A4-AC4B-B95B-EBDE97C84F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70926" y="5409786"/>
            <a:ext cx="1895842" cy="12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35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CELERATE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Excelerate_whitebackgroun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201" y="5798634"/>
            <a:ext cx="2129367" cy="779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20868" y="5786024"/>
            <a:ext cx="1335617" cy="84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1200" y="1525589"/>
            <a:ext cx="10871200" cy="4351337"/>
          </a:xfrm>
        </p:spPr>
        <p:txBody>
          <a:bodyPr/>
          <a:lstStyle/>
          <a:p>
            <a:pPr lvl="0"/>
            <a:r>
              <a:rPr lang="nb-NO"/>
              <a:t>Klikk for å redigere tekststiler i malen
Andre nivå
Tredje nivå
Fjerde nivå
Femte nivå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776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54029"/>
            <a:ext cx="1320800" cy="94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219200"/>
            <a:ext cx="53340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
Andre nivå
Tredje nivå
Fjerde nivå
Femte nivå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263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ELIXIR_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13484" y="5720577"/>
            <a:ext cx="1320800" cy="97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332656"/>
            <a:ext cx="10871200" cy="576064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84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9667" y="333375"/>
            <a:ext cx="10871200" cy="503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525589"/>
            <a:ext cx="10871200" cy="43513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First level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Corbel" pitchFamily="34" charset="0"/>
          <a:ea typeface="ＭＳ Ｐゴシック" charset="0"/>
          <a:cs typeface="Geneva" pitchFamily="-11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pitchFamily="-112" charset="0"/>
          <a:ea typeface="Geneva" pitchFamily="-112" charset="0"/>
          <a:cs typeface="Geneva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Char char="•"/>
        <a:defRPr sz="2400">
          <a:solidFill>
            <a:schemeClr val="tx1"/>
          </a:solidFill>
          <a:latin typeface="Corbel"/>
          <a:ea typeface="ＭＳ Ｐゴシック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ts val="600"/>
        </a:spcAft>
        <a:buClr>
          <a:schemeClr val="accent1"/>
        </a:buClr>
        <a:buFont typeface="Times" charset="0"/>
        <a:buChar char="•"/>
        <a:defRPr sz="2000">
          <a:solidFill>
            <a:schemeClr val="tx1"/>
          </a:solidFill>
          <a:latin typeface="Corbel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Times" pitchFamily="-112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acenter.no/user/applica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hyperlink" Target="https://documentation.sigma2.no/index.html" TargetMode="External"/><Relationship Id="rId4" Type="http://schemas.openxmlformats.org/officeDocument/2006/relationships/hyperlink" Target="https://www.sigma2.no/apply-e-infrastructure-resourc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lfservice.tsd.usit.n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hyperlink" Target="https://www.uio.no/tjenester/it/forskning/sensitiv/hjelp/start/index.html" TargetMode="External"/><Relationship Id="rId4" Type="http://schemas.openxmlformats.org/officeDocument/2006/relationships/hyperlink" Target="https://www.uio.no/tjenester/it/forskning/sensitiv/hjelp/start/registrer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43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ntact@bioinfo.n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hyperlink" Target="https://nels-docs.readthedocs.io/en/late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els.bioinfo.n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400" dirty="0"/>
              <a:t>National storage infrastructures</a:t>
            </a:r>
            <a:endParaRPr lang="en-GB" sz="5400" dirty="0">
              <a:latin typeface="Corbel" charset="0"/>
              <a:cs typeface="Corbel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NeLS</a:t>
            </a:r>
            <a:r>
              <a:rPr lang="en-GB" dirty="0"/>
              <a:t>/</a:t>
            </a:r>
            <a:r>
              <a:rPr lang="en-GB" dirty="0" err="1"/>
              <a:t>StoreBioInfo</a:t>
            </a:r>
            <a:r>
              <a:rPr lang="en-GB" dirty="0"/>
              <a:t>, NIRD, TSD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761891" y="5192680"/>
            <a:ext cx="4512733" cy="118272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000" dirty="0"/>
              <a:t>Erik </a:t>
            </a:r>
            <a:r>
              <a:rPr lang="en-GB" sz="2000" dirty="0" err="1"/>
              <a:t>Hjerde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698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NIRD</a:t>
            </a:r>
            <a:endParaRPr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F912860-43A2-A84E-8233-A93F55E7CAF0}"/>
              </a:ext>
            </a:extLst>
          </p:cNvPr>
          <p:cNvSpPr txBox="1">
            <a:spLocks/>
          </p:cNvSpPr>
          <p:nvPr/>
        </p:nvSpPr>
        <p:spPr bwMode="auto">
          <a:xfrm>
            <a:off x="4978388" y="2254039"/>
            <a:ext cx="2286012" cy="1013671"/>
          </a:xfrm>
          <a:prstGeom prst="rect">
            <a:avLst/>
          </a:prstGeom>
          <a:solidFill>
            <a:srgbClr val="0E4153"/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6600" b="1" kern="0" dirty="0">
                <a:solidFill>
                  <a:schemeClr val="bg1"/>
                </a:solidFill>
              </a:rPr>
              <a:t>NIRD</a:t>
            </a: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221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National e-Infrastructure for Research Data </a:t>
            </a:r>
            <a:r>
              <a:rPr lang="en-GB" kern="0" dirty="0"/>
              <a:t>- owned and operated by UNINETT Sigma2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942307-103D-2949-A34C-908922FF8D67}"/>
              </a:ext>
            </a:extLst>
          </p:cNvPr>
          <p:cNvSpPr txBox="1"/>
          <p:nvPr/>
        </p:nvSpPr>
        <p:spPr>
          <a:xfrm>
            <a:off x="8198748" y="1907854"/>
            <a:ext cx="2834430" cy="184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Non-sensitive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All type of scientific data*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729349" y="1907854"/>
            <a:ext cx="3860352" cy="3096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NIRD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users with account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Free of charge*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</a:t>
            </a:r>
            <a:r>
              <a:rPr lang="en-GB" dirty="0" err="1">
                <a:latin typeface="Corbel" panose="020B0503020204020204" pitchFamily="34" charset="0"/>
              </a:rPr>
              <a:t>Metacenter</a:t>
            </a:r>
            <a:r>
              <a:rPr lang="en-GB" dirty="0">
                <a:latin typeface="Corbel" panose="020B0503020204020204" pitchFamily="34" charset="0"/>
              </a:rPr>
              <a:t> support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9625960-F737-9A4F-91C5-0062231FC86A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51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NIRD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3" y="1118883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UNINETT SIGMA2 user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storage quota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Free storage &lt; 10 TB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04A3-2B13-8447-B3D8-AA48DD692B6E}"/>
              </a:ext>
            </a:extLst>
          </p:cNvPr>
          <p:cNvSpPr txBox="1"/>
          <p:nvPr/>
        </p:nvSpPr>
        <p:spPr>
          <a:xfrm>
            <a:off x="719403" y="4532675"/>
            <a:ext cx="7320915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user account: </a:t>
            </a:r>
            <a:r>
              <a:rPr lang="en-GB" dirty="0">
                <a:latin typeface="Corbel" panose="020B0503020204020204" pitchFamily="34" charset="0"/>
                <a:hlinkClick r:id="rId3"/>
              </a:rPr>
              <a:t>https://www.metacenter.no/user/application/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storage: </a:t>
            </a:r>
            <a:r>
              <a:rPr lang="en-GB" dirty="0">
                <a:latin typeface="Corbel" panose="020B0503020204020204" pitchFamily="34" charset="0"/>
                <a:hlinkClick r:id="rId4"/>
              </a:rPr>
              <a:t>https://www.sigma2.no/apply-e-infrastructure-resources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Wiki for usage: </a:t>
            </a:r>
            <a:r>
              <a:rPr lang="en-GB" dirty="0">
                <a:latin typeface="Corbel" panose="020B0503020204020204" pitchFamily="34" charset="0"/>
                <a:hlinkClick r:id="rId5"/>
              </a:rPr>
              <a:t>https://documentation.sigma2.no/index.html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66533F9-22AD-944F-9643-E074215FDE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8532" y="1207687"/>
            <a:ext cx="3734065" cy="278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2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 dirty="0">
                <a:solidFill>
                  <a:srgbClr val="F57E20"/>
                </a:solidFill>
              </a:rPr>
              <a:t>Access data storage in NIRD</a:t>
            </a:r>
            <a:endParaRPr sz="4400" i="1" dirty="0">
              <a:solidFill>
                <a:srgbClr val="F57E20"/>
              </a:solidFill>
            </a:endParaRPr>
          </a:p>
        </p:txBody>
      </p:sp>
      <p:sp>
        <p:nvSpPr>
          <p:cNvPr id="126" name="Google Shape;126;gc079e62e23_0_0"/>
          <p:cNvSpPr txBox="1">
            <a:spLocks noGrp="1"/>
          </p:cNvSpPr>
          <p:nvPr>
            <p:ph type="body" idx="1"/>
          </p:nvPr>
        </p:nvSpPr>
        <p:spPr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The NIRD storage can be accessed via the command line using SSH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Data import/export via command line tools such as SCP or SFTP or other file transfer tools (e.g. WinSCP)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1A42373C-9658-F84B-B3CE-61143AE1C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404" y="3103186"/>
            <a:ext cx="5124806" cy="2896333"/>
          </a:xfrm>
          <a:prstGeom prst="rect">
            <a:avLst/>
          </a:prstGeom>
        </p:spPr>
      </p:pic>
      <p:pic>
        <p:nvPicPr>
          <p:cNvPr id="23554" name="Picture 2" descr="Chocolatey Software | WinSCP 5.17.10">
            <a:extLst>
              <a:ext uri="{FF2B5EF4-FFF2-40B4-BE49-F238E27FC236}">
                <a16:creationId xmlns:a16="http://schemas.microsoft.com/office/drawing/2014/main" id="{521FE42D-C012-D042-9923-AABEDEDD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267" y="3103185"/>
            <a:ext cx="3515156" cy="289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85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41F0E69-30F2-574D-96CC-D37BEE916887}"/>
              </a:ext>
            </a:extLst>
          </p:cNvPr>
          <p:cNvSpPr/>
          <p:nvPr/>
        </p:nvSpPr>
        <p:spPr bwMode="auto">
          <a:xfrm>
            <a:off x="7810265" y="2052061"/>
            <a:ext cx="3448079" cy="3214206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9C2BF-BF71-D545-86CA-D9E56C0D6DE0}"/>
              </a:ext>
            </a:extLst>
          </p:cNvPr>
          <p:cNvSpPr/>
          <p:nvPr/>
        </p:nvSpPr>
        <p:spPr bwMode="auto">
          <a:xfrm>
            <a:off x="984456" y="2052061"/>
            <a:ext cx="3448079" cy="3214206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Sensitive data storage</a:t>
            </a:r>
            <a:endParaRPr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9896A4-F199-0F4A-BE98-D912657D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1920" y="3154732"/>
            <a:ext cx="30762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48D03C-521D-7A48-B69B-3489375C02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1920" y="4357868"/>
            <a:ext cx="3076200" cy="349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47D7E-34D4-2745-977F-47299223F900}"/>
              </a:ext>
            </a:extLst>
          </p:cNvPr>
          <p:cNvSpPr txBox="1"/>
          <p:nvPr/>
        </p:nvSpPr>
        <p:spPr>
          <a:xfrm>
            <a:off x="1045010" y="2204387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Non-sensitive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F1EF75-4DBE-404B-890C-34FE9F44DD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073347" y="2913870"/>
            <a:ext cx="1053338" cy="12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767DAA7E-F24C-6147-9AC2-484B970F5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3" y="4340938"/>
            <a:ext cx="2926417" cy="4811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A619D4-C6EB-6F4D-8213-80FF8F7175EC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69BE60-74AA-ED41-881D-AA1150111247}"/>
              </a:ext>
            </a:extLst>
          </p:cNvPr>
          <p:cNvSpPr txBox="1"/>
          <p:nvPr/>
        </p:nvSpPr>
        <p:spPr>
          <a:xfrm>
            <a:off x="8232505" y="2155934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Sensitive data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C04BE0B-C35A-DB40-8660-FA1DECF06548}"/>
              </a:ext>
            </a:extLst>
          </p:cNvPr>
          <p:cNvSpPr/>
          <p:nvPr/>
        </p:nvSpPr>
        <p:spPr>
          <a:xfrm>
            <a:off x="816993" y="1702916"/>
            <a:ext cx="3916018" cy="42406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7162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TSD</a:t>
            </a:r>
            <a:endParaRPr sz="3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22168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National service for sensitive data </a:t>
            </a:r>
            <a:r>
              <a:rPr lang="en-GB" kern="0" dirty="0"/>
              <a:t>- developed and operated by </a:t>
            </a:r>
            <a:r>
              <a:rPr lang="en-GB" kern="0" dirty="0" err="1"/>
              <a:t>UiO</a:t>
            </a:r>
            <a:endParaRPr lang="en-GB" kern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942307-103D-2949-A34C-908922FF8D67}"/>
              </a:ext>
            </a:extLst>
          </p:cNvPr>
          <p:cNvSpPr txBox="1"/>
          <p:nvPr/>
        </p:nvSpPr>
        <p:spPr>
          <a:xfrm>
            <a:off x="8198748" y="2052061"/>
            <a:ext cx="2834430" cy="14343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740070" y="2054134"/>
            <a:ext cx="3860352" cy="2680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TSD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users with account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Tech and admin support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433180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CA4F191-EFDD-F74F-B69A-2166051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38851" y="2169153"/>
            <a:ext cx="1053338" cy="1215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238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TSD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3" y="1118883"/>
            <a:ext cx="9715515" cy="2893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Apply for a project – need to document ethical approval (e.g. from REC)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Generate a TSD user – require 2-factor authentication</a:t>
            </a:r>
          </a:p>
          <a:p>
            <a:pPr marL="11430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Payment models for storage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04A3-2B13-8447-B3D8-AA48DD692B6E}"/>
              </a:ext>
            </a:extLst>
          </p:cNvPr>
          <p:cNvSpPr txBox="1"/>
          <p:nvPr/>
        </p:nvSpPr>
        <p:spPr>
          <a:xfrm>
            <a:off x="719403" y="4848603"/>
            <a:ext cx="9042988" cy="1676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Generate user account: </a:t>
            </a:r>
            <a:r>
              <a:rPr lang="en-GB" dirty="0">
                <a:latin typeface="Corbel" panose="020B0503020204020204" pitchFamily="34" charset="0"/>
                <a:hlinkClick r:id="rId3"/>
              </a:rPr>
              <a:t>https://selfservice.tsd.usit.no/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project: </a:t>
            </a:r>
            <a:r>
              <a:rPr lang="en-GB" dirty="0">
                <a:latin typeface="Corbel" panose="020B0503020204020204" pitchFamily="34" charset="0"/>
                <a:hlinkClick r:id="rId4"/>
              </a:rPr>
              <a:t>https://www.uio.no/tjenester/it/forskning/sensitiv/hjelp/start/registrer.html 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Wiki for usage: </a:t>
            </a:r>
            <a:r>
              <a:rPr lang="en-GB" dirty="0">
                <a:latin typeface="Corbel" panose="020B0503020204020204" pitchFamily="34" charset="0"/>
                <a:hlinkClick r:id="rId5"/>
              </a:rPr>
              <a:t>https://www.uio.no/tjenester/it/forskning/sensitiv/hjelp/start/index.html</a:t>
            </a:r>
            <a:endParaRPr lang="en-GB" dirty="0">
              <a:latin typeface="Corbel" panose="020B0503020204020204" pitchFamily="34" charset="0"/>
            </a:endParaRP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2323D05-0E97-CA44-99FE-1F4A0A2BD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745" y="2850776"/>
            <a:ext cx="4224416" cy="21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0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 sz="4400" i="1" dirty="0">
                <a:solidFill>
                  <a:srgbClr val="F57E20"/>
                </a:solidFill>
              </a:rPr>
              <a:t>Access to data storage in TSD</a:t>
            </a:r>
            <a:endParaRPr sz="4400" i="1" dirty="0">
              <a:solidFill>
                <a:srgbClr val="F57E20"/>
              </a:solidFill>
            </a:endParaRPr>
          </a:p>
        </p:txBody>
      </p:sp>
      <p:sp>
        <p:nvSpPr>
          <p:cNvPr id="126" name="Google Shape;126;gc079e62e23_0_0"/>
          <p:cNvSpPr txBox="1">
            <a:spLocks noGrp="1"/>
          </p:cNvSpPr>
          <p:nvPr>
            <p:ph type="body" idx="1"/>
          </p:nvPr>
        </p:nvSpPr>
        <p:spPr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The TSD storage can be accessed via VMware Horizon </a:t>
            </a:r>
            <a:r>
              <a:rPr lang="nb-NO" dirty="0"/>
              <a:t>+ </a:t>
            </a:r>
            <a:r>
              <a:rPr lang="en-GB" dirty="0"/>
              <a:t>2-factor authentication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Import/export data via the web file upload service</a:t>
            </a:r>
            <a:endParaRPr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1436570-9E8F-3E4E-8A31-98F2DF0FA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2498577"/>
            <a:ext cx="4766997" cy="27816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2F75AFA-88EE-6E47-8304-9EEFE7F75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80" y="2498577"/>
            <a:ext cx="5573864" cy="3062446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9CD15E7-31F0-CE44-BF60-D912B7727761}"/>
              </a:ext>
            </a:extLst>
          </p:cNvPr>
          <p:cNvSpPr/>
          <p:nvPr/>
        </p:nvSpPr>
        <p:spPr>
          <a:xfrm>
            <a:off x="9554816" y="4810539"/>
            <a:ext cx="2027483" cy="4697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chemeClr val="bg1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90301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i="1" dirty="0">
                <a:solidFill>
                  <a:srgbClr val="F57E20"/>
                </a:solidFill>
              </a:rPr>
              <a:t>Where should I store and share my life science data?</a:t>
            </a:r>
            <a:endParaRPr sz="4000" i="1" dirty="0">
              <a:solidFill>
                <a:srgbClr val="F57E20"/>
              </a:solidFill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C7A744-E3D7-714B-8070-A36417386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738538"/>
              </p:ext>
            </p:extLst>
          </p:nvPr>
        </p:nvGraphicFramePr>
        <p:xfrm>
          <a:off x="282388" y="2310803"/>
          <a:ext cx="11698941" cy="295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726">
                  <a:extLst>
                    <a:ext uri="{9D8B030D-6E8A-4147-A177-3AD203B41FA5}">
                      <a16:colId xmlns:a16="http://schemas.microsoft.com/office/drawing/2014/main" val="2735323524"/>
                    </a:ext>
                  </a:extLst>
                </a:gridCol>
                <a:gridCol w="1268170">
                  <a:extLst>
                    <a:ext uri="{9D8B030D-6E8A-4147-A177-3AD203B41FA5}">
                      <a16:colId xmlns:a16="http://schemas.microsoft.com/office/drawing/2014/main" val="51678868"/>
                    </a:ext>
                  </a:extLst>
                </a:gridCol>
                <a:gridCol w="1283447">
                  <a:extLst>
                    <a:ext uri="{9D8B030D-6E8A-4147-A177-3AD203B41FA5}">
                      <a16:colId xmlns:a16="http://schemas.microsoft.com/office/drawing/2014/main" val="1201804590"/>
                    </a:ext>
                  </a:extLst>
                </a:gridCol>
                <a:gridCol w="1205751">
                  <a:extLst>
                    <a:ext uri="{9D8B030D-6E8A-4147-A177-3AD203B41FA5}">
                      <a16:colId xmlns:a16="http://schemas.microsoft.com/office/drawing/2014/main" val="1200106728"/>
                    </a:ext>
                  </a:extLst>
                </a:gridCol>
                <a:gridCol w="1361143">
                  <a:extLst>
                    <a:ext uri="{9D8B030D-6E8A-4147-A177-3AD203B41FA5}">
                      <a16:colId xmlns:a16="http://schemas.microsoft.com/office/drawing/2014/main" val="4290167255"/>
                    </a:ext>
                  </a:extLst>
                </a:gridCol>
                <a:gridCol w="1209917">
                  <a:extLst>
                    <a:ext uri="{9D8B030D-6E8A-4147-A177-3AD203B41FA5}">
                      <a16:colId xmlns:a16="http://schemas.microsoft.com/office/drawing/2014/main" val="59175446"/>
                    </a:ext>
                  </a:extLst>
                </a:gridCol>
                <a:gridCol w="1422717">
                  <a:extLst>
                    <a:ext uri="{9D8B030D-6E8A-4147-A177-3AD203B41FA5}">
                      <a16:colId xmlns:a16="http://schemas.microsoft.com/office/drawing/2014/main" val="316108619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11858277"/>
                    </a:ext>
                  </a:extLst>
                </a:gridCol>
                <a:gridCol w="1277470">
                  <a:extLst>
                    <a:ext uri="{9D8B030D-6E8A-4147-A177-3AD203B41FA5}">
                      <a16:colId xmlns:a16="http://schemas.microsoft.com/office/drawing/2014/main" val="563290941"/>
                    </a:ext>
                  </a:extLst>
                </a:gridCol>
              </a:tblGrid>
              <a:tr h="589703"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Sensitive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Direct transfer from data producer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Web portal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O" dirty="0"/>
                        <a:t>Command line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Shared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Integration for metadata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Support for data deposition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O" dirty="0"/>
                        <a:t>Free of charge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261946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NeLS/SBI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306423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NIRD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023786"/>
                  </a:ext>
                </a:extLst>
              </a:tr>
              <a:tr h="589703">
                <a:tc>
                  <a:txBody>
                    <a:bodyPr/>
                    <a:lstStyle/>
                    <a:p>
                      <a:pPr algn="ctr"/>
                      <a:r>
                        <a:rPr lang="en-NO" b="1" dirty="0"/>
                        <a:t>TSD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555308"/>
                  </a:ext>
                </a:extLst>
              </a:tr>
            </a:tbl>
          </a:graphicData>
        </a:graphic>
      </p:graphicFrame>
      <p:pic>
        <p:nvPicPr>
          <p:cNvPr id="7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8A565605-F4F1-3242-ACEE-06272A92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402" y="4664660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ed CMU">
            <a:extLst>
              <a:ext uri="{FF2B5EF4-FFF2-40B4-BE49-F238E27FC236}">
                <a16:creationId xmlns:a16="http://schemas.microsoft.com/office/drawing/2014/main" id="{3033BBEA-5F35-CE47-9EE9-9BA534A1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42386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ed CMU">
            <a:extLst>
              <a:ext uri="{FF2B5EF4-FFF2-40B4-BE49-F238E27FC236}">
                <a16:creationId xmlns:a16="http://schemas.microsoft.com/office/drawing/2014/main" id="{BDD0BD61-AA05-8140-95A4-2A0BDEC5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44941" y="3549815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D3E80CB-88B9-6746-8096-F0CFB651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40" y="3497057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7773BBF-9E89-004D-802A-05258EDB7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40" y="407872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ed CMU">
            <a:extLst>
              <a:ext uri="{FF2B5EF4-FFF2-40B4-BE49-F238E27FC236}">
                <a16:creationId xmlns:a16="http://schemas.microsoft.com/office/drawing/2014/main" id="{12E8EE57-1850-DC45-B0FC-89EB2B69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087533" y="4714644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5A2CA81E-0102-A742-898B-A5BC3FA2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807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Med CMU">
            <a:extLst>
              <a:ext uri="{FF2B5EF4-FFF2-40B4-BE49-F238E27FC236}">
                <a16:creationId xmlns:a16="http://schemas.microsoft.com/office/drawing/2014/main" id="{4F61E141-FACD-3C41-89DF-421FE94D7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44791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Med CMU">
            <a:extLst>
              <a:ext uri="{FF2B5EF4-FFF2-40B4-BE49-F238E27FC236}">
                <a16:creationId xmlns:a16="http://schemas.microsoft.com/office/drawing/2014/main" id="{F9190E07-A5DF-A547-AAAA-BB9942505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44791" y="4728091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7DE15CD9-188E-E741-A27F-132118C59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429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0D0AB5FE-39C1-B844-8680-BAB1FCD19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63" y="409182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BAF55F99-41FF-0F4B-93E5-762D7EE55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563" y="4676628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5F6A20D2-B74A-6447-87A0-D62123BE1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6644" y="348807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Med CMU">
            <a:extLst>
              <a:ext uri="{FF2B5EF4-FFF2-40B4-BE49-F238E27FC236}">
                <a16:creationId xmlns:a16="http://schemas.microsoft.com/office/drawing/2014/main" id="{D0783452-2507-734F-A787-F266BF37E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6628" y="4122831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Med CMU">
            <a:extLst>
              <a:ext uri="{FF2B5EF4-FFF2-40B4-BE49-F238E27FC236}">
                <a16:creationId xmlns:a16="http://schemas.microsoft.com/office/drawing/2014/main" id="{CB20CE43-7BB3-624C-A2DB-8FD2C9047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796628" y="4714644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973CF76A-035E-134F-9450-BF91F74D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471" y="3497057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Med CMU">
            <a:extLst>
              <a:ext uri="{FF2B5EF4-FFF2-40B4-BE49-F238E27FC236}">
                <a16:creationId xmlns:a16="http://schemas.microsoft.com/office/drawing/2014/main" id="{E572E0B7-32F7-454C-A432-9758A6BC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651" y="4726612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Med CMU">
            <a:extLst>
              <a:ext uri="{FF2B5EF4-FFF2-40B4-BE49-F238E27FC236}">
                <a16:creationId xmlns:a16="http://schemas.microsoft.com/office/drawing/2014/main" id="{F436A300-9852-274E-9C96-AB441838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82651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FAD53A28-F7AA-C649-B819-1A545D135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925" y="3486384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Med CMU">
            <a:extLst>
              <a:ext uri="{FF2B5EF4-FFF2-40B4-BE49-F238E27FC236}">
                <a16:creationId xmlns:a16="http://schemas.microsoft.com/office/drawing/2014/main" id="{ED790965-D1CA-B14A-9B0E-354345695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1909" y="4139306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ed CMU">
            <a:extLst>
              <a:ext uri="{FF2B5EF4-FFF2-40B4-BE49-F238E27FC236}">
                <a16:creationId xmlns:a16="http://schemas.microsoft.com/office/drawing/2014/main" id="{658D37EF-C117-7944-9323-65FBC7F9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81909" y="4728091"/>
            <a:ext cx="502970" cy="5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BDAACC04-617D-7D46-9BF5-41346F6F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746" y="3479395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35C5331C-C1D3-6347-8319-79C9A371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0" y="4084840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 descr="Download Free png Correct Prompt, Correct, Right Icon With PNG and Vector  Format for ... - DLPNG.com">
            <a:extLst>
              <a:ext uri="{FF2B5EF4-FFF2-40B4-BE49-F238E27FC236}">
                <a16:creationId xmlns:a16="http://schemas.microsoft.com/office/drawing/2014/main" id="{2EE328AB-B24C-4849-82AD-88D7DA2C1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7880" y="4669639"/>
            <a:ext cx="602938" cy="60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96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Example - Data flow/handle using ELIXIR Norway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pic>
        <p:nvPicPr>
          <p:cNvPr id="22" name="Picture 2" descr="Image result for norseq">
            <a:extLst>
              <a:ext uri="{FF2B5EF4-FFF2-40B4-BE49-F238E27FC236}">
                <a16:creationId xmlns:a16="http://schemas.microsoft.com/office/drawing/2014/main" id="{BDF2EE9F-3931-6744-8A53-8F2C5756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116" y="1705754"/>
            <a:ext cx="1673429" cy="2863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69E233-C81F-AB49-8BEB-8750095DF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5204372" y="1632881"/>
            <a:ext cx="1943259" cy="43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" descr="Image result for european nucleotide archive logo">
            <a:extLst>
              <a:ext uri="{FF2B5EF4-FFF2-40B4-BE49-F238E27FC236}">
                <a16:creationId xmlns:a16="http://schemas.microsoft.com/office/drawing/2014/main" id="{D2A4F871-4022-974F-96C6-7E63F89E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247" y="2355889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seek-logo-original">
            <a:extLst>
              <a:ext uri="{FF2B5EF4-FFF2-40B4-BE49-F238E27FC236}">
                <a16:creationId xmlns:a16="http://schemas.microsoft.com/office/drawing/2014/main" id="{0038FB5B-A954-9B45-9856-16BC762C6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120" y="5535193"/>
            <a:ext cx="879419" cy="8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2805B6A-2A9E-5C4F-BF03-F0378CE9EC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5119" y="6348238"/>
            <a:ext cx="1221763" cy="31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336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>
                <a:solidFill>
                  <a:srgbClr val="F57E20"/>
                </a:solidFill>
              </a:rPr>
              <a:t>Data storage – from the researcher perspective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58346" y="3221647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180169D-91DB-E845-97B2-6A1B9E6FE1D0}"/>
              </a:ext>
            </a:extLst>
          </p:cNvPr>
          <p:cNvSpPr txBox="1"/>
          <p:nvPr/>
        </p:nvSpPr>
        <p:spPr>
          <a:xfrm>
            <a:off x="224472" y="4209953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EXPERIMENT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8182009" y="4209953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39" name="Straight Connector 38">
            <a:extLst>
              <a:ext uri="{FF2B5EF4-FFF2-40B4-BE49-F238E27FC236}">
                <a16:creationId xmlns:a16="http://schemas.microsoft.com/office/drawing/2014/main" id="{9AC87E9D-65B1-C445-A3EF-6405A0ABF620}"/>
              </a:ext>
            </a:extLst>
          </p:cNvPr>
          <p:cNvSpPr/>
          <p:nvPr/>
        </p:nvSpPr>
        <p:spPr>
          <a:xfrm>
            <a:off x="3966113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0" name="Straight Connector 39">
            <a:extLst>
              <a:ext uri="{FF2B5EF4-FFF2-40B4-BE49-F238E27FC236}">
                <a16:creationId xmlns:a16="http://schemas.microsoft.com/office/drawing/2014/main" id="{084443BD-6477-BA4B-B0DF-DC7786BDC346}"/>
              </a:ext>
            </a:extLst>
          </p:cNvPr>
          <p:cNvSpPr/>
          <p:nvPr/>
        </p:nvSpPr>
        <p:spPr>
          <a:xfrm>
            <a:off x="7559926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4CF72A2-8AA9-CD46-88DC-2E7F26285B23}"/>
              </a:ext>
            </a:extLst>
          </p:cNvPr>
          <p:cNvSpPr/>
          <p:nvPr/>
        </p:nvSpPr>
        <p:spPr>
          <a:xfrm>
            <a:off x="312188" y="2333154"/>
            <a:ext cx="2264787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FD8D9742-116E-FA44-9252-E6D10424512C}"/>
              </a:ext>
            </a:extLst>
          </p:cNvPr>
          <p:cNvSpPr/>
          <p:nvPr/>
        </p:nvSpPr>
        <p:spPr>
          <a:xfrm>
            <a:off x="7442216" y="2608522"/>
            <a:ext cx="3009429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CEEDA2C-807E-4240-B7C2-9CEA1DD25E99}"/>
              </a:ext>
            </a:extLst>
          </p:cNvPr>
          <p:cNvSpPr/>
          <p:nvPr/>
        </p:nvSpPr>
        <p:spPr>
          <a:xfrm>
            <a:off x="2486197" y="1827646"/>
            <a:ext cx="1451085" cy="41159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3F79CE-AE5A-0342-8547-9CFF8CBAD100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0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41F0E69-30F2-574D-96CC-D37BEE916887}"/>
              </a:ext>
            </a:extLst>
          </p:cNvPr>
          <p:cNvSpPr/>
          <p:nvPr/>
        </p:nvSpPr>
        <p:spPr bwMode="auto">
          <a:xfrm>
            <a:off x="7810265" y="2052061"/>
            <a:ext cx="3448079" cy="3214206"/>
          </a:xfrm>
          <a:prstGeom prst="rect">
            <a:avLst/>
          </a:prstGeom>
          <a:solidFill>
            <a:srgbClr val="FF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79C2BF-BF71-D545-86CA-D9E56C0D6DE0}"/>
              </a:ext>
            </a:extLst>
          </p:cNvPr>
          <p:cNvSpPr/>
          <p:nvPr/>
        </p:nvSpPr>
        <p:spPr bwMode="auto">
          <a:xfrm>
            <a:off x="984456" y="2052061"/>
            <a:ext cx="3448079" cy="3214206"/>
          </a:xfrm>
          <a:prstGeom prst="rect">
            <a:avLst/>
          </a:prstGeom>
          <a:solidFill>
            <a:schemeClr val="accent5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>
                <a:solidFill>
                  <a:srgbClr val="F57E20"/>
                </a:solidFill>
              </a:rPr>
              <a:t>National storage infrastructures</a:t>
            </a:r>
            <a:endParaRPr sz="3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6B4DEB-ACEA-654B-8264-AFC2198E29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82028" y="2333154"/>
            <a:ext cx="688134" cy="788907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9896A4-F199-0F4A-BE98-D912657DFB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1920" y="3154732"/>
            <a:ext cx="30762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648D03C-521D-7A48-B69B-3489375C02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151920" y="4357868"/>
            <a:ext cx="3076200" cy="3497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D47D7E-34D4-2745-977F-47299223F900}"/>
              </a:ext>
            </a:extLst>
          </p:cNvPr>
          <p:cNvSpPr txBox="1"/>
          <p:nvPr/>
        </p:nvSpPr>
        <p:spPr>
          <a:xfrm>
            <a:off x="1045010" y="2204387"/>
            <a:ext cx="3384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Non-sensitive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FF1EF75-4DBE-404B-890C-34FE9F44DD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9073347" y="2913870"/>
            <a:ext cx="1053338" cy="1215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shot of a text message&#10;&#10;Description automatically generated with low confidence">
            <a:extLst>
              <a:ext uri="{FF2B5EF4-FFF2-40B4-BE49-F238E27FC236}">
                <a16:creationId xmlns:a16="http://schemas.microsoft.com/office/drawing/2014/main" id="{767DAA7E-F24C-6147-9AC2-484B970F5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4133" y="4340938"/>
            <a:ext cx="2926417" cy="4811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BA619D4-C6EB-6F4D-8213-80FF8F7175EC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69BE60-74AA-ED41-881D-AA1150111247}"/>
              </a:ext>
            </a:extLst>
          </p:cNvPr>
          <p:cNvSpPr txBox="1"/>
          <p:nvPr/>
        </p:nvSpPr>
        <p:spPr>
          <a:xfrm>
            <a:off x="8232505" y="2155934"/>
            <a:ext cx="260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800" b="1" dirty="0">
                <a:solidFill>
                  <a:schemeClr val="bg1"/>
                </a:solidFill>
              </a:rPr>
              <a:t>Sensitive data</a:t>
            </a:r>
          </a:p>
        </p:txBody>
      </p:sp>
      <p:pic>
        <p:nvPicPr>
          <p:cNvPr id="42" name="Picture 12" descr="New standards coming for ISAOs -- FCW">
            <a:extLst>
              <a:ext uri="{FF2B5EF4-FFF2-40B4-BE49-F238E27FC236}">
                <a16:creationId xmlns:a16="http://schemas.microsoft.com/office/drawing/2014/main" id="{9C325C7E-9188-BA4F-922D-E5586BAF1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640CDC4-927B-8247-88F1-B8E80A072F42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44" name="Straight Connector 43">
            <a:extLst>
              <a:ext uri="{FF2B5EF4-FFF2-40B4-BE49-F238E27FC236}">
                <a16:creationId xmlns:a16="http://schemas.microsoft.com/office/drawing/2014/main" id="{3ED23D14-6935-6B46-A725-5333462A1D41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5" name="Straight Connector 44">
            <a:extLst>
              <a:ext uri="{FF2B5EF4-FFF2-40B4-BE49-F238E27FC236}">
                <a16:creationId xmlns:a16="http://schemas.microsoft.com/office/drawing/2014/main" id="{1FB5E207-358B-DC4D-B2D6-FCA7B8A63B29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89317341-DF5E-4B4B-8280-C8A500497D58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56B5458-217D-9846-8BC4-B5C1D3EA36B1}"/>
              </a:ext>
            </a:extLst>
          </p:cNvPr>
          <p:cNvSpPr/>
          <p:nvPr/>
        </p:nvSpPr>
        <p:spPr>
          <a:xfrm>
            <a:off x="4671287" y="3897139"/>
            <a:ext cx="3009429" cy="262820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70885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3147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C258976-DDFF-D14E-86EB-B3E1E63CE81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66924" y="3374047"/>
            <a:ext cx="629529" cy="74993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traight Connector 56">
            <a:extLst>
              <a:ext uri="{FF2B5EF4-FFF2-40B4-BE49-F238E27FC236}">
                <a16:creationId xmlns:a16="http://schemas.microsoft.com/office/drawing/2014/main" id="{2C94F140-679D-0B4E-8E0F-B93665B04023}"/>
              </a:ext>
            </a:extLst>
          </p:cNvPr>
          <p:cNvSpPr/>
          <p:nvPr/>
        </p:nvSpPr>
        <p:spPr>
          <a:xfrm>
            <a:off x="1658960" y="37490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FCFA88DF-186E-564F-9F89-00A97724E097}"/>
              </a:ext>
            </a:extLst>
          </p:cNvPr>
          <p:cNvSpPr/>
          <p:nvPr/>
        </p:nvSpPr>
        <p:spPr>
          <a:xfrm>
            <a:off x="464588" y="2485554"/>
            <a:ext cx="2264787" cy="25094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</a:t>
            </a: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 and </a:t>
            </a:r>
            <a:r>
              <a:rPr lang="en-GB" sz="4200" i="1" dirty="0" err="1">
                <a:solidFill>
                  <a:srgbClr val="F57E20"/>
                </a:solidFill>
              </a:rPr>
              <a:t>StoreBioInfo</a:t>
            </a:r>
            <a:r>
              <a:rPr lang="en-GB" sz="4200" i="1" dirty="0">
                <a:solidFill>
                  <a:srgbClr val="F57E20"/>
                </a:solidFill>
              </a:rPr>
              <a:t> (SBI)</a:t>
            </a:r>
            <a:endParaRPr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F9D81-032D-FB41-8ECA-18CDDFA24282}"/>
              </a:ext>
            </a:extLst>
          </p:cNvPr>
          <p:cNvSpPr txBox="1"/>
          <p:nvPr/>
        </p:nvSpPr>
        <p:spPr>
          <a:xfrm>
            <a:off x="2927429" y="3360429"/>
            <a:ext cx="765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8B79EC-3138-1643-9011-5C01BB76F3A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927429" y="4010854"/>
            <a:ext cx="788907" cy="788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Free Dna Icon of Colored Outline style - Available in SVG, PNG, EPS, AI &amp;amp;  Icon fonts">
            <a:extLst>
              <a:ext uri="{FF2B5EF4-FFF2-40B4-BE49-F238E27FC236}">
                <a16:creationId xmlns:a16="http://schemas.microsoft.com/office/drawing/2014/main" id="{BC368508-A2A1-3342-AC27-1B70F6617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800" y="2052061"/>
            <a:ext cx="1390062" cy="13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5551746-86D6-5B43-932F-F407F3258F80}"/>
              </a:ext>
            </a:extLst>
          </p:cNvPr>
          <p:cNvSpPr txBox="1"/>
          <p:nvPr/>
        </p:nvSpPr>
        <p:spPr>
          <a:xfrm>
            <a:off x="2626851" y="5038129"/>
            <a:ext cx="13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METADATA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FDF2-9CDF-1043-BCA7-E687ABDCD024}"/>
              </a:ext>
            </a:extLst>
          </p:cNvPr>
          <p:cNvSpPr txBox="1"/>
          <p:nvPr/>
        </p:nvSpPr>
        <p:spPr>
          <a:xfrm>
            <a:off x="5155252" y="3346987"/>
            <a:ext cx="194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STORAGE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2C4E467-CB02-8E48-AE90-DABB01CA5DC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14524" y="3221647"/>
            <a:ext cx="629529" cy="749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Picture 10" descr="Big Data Icon Png - Quantum Computing">
            <a:extLst>
              <a:ext uri="{FF2B5EF4-FFF2-40B4-BE49-F238E27FC236}">
                <a16:creationId xmlns:a16="http://schemas.microsoft.com/office/drawing/2014/main" id="{D113271F-1AB0-0745-BD34-D4D9F46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33427" y="3093828"/>
            <a:ext cx="688132" cy="68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w standards coming for ISAOs -- FCW">
            <a:extLst>
              <a:ext uri="{FF2B5EF4-FFF2-40B4-BE49-F238E27FC236}">
                <a16:creationId xmlns:a16="http://schemas.microsoft.com/office/drawing/2014/main" id="{168A7963-A035-F842-A15A-DF1ED94C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119" y="4703166"/>
            <a:ext cx="1011767" cy="101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82116FE-52D2-EC43-961A-6A21A5C14B9F}"/>
              </a:ext>
            </a:extLst>
          </p:cNvPr>
          <p:cNvSpPr txBox="1"/>
          <p:nvPr/>
        </p:nvSpPr>
        <p:spPr>
          <a:xfrm>
            <a:off x="5163711" y="5794210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1B61E6-8DA0-2143-AE7B-BEC3245412E4}"/>
              </a:ext>
            </a:extLst>
          </p:cNvPr>
          <p:cNvSpPr txBox="1"/>
          <p:nvPr/>
        </p:nvSpPr>
        <p:spPr>
          <a:xfrm>
            <a:off x="957090" y="4082134"/>
            <a:ext cx="22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DATA DEPOSITION</a:t>
            </a:r>
          </a:p>
        </p:txBody>
      </p:sp>
      <p:sp>
        <p:nvSpPr>
          <p:cNvPr id="37" name="Straight Connector 36">
            <a:extLst>
              <a:ext uri="{FF2B5EF4-FFF2-40B4-BE49-F238E27FC236}">
                <a16:creationId xmlns:a16="http://schemas.microsoft.com/office/drawing/2014/main" id="{FF01CB3D-E46E-B240-B3EF-8BAA6E64799F}"/>
              </a:ext>
            </a:extLst>
          </p:cNvPr>
          <p:cNvSpPr/>
          <p:nvPr/>
        </p:nvSpPr>
        <p:spPr>
          <a:xfrm>
            <a:off x="1506560" y="3596616"/>
            <a:ext cx="871633" cy="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56BBE5F-B63B-D14A-812A-6AA7D7978EA0}"/>
              </a:ext>
            </a:extLst>
          </p:cNvPr>
          <p:cNvSpPr/>
          <p:nvPr/>
        </p:nvSpPr>
        <p:spPr>
          <a:xfrm>
            <a:off x="6292422" y="3863272"/>
            <a:ext cx="0" cy="693361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1" name="Straight Connector 20">
            <a:extLst>
              <a:ext uri="{FF2B5EF4-FFF2-40B4-BE49-F238E27FC236}">
                <a16:creationId xmlns:a16="http://schemas.microsoft.com/office/drawing/2014/main" id="{2A07E7DF-369B-5449-998B-787F19FC3764}"/>
              </a:ext>
            </a:extLst>
          </p:cNvPr>
          <p:cNvSpPr/>
          <p:nvPr/>
        </p:nvSpPr>
        <p:spPr>
          <a:xfrm flipV="1">
            <a:off x="5931685" y="3863633"/>
            <a:ext cx="0" cy="693360"/>
          </a:xfrm>
          <a:prstGeom prst="line">
            <a:avLst/>
          </a:prstGeom>
          <a:noFill/>
          <a:ln w="36000">
            <a:solidFill>
              <a:srgbClr val="000000"/>
            </a:solidFill>
            <a:prstDash val="solid"/>
            <a:tailEnd type="arrow"/>
          </a:ln>
        </p:spPr>
        <p:txBody>
          <a:bodyPr vert="horz" wrap="none" lIns="108000" tIns="63000" rIns="108000" bIns="63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>
              <a:ln>
                <a:noFill/>
              </a:ln>
              <a:latin typeface="Liberation Sans" pitchFamily="18"/>
              <a:ea typeface="Droid Sans Fallback" pitchFamily="2"/>
              <a:cs typeface="FreeSans" pitchFamily="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D39D23-D8DD-3546-8A2F-AC2DBF823FB6}"/>
              </a:ext>
            </a:extLst>
          </p:cNvPr>
          <p:cNvSpPr/>
          <p:nvPr/>
        </p:nvSpPr>
        <p:spPr bwMode="auto">
          <a:xfrm>
            <a:off x="4978400" y="2052061"/>
            <a:ext cx="2286000" cy="18112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9FD31D9-F395-9346-AE20-E337EE83B792}"/>
              </a:ext>
            </a:extLst>
          </p:cNvPr>
          <p:cNvSpPr/>
          <p:nvPr/>
        </p:nvSpPr>
        <p:spPr>
          <a:xfrm>
            <a:off x="4671287" y="4668328"/>
            <a:ext cx="3009429" cy="185701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CEEDA2C-807E-4240-B7C2-9CEA1DD25E99}"/>
              </a:ext>
            </a:extLst>
          </p:cNvPr>
          <p:cNvSpPr/>
          <p:nvPr/>
        </p:nvSpPr>
        <p:spPr>
          <a:xfrm>
            <a:off x="2486197" y="1827646"/>
            <a:ext cx="1451085" cy="411591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3E0F19B-4ABA-EF4E-9E8C-D5CABEE81536}"/>
              </a:ext>
            </a:extLst>
          </p:cNvPr>
          <p:cNvSpPr/>
          <p:nvPr/>
        </p:nvSpPr>
        <p:spPr>
          <a:xfrm>
            <a:off x="6109502" y="3897139"/>
            <a:ext cx="476560" cy="8046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39598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GB" sz="1800" b="0" i="0" u="none" strike="noStrike" kern="1200" cap="none" dirty="0">
              <a:ln>
                <a:noFill/>
              </a:ln>
              <a:latin typeface="Liberation Sans" pitchFamily="18"/>
              <a:ea typeface="Droid Sans Fallback" pitchFamily="2"/>
              <a:cs typeface="Droid Sans Devanagari" pitchFamily="2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9F912860-43A2-A84E-8233-A93F55E7CAF0}"/>
              </a:ext>
            </a:extLst>
          </p:cNvPr>
          <p:cNvSpPr txBox="1">
            <a:spLocks/>
          </p:cNvSpPr>
          <p:nvPr/>
        </p:nvSpPr>
        <p:spPr bwMode="auto">
          <a:xfrm>
            <a:off x="4825200" y="2254038"/>
            <a:ext cx="2541600" cy="12236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/>
                <a:ea typeface="ＭＳ Ｐゴシック" charset="0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Corbel" pitchFamily="34" charset="0"/>
                <a:ea typeface="ＭＳ Ｐゴシック" charset="0"/>
                <a:cs typeface="Geneva" pitchFamily="-11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pitchFamily="-112" charset="0"/>
                <a:ea typeface="Geneva" pitchFamily="-112" charset="0"/>
                <a:cs typeface="Geneva" pitchFamily="-112" charset="0"/>
              </a:defRPr>
            </a:lvl9pPr>
          </a:lstStyle>
          <a:p>
            <a:pPr algn="ctr" defTabSz="914400"/>
            <a:r>
              <a:rPr lang="en-US" sz="6600" b="1" kern="0" dirty="0" err="1">
                <a:solidFill>
                  <a:srgbClr val="005472"/>
                </a:solidFill>
              </a:rPr>
              <a:t>NeLS</a:t>
            </a:r>
            <a:endParaRPr lang="en-US" sz="6600" b="1" kern="0" dirty="0">
              <a:solidFill>
                <a:srgbClr val="005472"/>
              </a:solidFill>
            </a:endParaRPr>
          </a:p>
        </p:txBody>
      </p:sp>
      <p:sp>
        <p:nvSpPr>
          <p:cNvPr id="36" name="Google Shape;109;gc079e62e23_0_58">
            <a:extLst>
              <a:ext uri="{FF2B5EF4-FFF2-40B4-BE49-F238E27FC236}">
                <a16:creationId xmlns:a16="http://schemas.microsoft.com/office/drawing/2014/main" id="{DDC3A11B-55C5-E544-8B23-FC9A38EF8365}"/>
              </a:ext>
            </a:extLst>
          </p:cNvPr>
          <p:cNvSpPr txBox="1">
            <a:spLocks/>
          </p:cNvSpPr>
          <p:nvPr/>
        </p:nvSpPr>
        <p:spPr bwMode="auto">
          <a:xfrm>
            <a:off x="719402" y="1253331"/>
            <a:ext cx="11248125" cy="140832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Char char="•"/>
              <a:defRPr sz="2400">
                <a:solidFill>
                  <a:schemeClr val="tx1"/>
                </a:solidFill>
                <a:latin typeface="Corbel"/>
                <a:ea typeface="ＭＳ Ｐゴシック" charset="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Corbel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Times" pitchFamily="-112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>
              <a:spcBef>
                <a:spcPts val="0"/>
              </a:spcBef>
              <a:spcAft>
                <a:spcPts val="0"/>
              </a:spcAft>
              <a:buSzPts val="1800"/>
              <a:buFontTx/>
              <a:buNone/>
            </a:pPr>
            <a:r>
              <a:rPr lang="en-GB" kern="0" dirty="0"/>
              <a:t>Norwegian e-infrastructure for Life Sciences - developed and operated by Elixir Norway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2453E23-F5F6-664C-8EA5-066714DD6E4D}"/>
              </a:ext>
            </a:extLst>
          </p:cNvPr>
          <p:cNvSpPr txBox="1"/>
          <p:nvPr/>
        </p:nvSpPr>
        <p:spPr>
          <a:xfrm>
            <a:off x="630567" y="2052060"/>
            <a:ext cx="3860352" cy="44467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latin typeface="Corbel" panose="020B0503020204020204" pitchFamily="34" charset="0"/>
              </a:rPr>
              <a:t>NeLS</a:t>
            </a:r>
            <a:r>
              <a:rPr lang="en-GB" sz="2400" b="1" dirty="0">
                <a:latin typeface="Corbel" panose="020B0503020204020204" pitchFamily="34" charset="0"/>
              </a:rPr>
              <a:t> in general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Available to all Norwegian researchers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Enable collaborative projects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storage layers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Integrated with compute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Multiple permission roles - shared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Free of charge*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for data deposition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User support: Elixir Norway helpdesk</a:t>
            </a:r>
          </a:p>
          <a:p>
            <a:pPr>
              <a:lnSpc>
                <a:spcPct val="150000"/>
              </a:lnSpc>
            </a:pP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F35758D-AE14-CC4A-A820-5FD45E09B48C}"/>
              </a:ext>
            </a:extLst>
          </p:cNvPr>
          <p:cNvSpPr txBox="1"/>
          <p:nvPr/>
        </p:nvSpPr>
        <p:spPr>
          <a:xfrm>
            <a:off x="7854281" y="2047274"/>
            <a:ext cx="3110147" cy="18498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Corbel" panose="020B0503020204020204" pitchFamily="34" charset="0"/>
              </a:rPr>
              <a:t>Type of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Non-sensitive data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Support multiple data types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Corbel" panose="020B0503020204020204" pitchFamily="34" charset="0"/>
              </a:rPr>
              <a:t>SEEK integration for metadata</a:t>
            </a:r>
            <a:endParaRPr lang="en-NO" dirty="0">
              <a:latin typeface="Corbel" panose="020B05030202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00184A-153C-1F40-827A-97F9CF7BBBBF}"/>
              </a:ext>
            </a:extLst>
          </p:cNvPr>
          <p:cNvSpPr/>
          <p:nvPr/>
        </p:nvSpPr>
        <p:spPr bwMode="auto">
          <a:xfrm>
            <a:off x="4978400" y="2052060"/>
            <a:ext cx="2286000" cy="433986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O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42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4200" i="1" dirty="0">
                <a:solidFill>
                  <a:srgbClr val="F57E20"/>
                </a:solidFill>
              </a:rPr>
              <a:t>Data storage in </a:t>
            </a: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/SBI – How to get access</a:t>
            </a:r>
            <a:endParaRPr sz="3000" dirty="0"/>
          </a:p>
        </p:txBody>
      </p:sp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2" y="1118883"/>
            <a:ext cx="1007858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Storage application needed for projects where data is shared by many users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Access via FEIDE user or </a:t>
            </a:r>
            <a:r>
              <a:rPr lang="en-GB" dirty="0" err="1"/>
              <a:t>NeLS</a:t>
            </a:r>
            <a:r>
              <a:rPr lang="en-GB" dirty="0"/>
              <a:t> </a:t>
            </a:r>
            <a:r>
              <a:rPr lang="en-GB" dirty="0" err="1"/>
              <a:t>idp</a:t>
            </a:r>
            <a:r>
              <a:rPr lang="en-GB" dirty="0"/>
              <a:t> can be made for non-FEIDE users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Free storage &lt; 10 TB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204A3-2B13-8447-B3D8-AA48DD692B6E}"/>
              </a:ext>
            </a:extLst>
          </p:cNvPr>
          <p:cNvSpPr txBox="1"/>
          <p:nvPr/>
        </p:nvSpPr>
        <p:spPr>
          <a:xfrm>
            <a:off x="719400" y="5404396"/>
            <a:ext cx="5686172" cy="1120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Apply for storage: </a:t>
            </a:r>
            <a:r>
              <a:rPr lang="en-GB" dirty="0">
                <a:latin typeface="Corbel" panose="020B0503020204020204" pitchFamily="34" charset="0"/>
                <a:hlinkClick r:id="rId3"/>
              </a:rPr>
              <a:t>contact@bioinfo.no</a:t>
            </a:r>
            <a:endParaRPr lang="en-GB" dirty="0">
              <a:latin typeface="Corbel" panose="020B0503020204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dirty="0">
                <a:latin typeface="Corbel" panose="020B0503020204020204" pitchFamily="34" charset="0"/>
              </a:rPr>
              <a:t>Wiki for usage: </a:t>
            </a:r>
            <a:r>
              <a:rPr lang="en-GB" dirty="0">
                <a:latin typeface="Corbel" panose="020B0503020204020204" pitchFamily="34" charset="0"/>
                <a:hlinkClick r:id="rId4"/>
              </a:rPr>
              <a:t>https://nels-docs.readthedocs.io/en/latest/</a:t>
            </a:r>
            <a:endParaRPr lang="en-NO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04625C7-664E-E741-BA90-2ED5E6AA6E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6316" y="3028052"/>
            <a:ext cx="5904755" cy="244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01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079e62e23_0_0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i="1" dirty="0">
                <a:solidFill>
                  <a:srgbClr val="F57E20"/>
                </a:solidFill>
              </a:rPr>
              <a:t>Access data storage in </a:t>
            </a:r>
            <a:r>
              <a:rPr lang="en-GB" sz="4400" i="1" dirty="0" err="1">
                <a:solidFill>
                  <a:srgbClr val="F57E20"/>
                </a:solidFill>
              </a:rPr>
              <a:t>NeLS</a:t>
            </a:r>
            <a:endParaRPr sz="4400" i="1" dirty="0">
              <a:solidFill>
                <a:srgbClr val="F57E20"/>
              </a:solidFill>
            </a:endParaRPr>
          </a:p>
        </p:txBody>
      </p:sp>
      <p:sp>
        <p:nvSpPr>
          <p:cNvPr id="126" name="Google Shape;126;gc079e62e23_0_0"/>
          <p:cNvSpPr txBox="1">
            <a:spLocks noGrp="1"/>
          </p:cNvSpPr>
          <p:nvPr>
            <p:ph type="body" idx="1"/>
          </p:nvPr>
        </p:nvSpPr>
        <p:spPr>
          <a:xfrm>
            <a:off x="711200" y="1296977"/>
            <a:ext cx="10871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The </a:t>
            </a:r>
            <a:r>
              <a:rPr lang="en-GB" dirty="0" err="1"/>
              <a:t>NeLS</a:t>
            </a:r>
            <a:r>
              <a:rPr lang="en-GB" dirty="0"/>
              <a:t> portal can be accessed via a web browser at </a:t>
            </a:r>
            <a:r>
              <a:rPr lang="en-GB" dirty="0">
                <a:hlinkClick r:id="rId3"/>
              </a:rPr>
              <a:t>https://nels.bioinfo.no/</a:t>
            </a:r>
            <a:r>
              <a:rPr lang="en-GB" dirty="0"/>
              <a:t> or via a file transfer tool (e.g. </a:t>
            </a:r>
            <a:r>
              <a:rPr lang="en-GB" dirty="0" err="1"/>
              <a:t>Filezilla</a:t>
            </a:r>
            <a:r>
              <a:rPr lang="en-GB" dirty="0"/>
              <a:t>) or the command </a:t>
            </a:r>
            <a:r>
              <a:rPr lang="nb-NO" dirty="0"/>
              <a:t>line SCP</a:t>
            </a:r>
            <a:endParaRPr dirty="0"/>
          </a:p>
        </p:txBody>
      </p:sp>
      <p:pic>
        <p:nvPicPr>
          <p:cNvPr id="127" name="Google Shape;127;gc079e62e23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" y="2657480"/>
            <a:ext cx="7426092" cy="349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c079e62e23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5002" y="2973801"/>
            <a:ext cx="7426092" cy="349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c079e62e23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58804" y="3290122"/>
            <a:ext cx="7426092" cy="3491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e 3">
            <a:extLst>
              <a:ext uri="{FF2B5EF4-FFF2-40B4-BE49-F238E27FC236}">
                <a16:creationId xmlns:a16="http://schemas.microsoft.com/office/drawing/2014/main" id="{106082B4-5D90-F04F-A8F1-C20D0E021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634" y="332656"/>
            <a:ext cx="9476737" cy="6525344"/>
          </a:xfrm>
          <a:prstGeom prst="rect">
            <a:avLst/>
          </a:prstGeom>
        </p:spPr>
      </p:pic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i="1" dirty="0" err="1">
                <a:solidFill>
                  <a:srgbClr val="F57E20"/>
                </a:solidFill>
              </a:rPr>
              <a:t>NeLS</a:t>
            </a:r>
            <a:r>
              <a:rPr lang="en-GB" sz="4200" i="1" dirty="0">
                <a:solidFill>
                  <a:srgbClr val="F57E20"/>
                </a:solidFill>
              </a:rPr>
              <a:t> architecture</a:t>
            </a:r>
            <a:endParaRPr sz="30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F28261B-917B-2E43-8296-35413EDEE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665" y="5233183"/>
            <a:ext cx="2365962" cy="162481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B2CAC86-FC09-E745-9694-39D12167C026}"/>
              </a:ext>
            </a:extLst>
          </p:cNvPr>
          <p:cNvSpPr/>
          <p:nvPr/>
        </p:nvSpPr>
        <p:spPr bwMode="auto">
          <a:xfrm>
            <a:off x="5552661" y="5698435"/>
            <a:ext cx="1192696" cy="536407"/>
          </a:xfrm>
          <a:prstGeom prst="rect">
            <a:avLst/>
          </a:prstGeom>
          <a:solidFill>
            <a:srgbClr val="F7B5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-112" charset="0"/>
                <a:ea typeface="Geneva" pitchFamily="-112" charset="0"/>
                <a:cs typeface="Geneva" pitchFamily="-112" charset="0"/>
              </a:rPr>
              <a:t>Research data archive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3C9C5CCE-B6B1-B449-B675-87275F1548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657" y="5832045"/>
            <a:ext cx="2153478" cy="269185"/>
          </a:xfrm>
          <a:prstGeom prst="rect">
            <a:avLst/>
          </a:prstGeom>
        </p:spPr>
      </p:pic>
      <p:pic>
        <p:nvPicPr>
          <p:cNvPr id="49" name="Picture 2" descr="Image result for european nucleotide archive logo">
            <a:extLst>
              <a:ext uri="{FF2B5EF4-FFF2-40B4-BE49-F238E27FC236}">
                <a16:creationId xmlns:a16="http://schemas.microsoft.com/office/drawing/2014/main" id="{A254B04E-0449-844B-B633-E419EE2A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3284" y="5409591"/>
            <a:ext cx="1052329" cy="55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Image result for elixir core facility logo">
            <a:extLst>
              <a:ext uri="{FF2B5EF4-FFF2-40B4-BE49-F238E27FC236}">
                <a16:creationId xmlns:a16="http://schemas.microsoft.com/office/drawing/2014/main" id="{D9A3712B-95CC-9049-977C-DE075682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870" y="5410227"/>
            <a:ext cx="1412679" cy="103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64D41BE-449A-4846-A008-3C1ADA3356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3284" y="6027471"/>
            <a:ext cx="1052329" cy="207371"/>
          </a:xfrm>
          <a:prstGeom prst="rect">
            <a:avLst/>
          </a:prstGeom>
        </p:spPr>
      </p:pic>
      <p:pic>
        <p:nvPicPr>
          <p:cNvPr id="52" name="Picture 6" descr="logo">
            <a:extLst>
              <a:ext uri="{FF2B5EF4-FFF2-40B4-BE49-F238E27FC236}">
                <a16:creationId xmlns:a16="http://schemas.microsoft.com/office/drawing/2014/main" id="{DC0FE371-67BF-E248-B1DA-77405010B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790" y="6306658"/>
            <a:ext cx="397135" cy="39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09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079e62e23_0_58"/>
          <p:cNvSpPr txBox="1">
            <a:spLocks noGrp="1"/>
          </p:cNvSpPr>
          <p:nvPr>
            <p:ph type="title"/>
          </p:nvPr>
        </p:nvSpPr>
        <p:spPr>
          <a:xfrm>
            <a:off x="719403" y="332656"/>
            <a:ext cx="108711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600" i="1" dirty="0">
                <a:solidFill>
                  <a:srgbClr val="F57E20"/>
                </a:solidFill>
              </a:rPr>
              <a:t>SEEK - sharing heterogeneous scientific research datasets, models or simulations, processes and research outcomes</a:t>
            </a:r>
            <a:endParaRPr sz="3600" dirty="0"/>
          </a:p>
        </p:txBody>
      </p:sp>
      <p:pic>
        <p:nvPicPr>
          <p:cNvPr id="6" name="Picture 2" descr="seek-logo-original">
            <a:extLst>
              <a:ext uri="{FF2B5EF4-FFF2-40B4-BE49-F238E27FC236}">
                <a16:creationId xmlns:a16="http://schemas.microsoft.com/office/drawing/2014/main" id="{2CCF5A11-ECD5-0441-8BCF-6399E80C8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140" y="4044052"/>
            <a:ext cx="1784266" cy="17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Image result for nels norway">
            <a:extLst>
              <a:ext uri="{FF2B5EF4-FFF2-40B4-BE49-F238E27FC236}">
                <a16:creationId xmlns:a16="http://schemas.microsoft.com/office/drawing/2014/main" id="{54E1D58C-3528-4E4F-9748-F96B003FD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53" y="4896851"/>
            <a:ext cx="2679700" cy="8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5B20E8-C119-7245-907C-9E5B5FB27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53" y="4044052"/>
            <a:ext cx="26797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39F50C-95E9-F44D-B0EF-709A9D4392AE}"/>
              </a:ext>
            </a:extLst>
          </p:cNvPr>
          <p:cNvSpPr txBox="1"/>
          <p:nvPr/>
        </p:nvSpPr>
        <p:spPr>
          <a:xfrm>
            <a:off x="7765774" y="5788667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Metadata</a:t>
            </a:r>
          </a:p>
          <a:p>
            <a:pPr algn="ctr"/>
            <a:r>
              <a:rPr lang="en-GB" dirty="0"/>
              <a:t>(and datasets)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62E34-72D9-6842-AECC-262042F1CDEC}"/>
              </a:ext>
            </a:extLst>
          </p:cNvPr>
          <p:cNvSpPr txBox="1"/>
          <p:nvPr/>
        </p:nvSpPr>
        <p:spPr>
          <a:xfrm>
            <a:off x="2148576" y="5788666"/>
            <a:ext cx="1851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Datasets</a:t>
            </a:r>
          </a:p>
          <a:p>
            <a:pPr algn="ctr"/>
            <a:r>
              <a:rPr lang="en-GB" dirty="0" err="1"/>
              <a:t>eg.</a:t>
            </a:r>
            <a:r>
              <a:rPr lang="en-GB" dirty="0"/>
              <a:t> FASTQ </a:t>
            </a:r>
            <a:r>
              <a:rPr lang="en-GB" dirty="0" err="1"/>
              <a:t>fiiles</a:t>
            </a:r>
            <a:endParaRPr lang="en-GB" dirty="0"/>
          </a:p>
        </p:txBody>
      </p:sp>
      <p:sp>
        <p:nvSpPr>
          <p:cNvPr id="12" name="Left-Right Arrow 18">
            <a:extLst>
              <a:ext uri="{FF2B5EF4-FFF2-40B4-BE49-F238E27FC236}">
                <a16:creationId xmlns:a16="http://schemas.microsoft.com/office/drawing/2014/main" id="{57FF178A-CC51-BB40-9730-A86B25F62AB4}"/>
              </a:ext>
            </a:extLst>
          </p:cNvPr>
          <p:cNvSpPr/>
          <p:nvPr/>
        </p:nvSpPr>
        <p:spPr bwMode="auto">
          <a:xfrm>
            <a:off x="4912622" y="3850923"/>
            <a:ext cx="2476557" cy="1088629"/>
          </a:xfrm>
          <a:prstGeom prst="left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2" charset="0"/>
                <a:ea typeface="Geneva" pitchFamily="-112" charset="0"/>
                <a:cs typeface="Geneva" pitchFamily="-112" charset="0"/>
              </a:rPr>
              <a:t>Integrated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AA0DBF-8D53-8A44-B572-5EF2D9B78F41}"/>
              </a:ext>
            </a:extLst>
          </p:cNvPr>
          <p:cNvSpPr/>
          <p:nvPr/>
        </p:nvSpPr>
        <p:spPr bwMode="auto">
          <a:xfrm>
            <a:off x="1046922" y="3191241"/>
            <a:ext cx="8945217" cy="339255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2" charset="0"/>
              <a:ea typeface="Geneva" pitchFamily="-112" charset="0"/>
              <a:cs typeface="Geneva" pitchFamily="-112" charset="0"/>
            </a:endParaRPr>
          </a:p>
        </p:txBody>
      </p:sp>
      <p:pic>
        <p:nvPicPr>
          <p:cNvPr id="14" name="Picture 8" descr="Image result for fairdom hub">
            <a:extLst>
              <a:ext uri="{FF2B5EF4-FFF2-40B4-BE49-F238E27FC236}">
                <a16:creationId xmlns:a16="http://schemas.microsoft.com/office/drawing/2014/main" id="{D1A60130-B011-BB4F-8528-3C09FE7C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529" y="2963670"/>
            <a:ext cx="3144105" cy="138192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" name="Google Shape;109;gc079e62e23_0_58"/>
          <p:cNvSpPr txBox="1">
            <a:spLocks noGrp="1"/>
          </p:cNvSpPr>
          <p:nvPr>
            <p:ph type="body" idx="1"/>
          </p:nvPr>
        </p:nvSpPr>
        <p:spPr>
          <a:xfrm>
            <a:off x="719402" y="1479175"/>
            <a:ext cx="10078585" cy="3990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GB" dirty="0"/>
              <a:t>The SEEK platform is a web-based tool for organising and storing data, and for exploring and annotating data</a:t>
            </a:r>
          </a:p>
          <a:p>
            <a:pPr marL="0" indent="0">
              <a:buNone/>
            </a:pPr>
            <a:r>
              <a:rPr lang="en-GB" dirty="0"/>
              <a:t>Norwegian users can link datasets stored in </a:t>
            </a:r>
            <a:r>
              <a:rPr lang="en-GB" dirty="0" err="1"/>
              <a:t>NeLS</a:t>
            </a:r>
            <a:r>
              <a:rPr lang="en-GB" dirty="0"/>
              <a:t> to a SEEK project using </a:t>
            </a:r>
            <a:r>
              <a:rPr lang="en-GB" dirty="0" err="1"/>
              <a:t>FAIRdom</a:t>
            </a:r>
            <a:r>
              <a:rPr lang="en-GB" dirty="0"/>
              <a:t> hub</a:t>
            </a:r>
          </a:p>
        </p:txBody>
      </p:sp>
    </p:spTree>
    <p:extLst>
      <p:ext uri="{BB962C8B-B14F-4D97-AF65-F5344CB8AC3E}">
        <p14:creationId xmlns:p14="http://schemas.microsoft.com/office/powerpoint/2010/main" val="3902584446"/>
      </p:ext>
    </p:extLst>
  </p:cSld>
  <p:clrMapOvr>
    <a:masterClrMapping/>
  </p:clrMapOvr>
</p:sld>
</file>

<file path=ppt/theme/theme1.xml><?xml version="1.0" encoding="utf-8"?>
<a:theme xmlns:a="http://schemas.openxmlformats.org/drawingml/2006/main" name="ELIXIR_templat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Leere Präsentation">
      <a:majorFont>
        <a:latin typeface="Arial"/>
        <a:ea typeface="Geneva"/>
        <a:cs typeface="Geneva"/>
      </a:majorFont>
      <a:minorFont>
        <a:latin typeface="Arial"/>
        <a:ea typeface="Geneva"/>
        <a:cs typeface="Genev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2" charset="0"/>
            <a:ea typeface="Geneva" pitchFamily="-112" charset="0"/>
            <a:cs typeface="Geneva" pitchFamily="-112" charset="0"/>
          </a:defRPr>
        </a:defPPr>
      </a:lstStyle>
    </a:lnDef>
  </a:objectDefaults>
  <a:extraClrSchemeLst>
    <a:extraClrScheme>
      <a:clrScheme name="Leere Präsentation 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DCDCDC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EBEBEB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007E82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FFFFFF"/>
        </a:lt1>
        <a:dk2>
          <a:srgbClr val="007E82"/>
        </a:dk2>
        <a:lt2>
          <a:srgbClr val="7D7D7D"/>
        </a:lt2>
        <a:accent1>
          <a:srgbClr val="72AD46"/>
        </a:accent1>
        <a:accent2>
          <a:srgbClr val="DF001A"/>
        </a:accent2>
        <a:accent3>
          <a:srgbClr val="FFFFFF"/>
        </a:accent3>
        <a:accent4>
          <a:srgbClr val="000000"/>
        </a:accent4>
        <a:accent5>
          <a:srgbClr val="BCD3B0"/>
        </a:accent5>
        <a:accent6>
          <a:srgbClr val="CA0016"/>
        </a:accent6>
        <a:hlink>
          <a:srgbClr val="D2E806"/>
        </a:hlink>
        <a:folHlink>
          <a:srgbClr val="72AD4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LIXIR Norge mal" id="{B2A00625-5BBA-604D-991B-D052501E5469}" vid="{08636CB3-7335-EF42-887D-4A2E70779E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29668</TotalTime>
  <Words>790</Words>
  <Application>Microsoft Macintosh PowerPoint</Application>
  <PresentationFormat>Widescreen</PresentationFormat>
  <Paragraphs>142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Liberation Sans</vt:lpstr>
      <vt:lpstr>Times</vt:lpstr>
      <vt:lpstr>ELIXIR_template</vt:lpstr>
      <vt:lpstr>National storage infrastructures</vt:lpstr>
      <vt:lpstr>Data storage – from the researcher perspective</vt:lpstr>
      <vt:lpstr>Data storage – from the researcher perspective</vt:lpstr>
      <vt:lpstr>National storage infrastructures</vt:lpstr>
      <vt:lpstr>Data storage in NeLS and StoreBioInfo (SBI)</vt:lpstr>
      <vt:lpstr>Data storage in NeLS/SBI – How to get access</vt:lpstr>
      <vt:lpstr>Access data storage in NeLS</vt:lpstr>
      <vt:lpstr>NeLS architecture</vt:lpstr>
      <vt:lpstr>SEEK - sharing heterogeneous scientific research datasets, models or simulations, processes and research outcomes</vt:lpstr>
      <vt:lpstr>Data storage in NIRD</vt:lpstr>
      <vt:lpstr>Data storage in NIRD – How to get access</vt:lpstr>
      <vt:lpstr>Access data storage in NIRD</vt:lpstr>
      <vt:lpstr>Sensitive data storage</vt:lpstr>
      <vt:lpstr>Data storage in TSD</vt:lpstr>
      <vt:lpstr>Data storage in TSD – How to get access</vt:lpstr>
      <vt:lpstr>Access to data storage in TSD</vt:lpstr>
      <vt:lpstr>Where should I store and share my life science data?</vt:lpstr>
      <vt:lpstr>Example - Data flow/handle using ELIXIR Norway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Christine S</dc:creator>
  <cp:lastModifiedBy>Erik Hjerde</cp:lastModifiedBy>
  <cp:revision>193</cp:revision>
  <dcterms:created xsi:type="dcterms:W3CDTF">2019-03-11T13:02:45Z</dcterms:created>
  <dcterms:modified xsi:type="dcterms:W3CDTF">2021-06-11T11:13:07Z</dcterms:modified>
</cp:coreProperties>
</file>