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485" r:id="rId3"/>
    <p:sldId id="256" r:id="rId4"/>
    <p:sldId id="486" r:id="rId5"/>
    <p:sldId id="487" r:id="rId6"/>
    <p:sldId id="488" r:id="rId7"/>
    <p:sldId id="489" r:id="rId8"/>
    <p:sldId id="490" r:id="rId9"/>
    <p:sldId id="491" r:id="rId10"/>
    <p:sldId id="4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19D4-C75A-42A0-BF26-6D84FB5C542B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6D8A-88A9-417C-918C-11B54BBD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9699-DAED-CD91-F3AC-750EA4067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B281F-CAD2-1DB3-1A14-DAC64AD20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AF18-A111-CB5F-3C22-97BE8236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AFE4-CF78-BE2C-8B82-D548F37B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992B-8F39-7360-35D8-D847AA31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591-3291-0F45-2A0F-AC33E58B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40E03-54A1-1272-1DB5-01B829B1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905D-E977-8751-152F-7DBE8AC7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9A55B-945D-93C1-CF1A-76F2B684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18211-EB68-8711-BBE8-2E919DC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CDE5B-F477-3A8D-D4EF-A38680B10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6988F-BD23-9542-E445-0387A4208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0B45-73C8-1B11-4726-1BA9DDD1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DF2A-9C50-0DA9-3AB7-6B51DE66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C924-CAD1-A9C8-9E4F-0CBFF8E0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765E3E7-202D-E044-89D5-AAF44171CC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59" y="4987396"/>
            <a:ext cx="2115348" cy="14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A5BA-876D-C396-984B-CABA8AB6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3962-8919-3C9F-AEF7-4E9C082D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FFCA-3BC9-2BD4-5D4D-906482E1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6021-6AD2-4913-0E90-7B8B6B6A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1CA0-C2B0-025C-478F-3314DF69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4199-1CDD-6B2C-FE43-0DCF08C1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6955-7F1C-A68D-1E20-FD921E7B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27C7-9D2F-B493-B1DE-C8FC96C9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7D94-E57E-CEF8-7F2E-0B6F4C31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46065-6F9D-2EC8-4FE0-74A87226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7D46-12E9-337C-963A-15E1EC6C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5E90-84F4-A851-9892-1839559F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D0F7B-076C-A77C-1740-520C3CAF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CB4B-CAEC-4307-0738-AD582FAF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7C640-65FC-327F-0D38-8720AFD6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8C12-6710-A8D6-630C-DCE015B3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B32B-5FC3-B3B8-23E8-37F3469E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1C0A6-6C82-193D-8D4E-67638E3C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21998-474F-436D-A05D-40C3AE5AE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5CFAB-A860-1F18-2859-B54464122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5369C-2792-9B38-5EE9-8A9ABAF0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0C0FA-F544-5024-F631-FD052DEA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9B004-DF6B-F7D3-B4E9-67E60082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B5D18-00D0-2F7D-93D0-9CC2BBE5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CF83-48DC-1974-2F77-90726456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B255A-4114-117C-4CBB-7011ECB7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17D28-0863-C214-35ED-91E7BD73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58B6B-17A2-4E94-00BF-98950EF1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BBECA-AB8E-70AE-2E8C-64AD2FFD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EE737-068B-E3AF-F401-67E34632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DCD88-C901-207A-D36A-12DF6594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1AA8-5AFC-EC59-58AD-65B9877A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CD71-C237-8761-0595-324AF8B0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857E7-D7A9-209C-A8B8-A0AB5722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4C9CF-7259-16B8-D2C2-B89C48D9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9D75A-1AAC-65DA-EA04-AFBF6506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C0FED-8AA3-006E-E48A-04404BFE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6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0A4E-09A1-FE72-AE93-0DC0E836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68C90-C757-AF4C-2505-6448A9AE7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68114-8D01-237E-FA42-A2EBBDB85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30C42-0331-8583-E3CC-331D7340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E635-C040-DDD0-1C91-7700B2F5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A294-387A-F4F7-6AC3-9A15D20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0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2993E-DEBD-53D8-8CD4-A3E9FA71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6302-93E9-CB54-DD73-3E55E94D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BAED-6184-800D-1494-43641AB30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DC10B-55FC-4AF2-B7B9-0A050FAD7F2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3AAF-8B66-C463-EAE5-E04929FF3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392F3-6862-32F8-7FF6-FC2E5C9CE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C585A-8C82-434F-9C30-F9157493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rion.nmbu.no/en/SubmitReadsToENA" TargetMode="Externa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ion.nmbu.no/en/SubmitReadsToEN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1424" y="3631313"/>
            <a:ext cx="10363200" cy="86409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latin typeface="Corbel" charset="0"/>
                <a:cs typeface="Corbel" charset="0"/>
              </a:rPr>
              <a:t>Data deposition to public archives The ENA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11827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Arturo Vera-Ponce de Leon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ELIXIR Norway</a:t>
            </a:r>
          </a:p>
        </p:txBody>
      </p:sp>
    </p:spTree>
    <p:extLst>
      <p:ext uri="{BB962C8B-B14F-4D97-AF65-F5344CB8AC3E}">
        <p14:creationId xmlns:p14="http://schemas.microsoft.com/office/powerpoint/2010/main" val="208698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gc079e62e23_0_58">
            <a:extLst>
              <a:ext uri="{FF2B5EF4-FFF2-40B4-BE49-F238E27FC236}">
                <a16:creationId xmlns:a16="http://schemas.microsoft.com/office/drawing/2014/main" id="{918FC0CD-ADDD-592F-B170-B3F2D165DDAC}"/>
              </a:ext>
            </a:extLst>
          </p:cNvPr>
          <p:cNvSpPr txBox="1">
            <a:spLocks/>
          </p:cNvSpPr>
          <p:nvPr/>
        </p:nvSpPr>
        <p:spPr>
          <a:xfrm>
            <a:off x="213118" y="217070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i="1" dirty="0">
                <a:solidFill>
                  <a:srgbClr val="F57E20"/>
                </a:solidFill>
              </a:rPr>
              <a:t>Prepare the Read submission spreadsheet template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70359-8E59-21AD-F4E1-B2D23706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6" y="1141602"/>
            <a:ext cx="3324225" cy="1228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D76672-905E-5A5B-697C-A23C2DC5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3" y="2732856"/>
            <a:ext cx="11805458" cy="9040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F96B77-F874-D05E-F032-BFB69B91E982}"/>
              </a:ext>
            </a:extLst>
          </p:cNvPr>
          <p:cNvSpPr txBox="1"/>
          <p:nvPr/>
        </p:nvSpPr>
        <p:spPr>
          <a:xfrm>
            <a:off x="4480956" y="1394657"/>
            <a:ext cx="709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In the ENA metadata model, an experiment refers to a sequencing event, and contains information on e.g. library construction and instruments, whereas runs represent the read files resulting from an experiment.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680A13-397B-3459-259A-B6C98550E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1095"/>
            <a:ext cx="11587942" cy="18212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60350E-2BDE-7FA5-2AAF-74AFA139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3" y="5550638"/>
            <a:ext cx="11995265" cy="10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2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Example - Data flow/handle using ELIXIR Norway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8346" y="3221647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80169D-91DB-E845-97B2-6A1B9E6FE1D0}"/>
              </a:ext>
            </a:extLst>
          </p:cNvPr>
          <p:cNvSpPr txBox="1"/>
          <p:nvPr/>
        </p:nvSpPr>
        <p:spPr>
          <a:xfrm>
            <a:off x="224472" y="42099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8182009" y="4209953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9AC87E9D-65B1-C445-A3EF-6405A0ABF620}"/>
              </a:ext>
            </a:extLst>
          </p:cNvPr>
          <p:cNvSpPr/>
          <p:nvPr/>
        </p:nvSpPr>
        <p:spPr>
          <a:xfrm>
            <a:off x="3966113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084443BD-6477-BA4B-B0DF-DC7786BDC346}"/>
              </a:ext>
            </a:extLst>
          </p:cNvPr>
          <p:cNvSpPr/>
          <p:nvPr/>
        </p:nvSpPr>
        <p:spPr>
          <a:xfrm>
            <a:off x="7559926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2" name="Picture 2" descr="Image result for norseq">
            <a:extLst>
              <a:ext uri="{FF2B5EF4-FFF2-40B4-BE49-F238E27FC236}">
                <a16:creationId xmlns:a16="http://schemas.microsoft.com/office/drawing/2014/main" id="{BDF2EE9F-3931-6744-8A53-8F2C5756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16" y="1705754"/>
            <a:ext cx="1673429" cy="2863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9E233-C81F-AB49-8BEB-8750095DF2F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204372" y="1632881"/>
            <a:ext cx="1943259" cy="43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Image result for european nucleotide archive logo">
            <a:extLst>
              <a:ext uri="{FF2B5EF4-FFF2-40B4-BE49-F238E27FC236}">
                <a16:creationId xmlns:a16="http://schemas.microsoft.com/office/drawing/2014/main" id="{D2A4F871-4022-974F-96C6-7E63F89E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47" y="2355889"/>
            <a:ext cx="1052329" cy="5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eek-logo-original">
            <a:extLst>
              <a:ext uri="{FF2B5EF4-FFF2-40B4-BE49-F238E27FC236}">
                <a16:creationId xmlns:a16="http://schemas.microsoft.com/office/drawing/2014/main" id="{0038FB5B-A954-9B45-9856-16BC762C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20" y="5535193"/>
            <a:ext cx="879419" cy="86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805B6A-2A9E-5C4F-BF03-F0378CE9EC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3489" y="6332279"/>
            <a:ext cx="1221763" cy="3194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E4BBB6-22B7-490B-C2E3-D451DA06D1C5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r="49541" b="82510"/>
          <a:stretch/>
        </p:blipFill>
        <p:spPr>
          <a:xfrm>
            <a:off x="5204372" y="6230422"/>
            <a:ext cx="1982748" cy="483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14487-01BC-4DDF-E2E0-F243A2D2C0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6240" y="6208708"/>
            <a:ext cx="1809750" cy="5048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80845D-9470-7DF7-B4B1-ECF898030389}"/>
              </a:ext>
            </a:extLst>
          </p:cNvPr>
          <p:cNvSpPr txBox="1">
            <a:spLocks/>
          </p:cNvSpPr>
          <p:nvPr/>
        </p:nvSpPr>
        <p:spPr bwMode="auto">
          <a:xfrm>
            <a:off x="6012994" y="1538083"/>
            <a:ext cx="902680" cy="364051"/>
          </a:xfrm>
          <a:prstGeom prst="rect">
            <a:avLst/>
          </a:prstGeom>
          <a:solidFill>
            <a:srgbClr val="0E4153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9pPr>
          </a:lstStyle>
          <a:p>
            <a:pPr algn="ctr" defTabSz="914400"/>
            <a:r>
              <a:rPr lang="en-US" sz="2400" b="1" kern="0" dirty="0">
                <a:solidFill>
                  <a:schemeClr val="bg1"/>
                </a:solidFill>
              </a:rPr>
              <a:t>NIRD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B4B54-A42F-1257-610A-1D50B7E59E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6240" y="5755038"/>
            <a:ext cx="11049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8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C36296-FB44-A5F3-905B-87203967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9570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00C67-D757-EB47-1503-7C6F168D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340661"/>
            <a:ext cx="12068175" cy="2638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FFE354-F3A5-9156-D44C-0EE101FB550A}"/>
              </a:ext>
            </a:extLst>
          </p:cNvPr>
          <p:cNvSpPr txBox="1"/>
          <p:nvPr/>
        </p:nvSpPr>
        <p:spPr>
          <a:xfrm>
            <a:off x="1847850" y="4408517"/>
            <a:ext cx="8146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57E20"/>
                </a:solidFill>
              </a:rPr>
              <a:t>How to transfer data from </a:t>
            </a:r>
            <a:r>
              <a:rPr lang="en-US" sz="2800" dirty="0" err="1">
                <a:solidFill>
                  <a:srgbClr val="F57E20"/>
                </a:solidFill>
              </a:rPr>
              <a:t>NeLS</a:t>
            </a:r>
            <a:r>
              <a:rPr lang="en-US" sz="2800" dirty="0">
                <a:solidFill>
                  <a:srgbClr val="F57E20"/>
                </a:solidFill>
              </a:rPr>
              <a:t>, NIRD or Orion filesystem to ENA?</a:t>
            </a:r>
          </a:p>
        </p:txBody>
      </p:sp>
    </p:spTree>
    <p:extLst>
      <p:ext uri="{BB962C8B-B14F-4D97-AF65-F5344CB8AC3E}">
        <p14:creationId xmlns:p14="http://schemas.microsoft.com/office/powerpoint/2010/main" val="173680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572048-7691-64EA-197D-658CC475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3" y="1227999"/>
            <a:ext cx="10344150" cy="4324350"/>
          </a:xfrm>
          <a:prstGeom prst="rect">
            <a:avLst/>
          </a:prstGeom>
        </p:spPr>
      </p:pic>
      <p:sp>
        <p:nvSpPr>
          <p:cNvPr id="10" name="Google Shape;108;gc079e62e23_0_58">
            <a:extLst>
              <a:ext uri="{FF2B5EF4-FFF2-40B4-BE49-F238E27FC236}">
                <a16:creationId xmlns:a16="http://schemas.microsoft.com/office/drawing/2014/main" id="{07CEF3AF-4208-C6AB-5A00-8D4636538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Use the </a:t>
            </a:r>
            <a:r>
              <a:rPr lang="en-GB" sz="4200" i="1" dirty="0" err="1">
                <a:solidFill>
                  <a:srgbClr val="F57E20"/>
                </a:solidFill>
              </a:rPr>
              <a:t>Webin</a:t>
            </a:r>
            <a:r>
              <a:rPr lang="en-GB" sz="4200" i="1" dirty="0">
                <a:solidFill>
                  <a:srgbClr val="F57E20"/>
                </a:solidFill>
              </a:rPr>
              <a:t> GUI Portal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6084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gc079e62e23_0_58">
            <a:extLst>
              <a:ext uri="{FF2B5EF4-FFF2-40B4-BE49-F238E27FC236}">
                <a16:creationId xmlns:a16="http://schemas.microsoft.com/office/drawing/2014/main" id="{3F29068B-73BD-60E5-675C-157DA2C7B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81" y="50024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i="1" dirty="0">
                <a:solidFill>
                  <a:srgbClr val="F57E20"/>
                </a:solidFill>
              </a:rPr>
              <a:t>The ENA Metadata Model</a:t>
            </a: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59183-7B90-B66E-10E0-AE213652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2" y="751389"/>
            <a:ext cx="5332268" cy="5612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3FE844-4C4A-FBEE-94DC-64CC570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76" y="3661757"/>
            <a:ext cx="8318365" cy="3146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1FE099-4BB2-FC98-C81C-3264FA10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92"/>
          <a:stretch/>
        </p:blipFill>
        <p:spPr>
          <a:xfrm>
            <a:off x="5715000" y="751389"/>
            <a:ext cx="5332268" cy="26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6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7D67B7-B031-7E09-1D02-81CA4D41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1" y="1047158"/>
            <a:ext cx="7641761" cy="2750118"/>
          </a:xfrm>
          <a:prstGeom prst="rect">
            <a:avLst/>
          </a:prstGeom>
        </p:spPr>
      </p:pic>
      <p:sp>
        <p:nvSpPr>
          <p:cNvPr id="8" name="Google Shape;108;gc079e62e23_0_58">
            <a:extLst>
              <a:ext uri="{FF2B5EF4-FFF2-40B4-BE49-F238E27FC236}">
                <a16:creationId xmlns:a16="http://schemas.microsoft.com/office/drawing/2014/main" id="{116444EE-FB60-66C9-E531-B1ADC4C71B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013" y="399159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0" i="1" dirty="0">
                <a:solidFill>
                  <a:srgbClr val="F57E20"/>
                </a:solidFill>
              </a:rPr>
              <a:t>Registering study</a:t>
            </a:r>
            <a:endParaRPr lang="en-US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F9498-8BF8-9BBA-5A7A-4C323ECA2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1" y="3865417"/>
            <a:ext cx="10937451" cy="2709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62CD1C-431D-6F5A-C45D-F375C187472E}"/>
              </a:ext>
            </a:extLst>
          </p:cNvPr>
          <p:cNvSpPr/>
          <p:nvPr/>
        </p:nvSpPr>
        <p:spPr>
          <a:xfrm>
            <a:off x="163682" y="5027739"/>
            <a:ext cx="559525" cy="13896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AA242-6967-B7A9-E35E-BFCFD500FE1D}"/>
              </a:ext>
            </a:extLst>
          </p:cNvPr>
          <p:cNvSpPr txBox="1"/>
          <p:nvPr/>
        </p:nvSpPr>
        <p:spPr>
          <a:xfrm>
            <a:off x="1151313" y="6458841"/>
            <a:ext cx="345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publications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5F2659-CC5C-9020-43CC-35B1459BA35C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684338" y="6176532"/>
            <a:ext cx="226082" cy="7078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29973F-43A6-5FCA-9FBE-BB7191972A11}"/>
              </a:ext>
            </a:extLst>
          </p:cNvPr>
          <p:cNvSpPr txBox="1"/>
          <p:nvPr/>
        </p:nvSpPr>
        <p:spPr>
          <a:xfrm>
            <a:off x="7080365" y="1434625"/>
            <a:ext cx="4432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study (project)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object is linked to samples and sequence reads via experiments, and is typically what you cite in publications.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8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gc079e62e23_0_58">
            <a:extLst>
              <a:ext uri="{FF2B5EF4-FFF2-40B4-BE49-F238E27FC236}">
                <a16:creationId xmlns:a16="http://schemas.microsoft.com/office/drawing/2014/main" id="{47A3121A-D964-DC50-666C-7652803AD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81" y="50024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i="1" dirty="0">
                <a:solidFill>
                  <a:srgbClr val="F57E20"/>
                </a:solidFill>
              </a:rPr>
              <a:t>Registering samples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754C7-CD9D-F051-23F7-27AE3795F132}"/>
              </a:ext>
            </a:extLst>
          </p:cNvPr>
          <p:cNvSpPr txBox="1"/>
          <p:nvPr/>
        </p:nvSpPr>
        <p:spPr>
          <a:xfrm>
            <a:off x="545523" y="652979"/>
            <a:ext cx="6095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Samples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are the source material from which your sequences derive, and the searchability and usability of your submitted data will depend on how well you document these samples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2C9063-3AE2-9499-BE7D-F240A3C3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4879"/>
          <a:stretch/>
        </p:blipFill>
        <p:spPr>
          <a:xfrm>
            <a:off x="422366" y="1967888"/>
            <a:ext cx="8617131" cy="1637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AABF1-0BAF-3075-FCA4-F0C70EC2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681" y="1583575"/>
            <a:ext cx="5892442" cy="2747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022E56-E5F3-4D98-AAF6-55EEFBA360D7}"/>
              </a:ext>
            </a:extLst>
          </p:cNvPr>
          <p:cNvSpPr txBox="1"/>
          <p:nvPr/>
        </p:nvSpPr>
        <p:spPr>
          <a:xfrm>
            <a:off x="75956" y="3926652"/>
            <a:ext cx="738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and fill the Checklist via spreadsheet </a:t>
            </a:r>
          </a:p>
          <a:p>
            <a:r>
              <a:rPr lang="en-US" b="1" dirty="0"/>
              <a:t>(Only one sample even for pair-end sequencing is a single sample)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68413-8263-9CF9-B3C8-5831169D640E}"/>
              </a:ext>
            </a:extLst>
          </p:cNvPr>
          <p:cNvSpPr txBox="1"/>
          <p:nvPr/>
        </p:nvSpPr>
        <p:spPr>
          <a:xfrm>
            <a:off x="75956" y="5456040"/>
            <a:ext cx="506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and check the result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213B67-02B2-9E94-67E8-D8EB8EB8E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7" y="4586028"/>
            <a:ext cx="11895513" cy="8569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51A647-5CE0-C0C2-F959-44898BD91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47" y="5825372"/>
            <a:ext cx="11824091" cy="74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8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gc079e62e23_0_58">
            <a:extLst>
              <a:ext uri="{FF2B5EF4-FFF2-40B4-BE49-F238E27FC236}">
                <a16:creationId xmlns:a16="http://schemas.microsoft.com/office/drawing/2014/main" id="{4FF57F06-1A71-EB46-0F20-335D78119A8D}"/>
              </a:ext>
            </a:extLst>
          </p:cNvPr>
          <p:cNvSpPr txBox="1">
            <a:spLocks/>
          </p:cNvSpPr>
          <p:nvPr/>
        </p:nvSpPr>
        <p:spPr>
          <a:xfrm>
            <a:off x="624598" y="250321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i="1" dirty="0">
                <a:solidFill>
                  <a:srgbClr val="F57E20"/>
                </a:solidFill>
              </a:rPr>
              <a:t>Prepare your data to be submitted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7DDB4-A1CC-373C-286F-FE842551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11" y="987531"/>
            <a:ext cx="6483382" cy="174090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35E0591-5D68-BBD6-06ED-51C1E4CEEEF5}"/>
              </a:ext>
            </a:extLst>
          </p:cNvPr>
          <p:cNvGrpSpPr/>
          <p:nvPr/>
        </p:nvGrpSpPr>
        <p:grpSpPr>
          <a:xfrm>
            <a:off x="336589" y="1624187"/>
            <a:ext cx="3961513" cy="2529591"/>
            <a:chOff x="387154" y="899409"/>
            <a:chExt cx="4947252" cy="29715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936790-E0EF-49DD-1EFA-87A3E236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154" y="899409"/>
              <a:ext cx="4947252" cy="297155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BF1CFF-EA22-46E0-F105-BB54CA8C3900}"/>
                </a:ext>
              </a:extLst>
            </p:cNvPr>
            <p:cNvSpPr/>
            <p:nvPr/>
          </p:nvSpPr>
          <p:spPr>
            <a:xfrm>
              <a:off x="1058091" y="3048000"/>
              <a:ext cx="644435" cy="792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4DF12D0-77F3-9295-D039-1F0726388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609" y="2728439"/>
            <a:ext cx="7226753" cy="3423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0D7DBA-675E-3768-8E0C-AD2ECDDF1B24}"/>
              </a:ext>
            </a:extLst>
          </p:cNvPr>
          <p:cNvSpPr txBox="1"/>
          <p:nvPr/>
        </p:nvSpPr>
        <p:spPr>
          <a:xfrm>
            <a:off x="-35148" y="6488668"/>
            <a:ext cx="609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https://orion.nmbu.no/en/SubmitReadsToENA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59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gc079e62e23_0_58">
            <a:extLst>
              <a:ext uri="{FF2B5EF4-FFF2-40B4-BE49-F238E27FC236}">
                <a16:creationId xmlns:a16="http://schemas.microsoft.com/office/drawing/2014/main" id="{EC8DD450-8DA9-F734-DA91-A5F65589B862}"/>
              </a:ext>
            </a:extLst>
          </p:cNvPr>
          <p:cNvSpPr txBox="1">
            <a:spLocks/>
          </p:cNvSpPr>
          <p:nvPr/>
        </p:nvSpPr>
        <p:spPr>
          <a:xfrm>
            <a:off x="624598" y="250321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i="1" dirty="0">
                <a:solidFill>
                  <a:srgbClr val="F57E20"/>
                </a:solidFill>
              </a:rPr>
              <a:t>Submit your data using the CLI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61A63-2A9C-51AD-77EA-E2C800FFC926}"/>
              </a:ext>
            </a:extLst>
          </p:cNvPr>
          <p:cNvSpPr txBox="1"/>
          <p:nvPr/>
        </p:nvSpPr>
        <p:spPr>
          <a:xfrm>
            <a:off x="612625" y="752848"/>
            <a:ext cx="609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Uploading Files Using Command Line FTP Client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D37E7-B9AF-6518-FEDC-FBD22980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25" y="1251475"/>
            <a:ext cx="5272786" cy="2026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4444A5-63BE-256C-842F-EE5E70A2D188}"/>
              </a:ext>
            </a:extLst>
          </p:cNvPr>
          <p:cNvSpPr txBox="1"/>
          <p:nvPr/>
        </p:nvSpPr>
        <p:spPr>
          <a:xfrm>
            <a:off x="5529603" y="3408890"/>
            <a:ext cx="6532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Using Aspera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ascp</a:t>
            </a:r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 Command Line Program (Orion Users)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C826F8-38F5-14FD-9841-79A9A2EF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49" y="3744971"/>
            <a:ext cx="5940558" cy="29087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5BE3E9-3A6B-A1BF-BF91-A220268C56A9}"/>
              </a:ext>
            </a:extLst>
          </p:cNvPr>
          <p:cNvSpPr txBox="1"/>
          <p:nvPr/>
        </p:nvSpPr>
        <p:spPr>
          <a:xfrm>
            <a:off x="694" y="6469088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https://orion.nmbu.no/en/SubmitReadsToENA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20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237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Corbel</vt:lpstr>
      <vt:lpstr>Lato</vt:lpstr>
      <vt:lpstr>Liberation Sans</vt:lpstr>
      <vt:lpstr>Roboto</vt:lpstr>
      <vt:lpstr>Roboto Slab</vt:lpstr>
      <vt:lpstr>Office Theme</vt:lpstr>
      <vt:lpstr>Data deposition to public archives The ENA example</vt:lpstr>
      <vt:lpstr>Example - Data flow/handle using ELIXIR Norway</vt:lpstr>
      <vt:lpstr>PowerPoint Presentation</vt:lpstr>
      <vt:lpstr>Use the Webin GUI Portal</vt:lpstr>
      <vt:lpstr>The ENA Metadata Model</vt:lpstr>
      <vt:lpstr>Registering study</vt:lpstr>
      <vt:lpstr>Registering samples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Arturo Vera Ponce De Leon</dc:creator>
  <cp:lastModifiedBy>Arturo Vera Ponce De Leon</cp:lastModifiedBy>
  <cp:revision>1</cp:revision>
  <dcterms:created xsi:type="dcterms:W3CDTF">2024-11-19T17:28:14Z</dcterms:created>
  <dcterms:modified xsi:type="dcterms:W3CDTF">2024-11-19T18:48:10Z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2024-11-19T18:45:53Z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9bcea320-f75a-45bc-84e6-2c8ca6d55dd0</vt:lpwstr>
  </property>
  <property fmtid="{D5CDD505-2E9C-101B-9397-08002B2CF9AE}" pid="8" name="MSIP_Label_d0484126-3486-41a9-802e-7f1e2277276c_ContentBits">
    <vt:lpwstr>0</vt:lpwstr>
  </property>
</Properties>
</file>