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469" r:id="rId3"/>
    <p:sldId id="470" r:id="rId4"/>
    <p:sldId id="488" r:id="rId5"/>
    <p:sldId id="490" r:id="rId6"/>
    <p:sldId id="498" r:id="rId7"/>
    <p:sldId id="499" r:id="rId8"/>
    <p:sldId id="4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91E41-4D87-4BA5-AE41-9384D5D49A8E}" v="2" dt="2024-11-19T17:33:1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Vera Ponce De Leon" userId="208490ea-1926-4bb9-bbb4-8049552516e6" providerId="ADAL" clId="{AB791E41-4D87-4BA5-AE41-9384D5D49A8E}"/>
    <pc:docChg chg="custSel modSld">
      <pc:chgData name="Arturo Vera Ponce De Leon" userId="208490ea-1926-4bb9-bbb4-8049552516e6" providerId="ADAL" clId="{AB791E41-4D87-4BA5-AE41-9384D5D49A8E}" dt="2024-11-19T17:34:28.343" v="12" actId="1076"/>
      <pc:docMkLst>
        <pc:docMk/>
      </pc:docMkLst>
      <pc:sldChg chg="addSp modSp mod">
        <pc:chgData name="Arturo Vera Ponce De Leon" userId="208490ea-1926-4bb9-bbb4-8049552516e6" providerId="ADAL" clId="{AB791E41-4D87-4BA5-AE41-9384D5D49A8E}" dt="2024-11-19T17:34:28.343" v="12" actId="1076"/>
        <pc:sldMkLst>
          <pc:docMk/>
          <pc:sldMk cId="4104686908" sldId="485"/>
        </pc:sldMkLst>
        <pc:spChg chg="add mod">
          <ac:chgData name="Arturo Vera Ponce De Leon" userId="208490ea-1926-4bb9-bbb4-8049552516e6" providerId="ADAL" clId="{AB791E41-4D87-4BA5-AE41-9384D5D49A8E}" dt="2024-11-19T17:33:15.616" v="10"/>
          <ac:spMkLst>
            <pc:docMk/>
            <pc:sldMk cId="4104686908" sldId="485"/>
            <ac:spMk id="6" creationId="{DE80845D-9470-7DF7-B4B1-ECF898030389}"/>
          </ac:spMkLst>
        </pc:spChg>
        <pc:picChg chg="add mod">
          <ac:chgData name="Arturo Vera Ponce De Leon" userId="208490ea-1926-4bb9-bbb4-8049552516e6" providerId="ADAL" clId="{AB791E41-4D87-4BA5-AE41-9384D5D49A8E}" dt="2024-11-19T17:29:50.720" v="8" actId="1076"/>
          <ac:picMkLst>
            <pc:docMk/>
            <pc:sldMk cId="4104686908" sldId="485"/>
            <ac:picMk id="2" creationId="{DCE4BBB6-22B7-490B-C2E3-D451DA06D1C5}"/>
          </ac:picMkLst>
        </pc:picChg>
        <pc:picChg chg="mod">
          <ac:chgData name="Arturo Vera Ponce De Leon" userId="208490ea-1926-4bb9-bbb4-8049552516e6" providerId="ADAL" clId="{AB791E41-4D87-4BA5-AE41-9384D5D49A8E}" dt="2024-11-19T17:29:48.449" v="7" actId="1076"/>
          <ac:picMkLst>
            <pc:docMk/>
            <pc:sldMk cId="4104686908" sldId="485"/>
            <ac:picMk id="3" creationId="{D2805B6A-2A9E-5C4F-BF03-F0378CE9EC52}"/>
          </ac:picMkLst>
        </pc:picChg>
        <pc:picChg chg="add mod">
          <ac:chgData name="Arturo Vera Ponce De Leon" userId="208490ea-1926-4bb9-bbb4-8049552516e6" providerId="ADAL" clId="{AB791E41-4D87-4BA5-AE41-9384D5D49A8E}" dt="2024-11-19T17:29:53.826" v="9" actId="1076"/>
          <ac:picMkLst>
            <pc:docMk/>
            <pc:sldMk cId="4104686908" sldId="485"/>
            <ac:picMk id="5" creationId="{B1314487-01BC-4DDF-E2E0-F243A2D2C046}"/>
          </ac:picMkLst>
        </pc:picChg>
        <pc:picChg chg="add mod">
          <ac:chgData name="Arturo Vera Ponce De Leon" userId="208490ea-1926-4bb9-bbb4-8049552516e6" providerId="ADAL" clId="{AB791E41-4D87-4BA5-AE41-9384D5D49A8E}" dt="2024-11-19T17:34:28.343" v="12" actId="1076"/>
          <ac:picMkLst>
            <pc:docMk/>
            <pc:sldMk cId="4104686908" sldId="485"/>
            <ac:picMk id="8" creationId="{71BB4B54-A42F-1257-610A-1D50B7E59E39}"/>
          </ac:picMkLst>
        </pc:picChg>
      </pc:sldChg>
      <pc:sldChg chg="delSp mod">
        <pc:chgData name="Arturo Vera Ponce De Leon" userId="208490ea-1926-4bb9-bbb4-8049552516e6" providerId="ADAL" clId="{AB791E41-4D87-4BA5-AE41-9384D5D49A8E}" dt="2024-11-19T17:24:11.886" v="0" actId="478"/>
        <pc:sldMkLst>
          <pc:docMk/>
          <pc:sldMk cId="3294949157" sldId="490"/>
        </pc:sldMkLst>
        <pc:spChg chg="del">
          <ac:chgData name="Arturo Vera Ponce De Leon" userId="208490ea-1926-4bb9-bbb4-8049552516e6" providerId="ADAL" clId="{AB791E41-4D87-4BA5-AE41-9384D5D49A8E}" dt="2024-11-19T17:24:11.886" v="0" actId="478"/>
          <ac:spMkLst>
            <pc:docMk/>
            <pc:sldMk cId="3294949157" sldId="490"/>
            <ac:spMk id="11" creationId="{88102ABB-3AA0-8CE3-0FFB-A88B67D32555}"/>
          </ac:spMkLst>
        </pc:spChg>
      </pc:sldChg>
      <pc:sldChg chg="delSp mod">
        <pc:chgData name="Arturo Vera Ponce De Leon" userId="208490ea-1926-4bb9-bbb4-8049552516e6" providerId="ADAL" clId="{AB791E41-4D87-4BA5-AE41-9384D5D49A8E}" dt="2024-11-19T17:24:27.715" v="2" actId="478"/>
        <pc:sldMkLst>
          <pc:docMk/>
          <pc:sldMk cId="3937483990" sldId="499"/>
        </pc:sldMkLst>
        <pc:spChg chg="del">
          <ac:chgData name="Arturo Vera Ponce De Leon" userId="208490ea-1926-4bb9-bbb4-8049552516e6" providerId="ADAL" clId="{AB791E41-4D87-4BA5-AE41-9384D5D49A8E}" dt="2024-11-19T17:24:25.037" v="1" actId="478"/>
          <ac:spMkLst>
            <pc:docMk/>
            <pc:sldMk cId="3937483990" sldId="499"/>
            <ac:spMk id="4" creationId="{FB39B579-EDAE-A979-C9AE-C37153F43079}"/>
          </ac:spMkLst>
        </pc:spChg>
        <pc:spChg chg="del">
          <ac:chgData name="Arturo Vera Ponce De Leon" userId="208490ea-1926-4bb9-bbb4-8049552516e6" providerId="ADAL" clId="{AB791E41-4D87-4BA5-AE41-9384D5D49A8E}" dt="2024-11-19T17:24:27.715" v="2" actId="478"/>
          <ac:spMkLst>
            <pc:docMk/>
            <pc:sldMk cId="3937483990" sldId="499"/>
            <ac:spMk id="5" creationId="{5D6D88BE-E020-EE22-CB72-0163676C80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53EB-8425-462C-B97C-D96FF3E720A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99DE9-862D-4670-9587-A8ACEAE1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F2B0-6166-8B62-63E3-0F01B268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85C2-980F-D7BB-4752-A0DBB7BB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D60A-76BA-AAFD-0192-635E3191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4152-68A0-03F0-32B6-1EA14CF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A114-A8C9-0F11-C8C5-19D81222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7540-016C-2A5E-1F5C-9E478B51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2426D-1A63-3741-7593-F09385B7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911E-A0BF-7930-CFFE-7EB1DF7A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7196-27CA-26D5-2B00-A153AD7E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B29D-61B3-D04D-D5C3-D970E0A3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360BE-6E67-B86B-08F3-6D871FCE2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A4704-F4FA-ECFA-F9B4-7BE15EE06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655C-087C-1654-578A-8B29F805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3E62-B0F2-142E-AA60-F2AF8031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958D-E840-52BA-DEE1-BDED1D33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9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4E15-9828-D5E6-C52E-053CEE3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01C-8362-88ED-262F-A5DC14F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83F1-08BB-C73C-72A3-5B462BF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398A-3B6C-A993-CEB9-F5C4A55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F4E2-CC4A-8EFC-9458-30C7C33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DE8F-B5A1-6C03-253A-02444CCE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37B0-0A6A-A6E6-CAF3-A70627E8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D4E8-5725-F0C1-42F9-7740329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9491-4480-F69B-27BB-98C00C32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68C7-E5D2-3AE7-DB6D-CD8C0789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42F9-6175-5A90-41EF-D6DC2255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1BDB-1469-8A06-1BFC-552A2CB5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6A37-0CA3-2464-020D-FDE9C34F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3B3F-39EC-877B-1302-21BB5E3C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A4EFC-0165-D0A3-AAFC-CA64484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1320-34F7-1079-0F1B-1E78D6F2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994E-B7BF-1870-EA3D-BC5EB2F3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3C932-9652-A77D-E226-3FE983FA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71082-8283-C79D-9013-8CD90807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C06DF-EC25-8271-9CBB-6161CD056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C8801-1119-74F8-5A1F-E87CFEA8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8BDF-2492-2321-8880-BFCB9DF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4CBF0-F3C6-4E8B-D692-8E32ABBA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24220-C947-53D0-DC70-57ACF70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4F54-7D78-B754-E099-B646D3AD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05EB6-C738-6C26-EFFC-D62FEDA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3AC45-4811-8550-EFB5-12FE268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35D42-56A0-2F93-38EF-7851C9C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B1B5F-A811-F856-C7EA-0F6244E5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1B0F8-B3E5-27E4-77F5-5490C82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E8CA-1202-2DA7-51D8-3C748C7A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1D7-8795-5E78-097D-06F2A8D8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002F-0D64-812B-519E-F33D02FD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EA6B-2221-2E8F-A833-2DF572B6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BB60-7083-957B-B9AB-A592036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EE9DD-D685-F882-B36E-E654BF9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A16C-0A98-D60C-A600-EC2F1A1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D8C8-BBCC-0858-39CA-65D7D86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E4221-2EB2-4E6C-1686-59993CD5F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DA0AE-51B9-7717-B827-FB5AB8C1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8E28-9667-3BCB-0D2F-0E7FD2EC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6410-C8D0-B4C6-BDD6-63528A37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1837-47D8-0BA2-65AC-564C182E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3E44E-0D97-EC48-DD06-CCF9EDA3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A97FC-DB9F-2B2A-FE77-1EFCF40E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DDD1-946A-B1C1-9E4F-76686D50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C399F-EDA6-49FC-8F9A-F360A8DB42F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3AFC-8A93-13EC-9D28-641FD89D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699C-97CA-2319-CC16-C8A43D0C7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97325-592F-4FBD-9D84-5D653F58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nmbuhjelp.nmbu.n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ion.nmbu.no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Local NMBU storage</a:t>
            </a:r>
            <a:endParaRPr lang="en-GB" sz="5400" dirty="0">
              <a:latin typeface="Corbel" charset="0"/>
              <a:cs typeface="Corbe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Arturo Vera-Ponce de Leon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ELIXIR Norway</a:t>
            </a:r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36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13" y="228906"/>
            <a:ext cx="11026767" cy="1445890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57E20"/>
                </a:solidFill>
              </a:rPr>
              <a:t>Storage </a:t>
            </a:r>
            <a:r>
              <a:rPr lang="nb-NO" dirty="0" err="1">
                <a:solidFill>
                  <a:srgbClr val="F57E20"/>
                </a:solidFill>
              </a:rPr>
              <a:t>of</a:t>
            </a:r>
            <a:r>
              <a:rPr lang="nb-NO" dirty="0">
                <a:solidFill>
                  <a:srgbClr val="F57E20"/>
                </a:solidFill>
              </a:rPr>
              <a:t> Research Data </a:t>
            </a:r>
            <a:r>
              <a:rPr lang="nb-NO" dirty="0" err="1">
                <a:solidFill>
                  <a:srgbClr val="F57E20"/>
                </a:solidFill>
              </a:rPr>
              <a:t>without</a:t>
            </a:r>
            <a:r>
              <a:rPr lang="nb-NO" dirty="0">
                <a:solidFill>
                  <a:srgbClr val="F57E20"/>
                </a:solidFill>
              </a:rPr>
              <a:t> personal </a:t>
            </a:r>
            <a:r>
              <a:rPr lang="nb-NO" dirty="0" err="1">
                <a:solidFill>
                  <a:srgbClr val="F57E20"/>
                </a:solidFill>
              </a:rPr>
              <a:t>information</a:t>
            </a:r>
            <a:r>
              <a:rPr lang="nb-NO" dirty="0">
                <a:solidFill>
                  <a:srgbClr val="F57E20"/>
                </a:solidFill>
              </a:rPr>
              <a:t> - </a:t>
            </a:r>
            <a:r>
              <a:rPr lang="nb-NO" dirty="0" err="1">
                <a:solidFill>
                  <a:srgbClr val="F57E20"/>
                </a:solidFill>
              </a:rPr>
              <a:t>tools</a:t>
            </a:r>
            <a:endParaRPr lang="nb-NO" dirty="0">
              <a:solidFill>
                <a:srgbClr val="F57E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081" y="2087512"/>
            <a:ext cx="6797519" cy="426767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nb-NO" sz="2000" b="1" dirty="0"/>
              <a:t>Research Data </a:t>
            </a:r>
            <a:r>
              <a:rPr lang="nb-NO" sz="2000" dirty="0" err="1"/>
              <a:t>generated</a:t>
            </a:r>
            <a:r>
              <a:rPr lang="nb-NO" sz="2000" dirty="0"/>
              <a:t> in </a:t>
            </a:r>
            <a:r>
              <a:rPr lang="nb-NO" sz="2000" dirty="0" err="1"/>
              <a:t>ongoing</a:t>
            </a:r>
            <a:r>
              <a:rPr lang="nb-NO" sz="2000" dirty="0"/>
              <a:t> </a:t>
            </a:r>
            <a:r>
              <a:rPr lang="nb-NO" sz="2000" dirty="0" err="1"/>
              <a:t>projects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</a:t>
            </a:r>
            <a:r>
              <a:rPr lang="nb-NO" sz="2000" dirty="0" err="1"/>
              <a:t>normally</a:t>
            </a:r>
            <a:r>
              <a:rPr lang="nb-NO" sz="2000" dirty="0"/>
              <a:t> be </a:t>
            </a:r>
            <a:r>
              <a:rPr lang="nb-NO" sz="2000" dirty="0" err="1"/>
              <a:t>stored</a:t>
            </a:r>
            <a:r>
              <a:rPr lang="nb-NO" sz="2000" dirty="0"/>
              <a:t> at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LargeFile</a:t>
            </a:r>
            <a:r>
              <a:rPr lang="nb-NO" sz="2000" dirty="0"/>
              <a:t> server (W</a:t>
            </a:r>
            <a:r>
              <a:rPr lang="nb-NO" sz="2000" dirty="0">
                <a:sym typeface="Wingdings" panose="05000000000000000000" pitchFamily="2" charset="2"/>
              </a:rPr>
              <a:t>: or P:)</a:t>
            </a:r>
            <a:r>
              <a:rPr lang="nb-NO" sz="2000" dirty="0"/>
              <a:t>.</a:t>
            </a:r>
          </a:p>
          <a:p>
            <a:pPr>
              <a:spcBef>
                <a:spcPts val="1800"/>
              </a:spcBef>
            </a:pPr>
            <a:endParaRPr lang="nb-NO" sz="2000" dirty="0"/>
          </a:p>
          <a:p>
            <a:pPr>
              <a:spcBef>
                <a:spcPts val="1800"/>
              </a:spcBef>
            </a:pPr>
            <a:r>
              <a:rPr lang="nb-NO" sz="2000" b="1" dirty="0" err="1"/>
              <a:t>External</a:t>
            </a:r>
            <a:r>
              <a:rPr lang="nb-NO" sz="2000" b="1" dirty="0"/>
              <a:t> </a:t>
            </a:r>
            <a:r>
              <a:rPr lang="nb-NO" sz="2000" b="1" dirty="0" err="1"/>
              <a:t>cooperation</a:t>
            </a:r>
            <a:r>
              <a:rPr lang="nb-NO" sz="2000" b="1" dirty="0"/>
              <a:t> (</a:t>
            </a:r>
            <a:r>
              <a:rPr lang="nb-NO" sz="2000" b="1" u="sng" dirty="0" err="1"/>
              <a:t>should</a:t>
            </a:r>
            <a:r>
              <a:rPr lang="nb-NO" sz="2000" b="1" u="sng" dirty="0"/>
              <a:t> not be </a:t>
            </a:r>
            <a:r>
              <a:rPr lang="nb-NO" sz="2000" b="1" dirty="0"/>
              <a:t>used as </a:t>
            </a:r>
            <a:r>
              <a:rPr lang="nb-NO" sz="2000" b="1" dirty="0" err="1"/>
              <a:t>the</a:t>
            </a:r>
            <a:r>
              <a:rPr lang="nb-NO" sz="2000" b="1" dirty="0"/>
              <a:t> </a:t>
            </a:r>
            <a:r>
              <a:rPr lang="nb-NO" sz="2000" b="1" dirty="0" err="1"/>
              <a:t>primary</a:t>
            </a:r>
            <a:r>
              <a:rPr lang="nb-NO" sz="2000" b="1" dirty="0"/>
              <a:t> </a:t>
            </a:r>
            <a:r>
              <a:rPr lang="nb-NO" sz="2000" b="1" dirty="0" err="1"/>
              <a:t>place</a:t>
            </a:r>
            <a:r>
              <a:rPr lang="nb-NO" sz="2000" b="1" dirty="0"/>
              <a:t> for </a:t>
            </a:r>
            <a:r>
              <a:rPr lang="nb-NO" sz="2000" b="1" dirty="0" err="1"/>
              <a:t>storage</a:t>
            </a:r>
            <a:r>
              <a:rPr lang="nb-NO" sz="2000" b="1" dirty="0"/>
              <a:t>): </a:t>
            </a:r>
            <a:r>
              <a:rPr lang="nb-NO" sz="2000" dirty="0" err="1"/>
              <a:t>Sharing</a:t>
            </a:r>
            <a:r>
              <a:rPr lang="nb-NO" sz="2000" dirty="0"/>
              <a:t> data </a:t>
            </a:r>
            <a:r>
              <a:rPr lang="nb-NO" sz="2000" dirty="0" err="1"/>
              <a:t>using</a:t>
            </a:r>
            <a:r>
              <a:rPr lang="nb-NO" sz="2000" dirty="0"/>
              <a:t> Office365 and OneDrive – NMBU services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 altLang="nb-NO">
              <a:latin typeface="Arial" panose="020B0604020202020204" pitchFamily="34" charset="0"/>
            </a:endParaRPr>
          </a:p>
        </p:txBody>
      </p:sp>
      <p:pic>
        <p:nvPicPr>
          <p:cNvPr id="2050" name="Picture 2" descr="Microsoft Teams – Apper på Google Play">
            <a:extLst>
              <a:ext uri="{FF2B5EF4-FFF2-40B4-BE49-F238E27FC236}">
                <a16:creationId xmlns:a16="http://schemas.microsoft.com/office/drawing/2014/main" id="{84AF6788-9BE7-4287-9DA0-8C387B69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1281499" cy="12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E7EE2-5C00-482F-BCAC-5556D527D867}"/>
              </a:ext>
            </a:extLst>
          </p:cNvPr>
          <p:cNvSpPr txBox="1"/>
          <p:nvPr/>
        </p:nvSpPr>
        <p:spPr>
          <a:xfrm>
            <a:off x="8289280" y="2290868"/>
            <a:ext cx="2029614" cy="9541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b-NO" sz="2800" err="1"/>
              <a:t>LargeFile</a:t>
            </a:r>
            <a:r>
              <a:rPr lang="nb-NO" sz="2800"/>
              <a:t> </a:t>
            </a:r>
          </a:p>
          <a:p>
            <a:r>
              <a:rPr lang="nb-NO" sz="2800"/>
              <a:t>server 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39AE3-2609-4F05-9C47-04AE0B8C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160" y="3429000"/>
            <a:ext cx="1927853" cy="1445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161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1480C-05AE-4B69-C98D-73F3FFD4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4F83E9-2C0B-2385-E25E-82CD84DE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21" y="213391"/>
            <a:ext cx="9588000" cy="5336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57E20"/>
                </a:solidFill>
              </a:rPr>
              <a:t>Where to storage all these data?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BE7BD-2811-83EB-DB9D-196E0D65D058}"/>
              </a:ext>
            </a:extLst>
          </p:cNvPr>
          <p:cNvSpPr txBox="1"/>
          <p:nvPr/>
        </p:nvSpPr>
        <p:spPr>
          <a:xfrm>
            <a:off x="533400" y="830447"/>
            <a:ext cx="838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NMBU has a set of file directory / areas for different proposes: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30E19-AEDD-675E-A065-FA489AF582B8}"/>
              </a:ext>
            </a:extLst>
          </p:cNvPr>
          <p:cNvSpPr txBox="1"/>
          <p:nvPr/>
        </p:nvSpPr>
        <p:spPr>
          <a:xfrm>
            <a:off x="479570" y="1816890"/>
            <a:ext cx="1087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Home directory: </a:t>
            </a:r>
            <a:r>
              <a:rPr lang="en-US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OneDrive for Business - Norwegian University of Life Sciences (~ 1Tb)</a:t>
            </a:r>
            <a:endParaRPr lang="en-US" dirty="0"/>
          </a:p>
        </p:txBody>
      </p:sp>
      <p:pic>
        <p:nvPicPr>
          <p:cNvPr id="6146" name="Picture 2" descr="How To Use Microsoft OneDrive">
            <a:extLst>
              <a:ext uri="{FF2B5EF4-FFF2-40B4-BE49-F238E27FC236}">
                <a16:creationId xmlns:a16="http://schemas.microsoft.com/office/drawing/2014/main" id="{A9064481-C301-8BB5-4BA9-A130FEE0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621" y="1447800"/>
            <a:ext cx="1714500" cy="96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D5C0A6-3CBE-45C9-AB4A-1593FF6FFA42}"/>
              </a:ext>
            </a:extLst>
          </p:cNvPr>
          <p:cNvSpPr txBox="1"/>
          <p:nvPr/>
        </p:nvSpPr>
        <p:spPr>
          <a:xfrm>
            <a:off x="533400" y="2763679"/>
            <a:ext cx="977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Common directory (Y:) </a:t>
            </a:r>
            <a:r>
              <a:rPr lang="en-US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It serves to share data with intra faculty members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740CC-C964-2B22-E6B2-B0106EE96802}"/>
              </a:ext>
            </a:extLst>
          </p:cNvPr>
          <p:cNvSpPr txBox="1"/>
          <p:nvPr/>
        </p:nvSpPr>
        <p:spPr>
          <a:xfrm>
            <a:off x="533400" y="3721480"/>
            <a:ext cx="896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LargeFile</a:t>
            </a:r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area (W:)</a:t>
            </a:r>
            <a:br>
              <a:rPr lang="en-US" dirty="0"/>
            </a:br>
            <a:r>
              <a:rPr lang="en-US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Area for storing large amounts of data</a:t>
            </a:r>
            <a:r>
              <a:rPr lang="en-US" dirty="0">
                <a:solidFill>
                  <a:srgbClr val="52525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(&gt; 1Tb)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8BC79-0B57-5F53-D1D8-0B697FCD149B}"/>
              </a:ext>
            </a:extLst>
          </p:cNvPr>
          <p:cNvSpPr txBox="1"/>
          <p:nvPr/>
        </p:nvSpPr>
        <p:spPr>
          <a:xfrm>
            <a:off x="579539" y="5029200"/>
            <a:ext cx="8359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LabFile</a:t>
            </a:r>
            <a:r>
              <a:rPr lang="en-US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area (P:)</a:t>
            </a:r>
            <a:br>
              <a:rPr lang="en-US" dirty="0"/>
            </a:br>
            <a:r>
              <a:rPr lang="en-US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Area for storing data from Lab Machines.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27293A-CC4D-C8A7-C361-1C9873FA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19986"/>
            <a:ext cx="3845337" cy="22671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D34FE7-9CF5-0F5E-940B-7CE59A208DDA}"/>
              </a:ext>
            </a:extLst>
          </p:cNvPr>
          <p:cNvSpPr/>
          <p:nvPr/>
        </p:nvSpPr>
        <p:spPr>
          <a:xfrm>
            <a:off x="533400" y="1816890"/>
            <a:ext cx="9448800" cy="45981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D834457-BDB7-71D6-896D-E3292660C6D9}"/>
              </a:ext>
            </a:extLst>
          </p:cNvPr>
          <p:cNvSpPr/>
          <p:nvPr/>
        </p:nvSpPr>
        <p:spPr>
          <a:xfrm>
            <a:off x="9601200" y="3810000"/>
            <a:ext cx="263937" cy="2077179"/>
          </a:xfrm>
          <a:prstGeom prst="rightBrace">
            <a:avLst>
              <a:gd name="adj1" fmla="val 8333"/>
              <a:gd name="adj2" fmla="val 5026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C9BEB-8850-59F1-D381-E05617FE1BB5}"/>
              </a:ext>
            </a:extLst>
          </p:cNvPr>
          <p:cNvSpPr txBox="1"/>
          <p:nvPr/>
        </p:nvSpPr>
        <p:spPr>
          <a:xfrm>
            <a:off x="9928753" y="4591458"/>
            <a:ext cx="217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NMBU Full-managed client.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C8037-253A-1A26-E7E0-695FEBBC5DA8}"/>
              </a:ext>
            </a:extLst>
          </p:cNvPr>
          <p:cNvSpPr txBox="1"/>
          <p:nvPr/>
        </p:nvSpPr>
        <p:spPr>
          <a:xfrm>
            <a:off x="653588" y="6106523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https://nmbuhjelp.nmbu.no/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99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1FB026-02D8-8308-C7F7-1C858AB6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02" y="574621"/>
            <a:ext cx="9588000" cy="53364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F57E20"/>
                </a:solidFill>
              </a:rPr>
              <a:t>Access to the NMBU High-Performance Computing (HPC) grid</a:t>
            </a:r>
            <a:br>
              <a:rPr lang="en-US" sz="2800" dirty="0">
                <a:solidFill>
                  <a:srgbClr val="F57E20"/>
                </a:solidFill>
              </a:rPr>
            </a:br>
            <a:r>
              <a:rPr lang="en-US" sz="2800" dirty="0">
                <a:solidFill>
                  <a:srgbClr val="F57E20"/>
                </a:solidFill>
              </a:rPr>
              <a:t>Orion</a:t>
            </a:r>
          </a:p>
        </p:txBody>
      </p:sp>
      <p:pic>
        <p:nvPicPr>
          <p:cNvPr id="8194" name="Picture 2" descr="Cluster">
            <a:extLst>
              <a:ext uri="{FF2B5EF4-FFF2-40B4-BE49-F238E27FC236}">
                <a16:creationId xmlns:a16="http://schemas.microsoft.com/office/drawing/2014/main" id="{E691E351-43EC-6CB2-5903-4D5D23B3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3" y="1727682"/>
            <a:ext cx="8077200" cy="45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96887-1BC9-57C5-60C4-E9695B1AA213}"/>
              </a:ext>
            </a:extLst>
          </p:cNvPr>
          <p:cNvSpPr txBox="1"/>
          <p:nvPr/>
        </p:nvSpPr>
        <p:spPr>
          <a:xfrm>
            <a:off x="7467600" y="1648625"/>
            <a:ext cx="426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Orion HPC system currently consists of </a:t>
            </a:r>
            <a:r>
              <a:rPr lang="en-US" sz="2400" b="1" dirty="0"/>
              <a:t>1680 processor cores </a:t>
            </a:r>
            <a:r>
              <a:rPr lang="en-US" sz="2400" dirty="0"/>
              <a:t>with more than </a:t>
            </a:r>
            <a:r>
              <a:rPr lang="en-US" sz="2400" b="1" dirty="0"/>
              <a:t>12 terabytes of RAM </a:t>
            </a:r>
            <a:r>
              <a:rPr lang="en-US" sz="2400" dirty="0"/>
              <a:t>and </a:t>
            </a:r>
            <a:r>
              <a:rPr lang="en-US" sz="2400" b="1" dirty="0"/>
              <a:t>1 Pb of storage</a:t>
            </a:r>
            <a:r>
              <a:rPr lang="en-US" sz="2400" dirty="0"/>
              <a:t> accessible on a 10/1 Gbit network via NFS. </a:t>
            </a:r>
          </a:p>
        </p:txBody>
      </p:sp>
    </p:spTree>
    <p:extLst>
      <p:ext uri="{BB962C8B-B14F-4D97-AF65-F5344CB8AC3E}">
        <p14:creationId xmlns:p14="http://schemas.microsoft.com/office/powerpoint/2010/main" val="3294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27798-B8CA-8E78-D09B-BBC7B335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4567"/>
            <a:ext cx="9588000" cy="5336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57E20"/>
                </a:solidFill>
              </a:rPr>
              <a:t>How can I get access to Orion?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EA815-6871-5FD2-5662-B4D78AAE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5323"/>
            <a:ext cx="9591675" cy="3954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0D351-8259-CA2A-E11A-070E0EEACEC5}"/>
              </a:ext>
            </a:extLst>
          </p:cNvPr>
          <p:cNvSpPr txBox="1"/>
          <p:nvPr/>
        </p:nvSpPr>
        <p:spPr>
          <a:xfrm>
            <a:off x="457200" y="5197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https://orion.nmbu.no/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0C35C-21DD-C718-1991-63DA38FC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4724400"/>
            <a:ext cx="1445895" cy="1445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7EE914-61FE-BDF3-8223-F698DD4791F2}"/>
              </a:ext>
            </a:extLst>
          </p:cNvPr>
          <p:cNvSpPr txBox="1"/>
          <p:nvPr/>
        </p:nvSpPr>
        <p:spPr>
          <a:xfrm>
            <a:off x="4267200" y="566394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57E20"/>
                </a:solidFill>
              </a:rPr>
              <a:t>Free for all NMBU community </a:t>
            </a:r>
            <a:r>
              <a:rPr lang="en-US" sz="2400" dirty="0">
                <a:solidFill>
                  <a:srgbClr val="F57E20"/>
                </a:solidFill>
                <a:sym typeface="Wingdings" panose="05000000000000000000" pitchFamily="2" charset="2"/>
              </a:rPr>
              <a:t> </a:t>
            </a:r>
            <a:endParaRPr lang="en-US" sz="2400" dirty="0">
              <a:solidFill>
                <a:srgbClr val="F57E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21FB34-C6BB-4ED8-9A17-C1191CA0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9588000" cy="5336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57E20"/>
                </a:solidFill>
              </a:rPr>
              <a:t>Virtual GUI services Orion offers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4BC1E-F45A-AF37-12A3-51F1278A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873877"/>
            <a:ext cx="1676400" cy="896750"/>
          </a:xfrm>
          <a:prstGeom prst="rect">
            <a:avLst/>
          </a:prstGeom>
        </p:spPr>
      </p:pic>
      <p:pic>
        <p:nvPicPr>
          <p:cNvPr id="1026" name="Picture 2" descr="RStudio products - Rtask">
            <a:extLst>
              <a:ext uri="{FF2B5EF4-FFF2-40B4-BE49-F238E27FC236}">
                <a16:creationId xmlns:a16="http://schemas.microsoft.com/office/drawing/2014/main" id="{90FE6090-11E7-6134-0317-418DC947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25" y="685800"/>
            <a:ext cx="2771775" cy="9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0D0F5-3C68-3060-6CD5-0518F1A85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80501"/>
            <a:ext cx="3833956" cy="464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9C64EE-90AF-FC8C-72C6-346B28F2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981624"/>
            <a:ext cx="6825937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Example - Data flow/handle using ELIXIR Norway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2" name="Picture 2" descr="Image result for norseq">
            <a:extLst>
              <a:ext uri="{FF2B5EF4-FFF2-40B4-BE49-F238E27FC236}">
                <a16:creationId xmlns:a16="http://schemas.microsoft.com/office/drawing/2014/main" id="{BDF2EE9F-3931-6744-8A53-8F2C5756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16" y="1705754"/>
            <a:ext cx="1673429" cy="2863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9E233-C81F-AB49-8BEB-8750095DF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204372" y="1632881"/>
            <a:ext cx="1943259" cy="4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mage result for european nucleotide archive logo">
            <a:extLst>
              <a:ext uri="{FF2B5EF4-FFF2-40B4-BE49-F238E27FC236}">
                <a16:creationId xmlns:a16="http://schemas.microsoft.com/office/drawing/2014/main" id="{D2A4F871-4022-974F-96C6-7E63F89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47" y="2355889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ek-logo-original">
            <a:extLst>
              <a:ext uri="{FF2B5EF4-FFF2-40B4-BE49-F238E27FC236}">
                <a16:creationId xmlns:a16="http://schemas.microsoft.com/office/drawing/2014/main" id="{0038FB5B-A954-9B45-9856-16BC762C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20" y="5535193"/>
            <a:ext cx="879419" cy="8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805B6A-2A9E-5C4F-BF03-F0378CE9EC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3489" y="6332279"/>
            <a:ext cx="1221763" cy="319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E4BBB6-22B7-490B-C2E3-D451DA06D1C5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49541" b="82510"/>
          <a:stretch/>
        </p:blipFill>
        <p:spPr>
          <a:xfrm>
            <a:off x="5204372" y="6230422"/>
            <a:ext cx="1982748" cy="483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14487-01BC-4DDF-E2E0-F243A2D2C0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6240" y="6208708"/>
            <a:ext cx="1809750" cy="504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80845D-9470-7DF7-B4B1-ECF898030389}"/>
              </a:ext>
            </a:extLst>
          </p:cNvPr>
          <p:cNvSpPr txBox="1">
            <a:spLocks/>
          </p:cNvSpPr>
          <p:nvPr/>
        </p:nvSpPr>
        <p:spPr bwMode="auto">
          <a:xfrm>
            <a:off x="6012994" y="1538083"/>
            <a:ext cx="902680" cy="364051"/>
          </a:xfrm>
          <a:prstGeom prst="rect">
            <a:avLst/>
          </a:prstGeom>
          <a:solidFill>
            <a:srgbClr val="0E415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2400" b="1" kern="0" dirty="0">
                <a:solidFill>
                  <a:schemeClr val="bg1"/>
                </a:solidFill>
              </a:rPr>
              <a:t>NIRD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B4B54-A42F-1257-610A-1D50B7E59E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6240" y="5755038"/>
            <a:ext cx="1104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262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Corbel</vt:lpstr>
      <vt:lpstr>Liberation Sans</vt:lpstr>
      <vt:lpstr>Open Sans</vt:lpstr>
      <vt:lpstr>Wingdings</vt:lpstr>
      <vt:lpstr>Office Theme</vt:lpstr>
      <vt:lpstr>Local NMBU storage</vt:lpstr>
      <vt:lpstr>Data storage – from the researcher perspective</vt:lpstr>
      <vt:lpstr>Storage of Research Data without personal information - tools</vt:lpstr>
      <vt:lpstr>Where to storage all these data?</vt:lpstr>
      <vt:lpstr>Access to the NMBU High-Performance Computing (HPC) grid Orion</vt:lpstr>
      <vt:lpstr>How can I get access to Orion?</vt:lpstr>
      <vt:lpstr>Virtual GUI services Orion offers</vt:lpstr>
      <vt:lpstr>Example - Data flow/handle using ELIXIR Norway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Arturo Vera Ponce De Leon</dc:creator>
  <cp:lastModifiedBy>Arturo Vera Ponce De Leon</cp:lastModifiedBy>
  <cp:revision>1</cp:revision>
  <dcterms:created xsi:type="dcterms:W3CDTF">2024-11-19T17:14:01Z</dcterms:created>
  <dcterms:modified xsi:type="dcterms:W3CDTF">2024-11-19T17:34:33Z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2024-11-19T17:22:51Z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e8374b88-1f6a-4b37-a506-7e7d1358be57</vt:lpwstr>
  </property>
  <property fmtid="{D5CDD505-2E9C-101B-9397-08002B2CF9AE}" pid="8" name="MSIP_Label_d0484126-3486-41a9-802e-7f1e2277276c_ContentBits">
    <vt:lpwstr>0</vt:lpwstr>
  </property>
</Properties>
</file>