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70" r:id="rId2"/>
    <p:sldId id="257" r:id="rId3"/>
    <p:sldId id="258" r:id="rId4"/>
    <p:sldId id="259" r:id="rId5"/>
    <p:sldId id="493" r:id="rId6"/>
    <p:sldId id="494" r:id="rId7"/>
    <p:sldId id="262" r:id="rId8"/>
    <p:sldId id="495" r:id="rId9"/>
    <p:sldId id="496" r:id="rId10"/>
    <p:sldId id="265" r:id="rId11"/>
    <p:sldId id="266" r:id="rId12"/>
    <p:sldId id="267" r:id="rId13"/>
    <p:sldId id="268" r:id="rId14"/>
    <p:sldId id="497" r:id="rId15"/>
    <p:sldId id="498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2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JAVt5R76FRbcuAyEUkJ4W5DW2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170EA-2756-4B23-804E-BCAA4EEB3FBE}">
  <a:tblStyle styleId="{E40170EA-2756-4B23-804E-BCAA4EEB3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9"/>
    <p:restoredTop sz="85000"/>
  </p:normalViewPr>
  <p:slideViewPr>
    <p:cSldViewPr snapToGrid="0">
      <p:cViewPr varScale="1">
        <p:scale>
          <a:sx n="104" d="100"/>
          <a:sy n="104" d="100"/>
        </p:scale>
        <p:origin x="952" y="192"/>
      </p:cViewPr>
      <p:guideLst>
        <p:guide orient="horz" pos="119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43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75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you have large files (&gt; 100 MB) → use FTP upload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you have many files (&gt; 10) → use FTP upload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datasets you are uploading have been deposited to SRA → use SRA upload</a:t>
            </a:r>
            <a:endParaRPr/>
          </a:p>
        </p:txBody>
      </p:sp>
      <p:sp>
        <p:nvSpPr>
          <p:cNvPr id="152" name="Google Shape;15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Quick start guide: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Galaxy basics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Uploading local data files into Galaxy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to import/export data from </a:t>
            </a:r>
            <a:r>
              <a:rPr lang="en-GB" dirty="0" err="1"/>
              <a:t>NeLS</a:t>
            </a:r>
            <a:r>
              <a:rPr lang="en-GB" dirty="0"/>
              <a:t> storage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Running tools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Workflows</a:t>
            </a:r>
            <a:endParaRPr dirty="0"/>
          </a:p>
        </p:txBody>
      </p:sp>
      <p:sp>
        <p:nvSpPr>
          <p:cNvPr id="69" name="Google Shape;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el og innhold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70926" y="5409786"/>
            <a:ext cx="1895842" cy="127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LIXIR">
  <p:cSld name="Title slide ELIXI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3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SzPts val="2800"/>
              <a:buFont typeface="Corbel"/>
              <a:buNone/>
              <a:defRPr sz="2800" i="1"/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2"/>
          </p:nvPr>
        </p:nvSpPr>
        <p:spPr>
          <a:xfrm>
            <a:off x="6761891" y="5192680"/>
            <a:ext cx="4512733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Font typeface="Corbel"/>
              <a:buNone/>
              <a:defRPr sz="1800">
                <a:solidFill>
                  <a:schemeClr val="dk2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159" y="4987396"/>
            <a:ext cx="2115348" cy="142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XCELERATE">
  <p:cSld name="Title slide EXCELERAT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4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4"/>
          <p:cNvSpPr txBox="1"/>
          <p:nvPr/>
        </p:nvSpPr>
        <p:spPr>
          <a:xfrm>
            <a:off x="4967817" y="6092041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1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www.elixir-europe.org/excelerate</a:t>
            </a:r>
            <a:endParaRPr sz="2400" b="0" i="1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5" name="Google Shape;25;p14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1617" y="4962293"/>
            <a:ext cx="2616200" cy="96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800" y="4949046"/>
            <a:ext cx="1619251" cy="1034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/>
          <p:nvPr/>
        </p:nvSpPr>
        <p:spPr>
          <a:xfrm>
            <a:off x="431800" y="6092825"/>
            <a:ext cx="48006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SzPts val="2800"/>
              <a:buFont typeface="Corbel"/>
              <a:buNone/>
              <a:defRPr sz="2800" i="1"/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761891" y="5192680"/>
            <a:ext cx="4512733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Font typeface="Corbel"/>
              <a:buNone/>
              <a:defRPr sz="1800">
                <a:solidFill>
                  <a:schemeClr val="dk2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IXIR-thank-you">
  <p:cSld name="ELIXIR-thank-you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5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5" descr="elixir_1_RZ_mac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34" y="5029200"/>
            <a:ext cx="2427817" cy="158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7528" y="6122067"/>
            <a:ext cx="660400" cy="54633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/>
          <p:nvPr/>
        </p:nvSpPr>
        <p:spPr>
          <a:xfrm>
            <a:off x="7440084" y="5445126"/>
            <a:ext cx="3903133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5113261" y="6265174"/>
            <a:ext cx="361526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@ELIXIREurope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7" name="Google Shape;3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7161" y="6122067"/>
            <a:ext cx="552451" cy="55744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5"/>
          <p:cNvSpPr txBox="1"/>
          <p:nvPr/>
        </p:nvSpPr>
        <p:spPr>
          <a:xfrm>
            <a:off x="8916913" y="6265174"/>
            <a:ext cx="4116916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/company/elixir-europe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" name="Google Shape;39;p15"/>
          <p:cNvSpPr txBox="1">
            <a:spLocks noGrp="1"/>
          </p:cNvSpPr>
          <p:nvPr>
            <p:ph type="ctrTitle"/>
          </p:nvPr>
        </p:nvSpPr>
        <p:spPr>
          <a:xfrm>
            <a:off x="911424" y="3645025"/>
            <a:ext cx="103632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>
                <a:solidFill>
                  <a:srgbClr val="172C4B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6768075" y="4869160"/>
            <a:ext cx="4512733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Font typeface="Corbel"/>
              <a:buNone/>
              <a:defRPr sz="1800">
                <a:solidFill>
                  <a:schemeClr val="dk2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CELERATE slide content">
  <p:cSld name="EXCELERATE slide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6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innholdsdeler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7" descr="ELIXIR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484" y="5754029"/>
            <a:ext cx="1320800" cy="94204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711200" y="1219200"/>
            <a:ext cx="5334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orbel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6248400" y="1219200"/>
            <a:ext cx="5334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orbel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e tittel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8" descr="ELIXIR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484" y="5720577"/>
            <a:ext cx="1320800" cy="9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61248" y="3451136"/>
            <a:ext cx="9693019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57E20"/>
              </a:buClr>
              <a:buSzPts val="5120"/>
              <a:buFont typeface="Corbel"/>
              <a:buNone/>
            </a:pPr>
            <a:r>
              <a:rPr lang="nb-NO" sz="5120" dirty="0" err="1">
                <a:solidFill>
                  <a:srgbClr val="F57E20"/>
                </a:solidFill>
              </a:rPr>
              <a:t>Usegalaxy.no</a:t>
            </a:r>
            <a:r>
              <a:rPr lang="nb-NO" sz="5120" dirty="0">
                <a:solidFill>
                  <a:srgbClr val="F57E20"/>
                </a:solidFill>
              </a:rPr>
              <a:t> for </a:t>
            </a:r>
            <a:r>
              <a:rPr lang="nb-NO" sz="5120" dirty="0" err="1">
                <a:solidFill>
                  <a:srgbClr val="F57E20"/>
                </a:solidFill>
              </a:rPr>
              <a:t>analysis</a:t>
            </a:r>
            <a:endParaRPr sz="5120" dirty="0">
              <a:solidFill>
                <a:srgbClr val="F57E2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57E20"/>
              </a:buClr>
              <a:buSzPts val="5120"/>
              <a:buFont typeface="Corbel"/>
              <a:buNone/>
            </a:pPr>
            <a:r>
              <a:rPr lang="nb-NO" sz="2240" b="1" i="1" dirty="0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Erik </a:t>
            </a:r>
            <a:r>
              <a:rPr lang="nb-NO" sz="2240" b="1" i="1" dirty="0" err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Hjerde</a:t>
            </a:r>
            <a:endParaRPr sz="2000" dirty="0"/>
          </a:p>
          <a:p>
            <a:pPr marL="0" lvl="0" indent="0" algn="l" rtl="0">
              <a:lnSpc>
                <a:spcPct val="70000"/>
              </a:lnSpc>
              <a:spcBef>
                <a:spcPts val="448"/>
              </a:spcBef>
              <a:spcAft>
                <a:spcPts val="0"/>
              </a:spcAft>
              <a:buClr>
                <a:srgbClr val="003F41"/>
              </a:buClr>
              <a:buSzPts val="2240"/>
              <a:buFont typeface="Corbel"/>
              <a:buNone/>
            </a:pPr>
            <a:r>
              <a:rPr lang="en-GB" sz="2240" b="1" i="1" dirty="0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ELIXIR Norway, Norwegian e-infrastructure for Life Sciences and </a:t>
            </a:r>
            <a:r>
              <a:rPr lang="en-GB" sz="2240" b="1" i="1" dirty="0" err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usegalaxy.no</a:t>
            </a:r>
            <a:endParaRPr sz="2000" dirty="0"/>
          </a:p>
          <a:p>
            <a:pPr marL="0" lvl="0" indent="0" algn="l" rtl="0">
              <a:lnSpc>
                <a:spcPct val="70000"/>
              </a:lnSpc>
              <a:spcBef>
                <a:spcPts val="1008"/>
              </a:spcBef>
              <a:spcAft>
                <a:spcPts val="0"/>
              </a:spcAft>
              <a:buSzPts val="2040"/>
              <a:buFont typeface="Corbel"/>
              <a:buNone/>
            </a:pPr>
            <a:endParaRPr sz="2040" dirty="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orbel"/>
              <a:buNone/>
            </a:pPr>
            <a:endParaRPr sz="2040" dirty="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orbel"/>
              <a:buNone/>
            </a:pPr>
            <a:endParaRPr sz="2040" dirty="0"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4320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2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Importing data from your computer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719403" y="1253331"/>
            <a:ext cx="29245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Drag and drop, or browse and select file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Alternatively, paste url for data available on the web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Specify datatype if you know (e.g. Fasta)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If your data is aligned reads, specify the reference genome your data was aligned against</a:t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5238494" y="1499213"/>
            <a:ext cx="295255" cy="19311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2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8243" y="2247406"/>
            <a:ext cx="5329227" cy="32066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9" name="Google Shape;159;p12" descr="Graphical user interface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0801" y="3802910"/>
            <a:ext cx="1179868" cy="837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12" descr="Graphical user interface, text, email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86643" y="3850745"/>
            <a:ext cx="2396712" cy="11765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1" name="Google Shape;161;p12"/>
          <p:cNvSpPr/>
          <p:nvPr/>
        </p:nvSpPr>
        <p:spPr>
          <a:xfrm>
            <a:off x="6632842" y="3605349"/>
            <a:ext cx="892029" cy="17796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7602856" y="4833384"/>
            <a:ext cx="1684835" cy="17796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3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Importing data from your computer</a:t>
            </a:r>
            <a:endParaRPr/>
          </a:p>
        </p:txBody>
      </p:sp>
      <p:pic>
        <p:nvPicPr>
          <p:cNvPr id="170" name="Google Shape;170;p13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44917" y="1516494"/>
            <a:ext cx="1523547" cy="1677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/>
          <p:nvPr/>
        </p:nvSpPr>
        <p:spPr>
          <a:xfrm>
            <a:off x="10773915" y="2163522"/>
            <a:ext cx="386576" cy="74342"/>
          </a:xfrm>
          <a:prstGeom prst="rect">
            <a:avLst/>
          </a:prstGeom>
          <a:solidFill>
            <a:srgbClr val="EFED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10424437" y="2552131"/>
            <a:ext cx="1544027" cy="45037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719402" y="1253331"/>
            <a:ext cx="3088323" cy="476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The two imported files will appear as two datasets in your history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The datasets are displayed in the order in which they were created/imported, with the oldest/first shown at the bottom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Galaxy also adds an increasing number in front of the files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Importing data from NeLS</a:t>
            </a:r>
            <a:endParaRPr sz="4400" i="1">
              <a:solidFill>
                <a:srgbClr val="F57E20"/>
              </a:solidFill>
            </a:endParaRPr>
          </a:p>
        </p:txBody>
      </p:sp>
      <p:sp>
        <p:nvSpPr>
          <p:cNvPr id="181" name="Google Shape;181;p14"/>
          <p:cNvSpPr txBox="1">
            <a:spLocks noGrp="1"/>
          </p:cNvSpPr>
          <p:nvPr>
            <p:ph type="body" idx="1"/>
          </p:nvPr>
        </p:nvSpPr>
        <p:spPr>
          <a:xfrm>
            <a:off x="719403" y="1253331"/>
            <a:ext cx="29245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Import data from Personal or Project folders in NeLS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Redirect to the NeLS portal (require login)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Files are selectable</a:t>
            </a:r>
            <a:endParaRPr/>
          </a:p>
        </p:txBody>
      </p:sp>
      <p:pic>
        <p:nvPicPr>
          <p:cNvPr id="182" name="Google Shape;182;p14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7843" y="1487703"/>
            <a:ext cx="1593202" cy="391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/>
          <p:nvPr/>
        </p:nvSpPr>
        <p:spPr>
          <a:xfrm>
            <a:off x="3967843" y="1951629"/>
            <a:ext cx="590509" cy="21836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4"/>
          <p:cNvCxnSpPr/>
          <p:nvPr/>
        </p:nvCxnSpPr>
        <p:spPr>
          <a:xfrm>
            <a:off x="4067033" y="2306472"/>
            <a:ext cx="1050877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5" name="Google Shape;185;p14" descr="Graphical user interface, text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44917" y="1516494"/>
            <a:ext cx="1523547" cy="167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4" descr="Graphical user interface, text, applicati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6679" y="2380972"/>
            <a:ext cx="7444413" cy="30151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5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Importing data from NeLS</a:t>
            </a:r>
            <a:endParaRPr sz="4400" i="1">
              <a:solidFill>
                <a:srgbClr val="F57E20"/>
              </a:solidFill>
            </a:endParaRPr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719403" y="1253331"/>
            <a:ext cx="29245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Redirect back to usegalaxy.no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Imported data from NeLS will appear in your history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Note: the yellow colour of files as this jobs are being processed (green = job complete)</a:t>
            </a:r>
            <a:endParaRPr/>
          </a:p>
        </p:txBody>
      </p:sp>
      <p:pic>
        <p:nvPicPr>
          <p:cNvPr id="195" name="Google Shape;195;p15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7843" y="1487703"/>
            <a:ext cx="1593202" cy="391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 descr="Graphical user interface, text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44917" y="1516494"/>
            <a:ext cx="1523547" cy="167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 descr="Graphical user interface, text, applicati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9608" y="1516494"/>
            <a:ext cx="1531235" cy="167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/>
          <p:nvPr/>
        </p:nvSpPr>
        <p:spPr>
          <a:xfrm>
            <a:off x="10424437" y="2565779"/>
            <a:ext cx="1544027" cy="20471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6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Use galaxy histories to organise data</a:t>
            </a: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719402" y="1253331"/>
            <a:ext cx="3200414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The current history is ”your current work space”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The history panel displays datasets in the order in which they were created</a:t>
            </a:r>
            <a:endParaRPr/>
          </a:p>
        </p:txBody>
      </p:sp>
      <p:pic>
        <p:nvPicPr>
          <p:cNvPr id="207" name="Google Shape;207;p16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7843" y="1487703"/>
            <a:ext cx="1593202" cy="391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 descr="Graphical user interface, text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44917" y="1516494"/>
            <a:ext cx="1523547" cy="167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6" descr="Graphical user interface, text, applicati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33052" y="1519255"/>
            <a:ext cx="1526935" cy="167432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/>
          <p:nvPr/>
        </p:nvSpPr>
        <p:spPr>
          <a:xfrm>
            <a:off x="10429608" y="1504260"/>
            <a:ext cx="1538856" cy="39128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7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Use galaxy histories to organise data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719402" y="1253331"/>
            <a:ext cx="3200414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You can make as many histories as you want and switch between them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Typically, you can have one history for each project or analysis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You can rename your histories, all must have unique names (Press enter to save the name)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</p:txBody>
      </p:sp>
      <p:pic>
        <p:nvPicPr>
          <p:cNvPr id="219" name="Google Shape;219;p17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7843" y="1487703"/>
            <a:ext cx="1593202" cy="391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 descr="Graphical user interface, text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44917" y="1516494"/>
            <a:ext cx="1523547" cy="167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 descr="Graphical user interface, text, applicati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9608" y="1516494"/>
            <a:ext cx="1531235" cy="1679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/>
          <p:nvPr/>
        </p:nvSpPr>
        <p:spPr>
          <a:xfrm>
            <a:off x="3954196" y="1249212"/>
            <a:ext cx="6454143" cy="4146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 descr="Current history button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53760" y="1207251"/>
            <a:ext cx="3579139" cy="14043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4" name="Google Shape;224;p17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58693" y="2785370"/>
            <a:ext cx="4279211" cy="19972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17" descr="Graphical user interface, text, applicati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433052" y="1519255"/>
            <a:ext cx="1526935" cy="167432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/>
          <p:nvPr/>
        </p:nvSpPr>
        <p:spPr>
          <a:xfrm>
            <a:off x="10429608" y="1504260"/>
            <a:ext cx="1538856" cy="39128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7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03853" y="4956433"/>
            <a:ext cx="2524756" cy="16508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8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Datasets is equivalent to file(s)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0773915" y="2163522"/>
            <a:ext cx="386576" cy="74342"/>
          </a:xfrm>
          <a:prstGeom prst="rect">
            <a:avLst/>
          </a:prstGeom>
          <a:solidFill>
            <a:srgbClr val="EFEDE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3954196" y="1249212"/>
            <a:ext cx="6454143" cy="4146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8" descr="States in histo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6985" y="2224591"/>
            <a:ext cx="3102776" cy="41122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8" name="Google Shape;238;p18"/>
          <p:cNvSpPr txBox="1">
            <a:spLocks noGrp="1"/>
          </p:cNvSpPr>
          <p:nvPr>
            <p:ph type="body" idx="1"/>
          </p:nvPr>
        </p:nvSpPr>
        <p:spPr>
          <a:xfrm>
            <a:off x="719402" y="1253331"/>
            <a:ext cx="5094543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In Galaxy the term dataset are the inputs and outputs of each step in an analysis project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Datasets also can be a collection of files, or a list of files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Datasets can have different states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</p:txBody>
      </p:sp>
      <p:cxnSp>
        <p:nvCxnSpPr>
          <p:cNvPr id="239" name="Google Shape;239;p18"/>
          <p:cNvCxnSpPr/>
          <p:nvPr/>
        </p:nvCxnSpPr>
        <p:spPr>
          <a:xfrm rot="10800000">
            <a:off x="5500048" y="4299051"/>
            <a:ext cx="686937" cy="163773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18"/>
          <p:cNvCxnSpPr/>
          <p:nvPr/>
        </p:nvCxnSpPr>
        <p:spPr>
          <a:xfrm rot="10800000">
            <a:off x="5488766" y="4779914"/>
            <a:ext cx="698220" cy="138223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18"/>
          <p:cNvCxnSpPr/>
          <p:nvPr/>
        </p:nvCxnSpPr>
        <p:spPr>
          <a:xfrm rot="10800000">
            <a:off x="5488766" y="5327716"/>
            <a:ext cx="698220" cy="1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18"/>
          <p:cNvCxnSpPr/>
          <p:nvPr/>
        </p:nvCxnSpPr>
        <p:spPr>
          <a:xfrm flipH="1">
            <a:off x="5488766" y="5755948"/>
            <a:ext cx="698220" cy="73841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18"/>
          <p:cNvCxnSpPr/>
          <p:nvPr/>
        </p:nvCxnSpPr>
        <p:spPr>
          <a:xfrm flipH="1">
            <a:off x="5500048" y="6146879"/>
            <a:ext cx="686938" cy="189953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4" name="Google Shape;244;p18"/>
          <p:cNvSpPr txBox="1"/>
          <p:nvPr/>
        </p:nvSpPr>
        <p:spPr>
          <a:xfrm>
            <a:off x="863957" y="4111688"/>
            <a:ext cx="46826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has not yet started but will create this dataset</a:t>
            </a: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295622" y="4606962"/>
            <a:ext cx="525977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Paused jobs can be resumed but will create this dataset</a:t>
            </a:r>
            <a:endParaRPr/>
          </a:p>
        </p:txBody>
      </p:sp>
      <p:sp>
        <p:nvSpPr>
          <p:cNvPr id="246" name="Google Shape;246;p18"/>
          <p:cNvSpPr txBox="1"/>
          <p:nvPr/>
        </p:nvSpPr>
        <p:spPr>
          <a:xfrm>
            <a:off x="1620460" y="5165306"/>
            <a:ext cx="38795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is running but will create this dataset</a:t>
            </a:r>
            <a:endParaRPr/>
          </a:p>
        </p:txBody>
      </p:sp>
      <p:sp>
        <p:nvSpPr>
          <p:cNvPr id="247" name="Google Shape;247;p18"/>
          <p:cNvSpPr txBox="1"/>
          <p:nvPr/>
        </p:nvSpPr>
        <p:spPr>
          <a:xfrm>
            <a:off x="2861901" y="5646381"/>
            <a:ext cx="261321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job failed with an error</a:t>
            </a:r>
            <a:endParaRPr/>
          </a:p>
        </p:txBody>
      </p:sp>
      <p:sp>
        <p:nvSpPr>
          <p:cNvPr id="248" name="Google Shape;248;p18"/>
          <p:cNvSpPr txBox="1"/>
          <p:nvPr/>
        </p:nvSpPr>
        <p:spPr>
          <a:xfrm>
            <a:off x="2451241" y="6146879"/>
            <a:ext cx="30332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job completed successfully</a:t>
            </a:r>
            <a:endParaRPr/>
          </a:p>
        </p:txBody>
      </p:sp>
      <p:pic>
        <p:nvPicPr>
          <p:cNvPr id="249" name="Google Shape;249;p18" descr="Graphical user interface, applicati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51370" y="1531556"/>
            <a:ext cx="1530742" cy="177120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10429608" y="1504260"/>
            <a:ext cx="1538856" cy="39128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Operations and information on datasets</a:t>
            </a:r>
            <a:endParaRPr/>
          </a:p>
        </p:txBody>
      </p:sp>
      <p:pic>
        <p:nvPicPr>
          <p:cNvPr id="257" name="Google Shape;257;p19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2951" y="1554019"/>
            <a:ext cx="3314700" cy="30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9"/>
          <p:cNvSpPr txBox="1"/>
          <p:nvPr/>
        </p:nvSpPr>
        <p:spPr>
          <a:xfrm>
            <a:off x="4261527" y="3041348"/>
            <a:ext cx="12958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endParaRPr/>
          </a:p>
        </p:txBody>
      </p:sp>
      <p:cxnSp>
        <p:nvCxnSpPr>
          <p:cNvPr id="259" name="Google Shape;259;p19"/>
          <p:cNvCxnSpPr/>
          <p:nvPr/>
        </p:nvCxnSpPr>
        <p:spPr>
          <a:xfrm rot="10800000">
            <a:off x="5528867" y="4017421"/>
            <a:ext cx="385215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19"/>
          <p:cNvSpPr/>
          <p:nvPr/>
        </p:nvSpPr>
        <p:spPr>
          <a:xfrm>
            <a:off x="5528867" y="2955288"/>
            <a:ext cx="192671" cy="756896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4265594" y="3725033"/>
            <a:ext cx="120556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data</a:t>
            </a:r>
            <a:endParaRPr/>
          </a:p>
        </p:txBody>
      </p:sp>
      <p:sp>
        <p:nvSpPr>
          <p:cNvPr id="262" name="Google Shape;262;p19"/>
          <p:cNvSpPr txBox="1"/>
          <p:nvPr/>
        </p:nvSpPr>
        <p:spPr>
          <a:xfrm>
            <a:off x="4265594" y="4334152"/>
            <a:ext cx="12958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information</a:t>
            </a:r>
            <a:endParaRPr/>
          </a:p>
        </p:txBody>
      </p:sp>
      <p:cxnSp>
        <p:nvCxnSpPr>
          <p:cNvPr id="263" name="Google Shape;263;p19"/>
          <p:cNvCxnSpPr/>
          <p:nvPr/>
        </p:nvCxnSpPr>
        <p:spPr>
          <a:xfrm rot="10800000" flipH="1">
            <a:off x="5561420" y="4145630"/>
            <a:ext cx="645019" cy="475163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9"/>
          <p:cNvCxnSpPr/>
          <p:nvPr/>
        </p:nvCxnSpPr>
        <p:spPr>
          <a:xfrm rot="10800000">
            <a:off x="7615450" y="1280527"/>
            <a:ext cx="577756" cy="347792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p19"/>
          <p:cNvSpPr txBox="1"/>
          <p:nvPr/>
        </p:nvSpPr>
        <p:spPr>
          <a:xfrm>
            <a:off x="6584878" y="961005"/>
            <a:ext cx="10802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data</a:t>
            </a:r>
            <a:endParaRPr/>
          </a:p>
        </p:txBody>
      </p:sp>
      <p:cxnSp>
        <p:nvCxnSpPr>
          <p:cNvPr id="266" name="Google Shape;266;p19"/>
          <p:cNvCxnSpPr/>
          <p:nvPr/>
        </p:nvCxnSpPr>
        <p:spPr>
          <a:xfrm rot="10800000">
            <a:off x="8482084" y="1310010"/>
            <a:ext cx="0" cy="318309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19"/>
          <p:cNvSpPr txBox="1"/>
          <p:nvPr/>
        </p:nvSpPr>
        <p:spPr>
          <a:xfrm>
            <a:off x="7747029" y="957450"/>
            <a:ext cx="143981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attributes</a:t>
            </a:r>
            <a:endParaRPr/>
          </a:p>
        </p:txBody>
      </p:sp>
      <p:cxnSp>
        <p:nvCxnSpPr>
          <p:cNvPr id="268" name="Google Shape;268;p19"/>
          <p:cNvCxnSpPr/>
          <p:nvPr/>
        </p:nvCxnSpPr>
        <p:spPr>
          <a:xfrm rot="10800000" flipH="1">
            <a:off x="8770962" y="1310010"/>
            <a:ext cx="468572" cy="332123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19"/>
          <p:cNvSpPr txBox="1"/>
          <p:nvPr/>
        </p:nvSpPr>
        <p:spPr>
          <a:xfrm>
            <a:off x="9160392" y="964453"/>
            <a:ext cx="12330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data</a:t>
            </a:r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body" idx="1"/>
          </p:nvPr>
        </p:nvSpPr>
        <p:spPr>
          <a:xfrm>
            <a:off x="719402" y="1253331"/>
            <a:ext cx="3314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Multiple operations can be performed on each dataset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View dataset by clicking on the filename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Change format (datatype) of dataset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Extensive information for each dataset in the history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E.g. version of the tool and database used in an analysis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</p:txBody>
      </p:sp>
      <p:pic>
        <p:nvPicPr>
          <p:cNvPr id="271" name="Google Shape;271;p19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2951" y="4744458"/>
            <a:ext cx="3592118" cy="18132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72" name="Google Shape;272;p19"/>
          <p:cNvCxnSpPr/>
          <p:nvPr/>
        </p:nvCxnSpPr>
        <p:spPr>
          <a:xfrm rot="10800000">
            <a:off x="5561421" y="4620794"/>
            <a:ext cx="173053" cy="123664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3" name="Google Shape;273;p19" descr="Graphical user interface, application, emai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45922" y="1934804"/>
            <a:ext cx="2842095" cy="20091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108591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Dataset Collections for operation on multiple files</a:t>
            </a: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body" idx="1"/>
          </p:nvPr>
        </p:nvSpPr>
        <p:spPr>
          <a:xfrm>
            <a:off x="719401" y="1253331"/>
            <a:ext cx="448039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You can create dataset collections or list of multiple datasets that will be sent through the same analysis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Different types of collections and list are created by selecting dataset from your history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After naming the collection/list, it will appear in your history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</p:txBody>
      </p:sp>
      <p:pic>
        <p:nvPicPr>
          <p:cNvPr id="281" name="Google Shape;281;p20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4408" y="1199096"/>
            <a:ext cx="2056731" cy="24680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2" name="Google Shape;282;p20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0684" y="2760728"/>
            <a:ext cx="1610247" cy="19434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3" name="Google Shape;283;p20" descr="Graphical user interface, text, application, emai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4241165"/>
            <a:ext cx="3821779" cy="25012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4" name="Google Shape;284;p20" descr="Tabl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49675" y="1199096"/>
            <a:ext cx="2487359" cy="24680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990376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Delete and permanently delete datasets</a:t>
            </a:r>
            <a:endParaRPr/>
          </a:p>
        </p:txBody>
      </p:sp>
      <p:pic>
        <p:nvPicPr>
          <p:cNvPr id="291" name="Google Shape;291;p21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487703"/>
            <a:ext cx="1593202" cy="391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/>
          <p:nvPr/>
        </p:nvSpPr>
        <p:spPr>
          <a:xfrm>
            <a:off x="3954196" y="1249212"/>
            <a:ext cx="6454143" cy="4146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719401" y="1253331"/>
            <a:ext cx="46987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GB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Deleting a dataset (and histories) is equal to hiding the data, or putting it in the trash bin 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GB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It is possible to recover deleted datasets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GB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Permanently deleting (purging) datasets (and histories) will free up disk space and cannot be recovered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94" name="Google Shape;294;p21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0376" y="1300606"/>
            <a:ext cx="2789403" cy="34933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5" name="Google Shape;295;p21" descr="Graphical user interface, application,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1045" y="1300606"/>
            <a:ext cx="2777355" cy="2987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usegalaxy.no – The national Galaxy server</a:t>
            </a:r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1"/>
          </p:nvPr>
        </p:nvSpPr>
        <p:spPr>
          <a:xfrm>
            <a:off x="719403" y="1253331"/>
            <a:ext cx="3248440" cy="527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Web-based platform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Provide bioinformatic tools and workflows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Open to all Norwegian user and collaborators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Enable accessible, reproducible, and transparent computational biomedical research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Directly connected to the </a:t>
            </a:r>
            <a:r>
              <a:rPr lang="en-GB" dirty="0" err="1"/>
              <a:t>NeLS</a:t>
            </a:r>
            <a:r>
              <a:rPr lang="en-GB" dirty="0"/>
              <a:t> storage </a:t>
            </a:r>
            <a:endParaRPr dirty="0"/>
          </a:p>
        </p:txBody>
      </p:sp>
      <p:pic>
        <p:nvPicPr>
          <p:cNvPr id="65" name="Google Shape;65;p3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2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Galaxy sharing data</a:t>
            </a:r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body" idx="1"/>
          </p:nvPr>
        </p:nvSpPr>
        <p:spPr>
          <a:xfrm>
            <a:off x="719403" y="1253331"/>
            <a:ext cx="29245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An efficient method for sharing analysis with collaborators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Good practice to get support from the Helpdesk</a:t>
            </a:r>
            <a:endParaRPr/>
          </a:p>
        </p:txBody>
      </p:sp>
      <p:pic>
        <p:nvPicPr>
          <p:cNvPr id="304" name="Google Shape;304;p22" descr="Graphical user interface,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2779" y="1666618"/>
            <a:ext cx="1679606" cy="46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5" name="Google Shape;305;p22" descr="Graphical user interface, text, application, emai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24500" y="1529206"/>
            <a:ext cx="4876457" cy="386689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2"/>
          <p:cNvSpPr/>
          <p:nvPr/>
        </p:nvSpPr>
        <p:spPr>
          <a:xfrm>
            <a:off x="10521430" y="2197289"/>
            <a:ext cx="1544027" cy="23201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11758244" y="1529206"/>
            <a:ext cx="206268" cy="1647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3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3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Exporting data</a:t>
            </a:r>
            <a:endParaRPr/>
          </a:p>
        </p:txBody>
      </p:sp>
      <p:pic>
        <p:nvPicPr>
          <p:cNvPr id="315" name="Google Shape;315;p23" descr="Graphical user interface,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2779" y="1666618"/>
            <a:ext cx="1679606" cy="462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6" name="Google Shape;316;p23"/>
          <p:cNvSpPr/>
          <p:nvPr/>
        </p:nvSpPr>
        <p:spPr>
          <a:xfrm>
            <a:off x="10521430" y="5813504"/>
            <a:ext cx="1544027" cy="23201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11758244" y="1529206"/>
            <a:ext cx="206268" cy="1647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3954196" y="1249212"/>
            <a:ext cx="6454143" cy="4146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3" descr="Graphical user interfac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9530" y="1249212"/>
            <a:ext cx="5457505" cy="35904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0" name="Google Shape;320;p23"/>
          <p:cNvSpPr txBox="1">
            <a:spLocks noGrp="1"/>
          </p:cNvSpPr>
          <p:nvPr>
            <p:ph type="body" idx="1"/>
          </p:nvPr>
        </p:nvSpPr>
        <p:spPr>
          <a:xfrm>
            <a:off x="719403" y="1253331"/>
            <a:ext cx="3688824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IMPORTANT: usegalaxy.no is not meant for storage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Please move your data when your data analysis is done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You can export a complete history including datasets to a file on your local system or to NeLS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4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usegalaxy.no – The basics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19403" y="1253331"/>
            <a:ext cx="29245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Important features: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Tool menu with ~2000 tools sorted in sections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Current disk usage (</a:t>
            </a:r>
            <a:r>
              <a:rPr lang="en-GB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default</a:t>
            </a:r>
            <a:r>
              <a:rPr lang="en-GB" dirty="0"/>
              <a:t> is 200 GB total personal disk space)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Server alerts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Quick start guide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Contact support</a:t>
            </a:r>
            <a:endParaRPr dirty="0"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Q&amp;A forum</a:t>
            </a:r>
            <a:endParaRPr dirty="0"/>
          </a:p>
        </p:txBody>
      </p:sp>
      <p:sp>
        <p:nvSpPr>
          <p:cNvPr id="74" name="Google Shape;74;p4"/>
          <p:cNvSpPr/>
          <p:nvPr/>
        </p:nvSpPr>
        <p:spPr>
          <a:xfrm>
            <a:off x="3967843" y="1496152"/>
            <a:ext cx="1594797" cy="39304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3967841" y="1239654"/>
            <a:ext cx="8005793" cy="22278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0757283" y="5426596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7211178" y="843044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menu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7114998" y="5426596"/>
            <a:ext cx="1518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window</a:t>
            </a:r>
            <a:endParaRPr dirty="0"/>
          </a:p>
        </p:txBody>
      </p:sp>
      <p:sp>
        <p:nvSpPr>
          <p:cNvPr id="79" name="Google Shape;79;p4"/>
          <p:cNvSpPr/>
          <p:nvPr/>
        </p:nvSpPr>
        <p:spPr>
          <a:xfrm>
            <a:off x="10378837" y="1492932"/>
            <a:ext cx="1594797" cy="393044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4130350" y="5426596"/>
            <a:ext cx="12491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 menu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Your account and saved data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719402" y="1253331"/>
            <a:ext cx="3047379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Account settings and saved data such as saved histories and visualizations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Histories other users have shared with you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Log of analysis workflows you have run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701548" y="1195409"/>
            <a:ext cx="442452" cy="33842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5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8050" y="1570668"/>
            <a:ext cx="2341952" cy="38792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" name="Google Shape;91;p5"/>
          <p:cNvSpPr txBox="1"/>
          <p:nvPr/>
        </p:nvSpPr>
        <p:spPr>
          <a:xfrm>
            <a:off x="9650325" y="1570675"/>
            <a:ext cx="11859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rbel"/>
                <a:ea typeface="Corbel"/>
                <a:cs typeface="Corbel"/>
                <a:sym typeface="Corbel"/>
              </a:rPr>
              <a:t>bon007@uit.no</a:t>
            </a:r>
            <a:endParaRPr sz="1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6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Support and tutorials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719403" y="1253331"/>
            <a:ext cx="292455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Contact ELIXIR Norway helpdesk for support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Access to Galaxy wiki, and tutorials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8325981" y="1195409"/>
            <a:ext cx="442452" cy="33842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6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7207" y="1587635"/>
            <a:ext cx="2032000" cy="2730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Shared data</a:t>
            </a: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1"/>
          </p:nvPr>
        </p:nvSpPr>
        <p:spPr>
          <a:xfrm>
            <a:off x="719402" y="1253331"/>
            <a:ext cx="306102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Data shared by other users or ELIXIR-NO with all users of usegalaxy.no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E.g. workflows and complete histories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You can import shared data to you user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Instructions how to use ELIXIR-NO supported workflows are also here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656506" y="1195409"/>
            <a:ext cx="695642" cy="350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7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3725" y="1599799"/>
            <a:ext cx="1790700" cy="177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8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Shared data: workflows</a:t>
            </a:r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1"/>
          </p:nvPr>
        </p:nvSpPr>
        <p:spPr>
          <a:xfrm>
            <a:off x="719402" y="1253331"/>
            <a:ext cx="306102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List of all workflows that are shared with all usegalaxy.no users 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You can import shared data to your user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By selecting any workflow you can run data  analysis, import into your user or save it on another computer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5595582" y="4408227"/>
            <a:ext cx="4763069" cy="987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8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5582" y="1545996"/>
            <a:ext cx="4667534" cy="309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8" descr="Graphical user interface, text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17882" y="4471031"/>
            <a:ext cx="1778000" cy="1092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3" name="Google Shape;123;p8"/>
          <p:cNvSpPr/>
          <p:nvPr/>
        </p:nvSpPr>
        <p:spPr>
          <a:xfrm>
            <a:off x="7656506" y="1195409"/>
            <a:ext cx="695642" cy="350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9" descr="Graphical user interface, text, application, email, websit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7843" y="1249212"/>
            <a:ext cx="8005792" cy="414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Workflows</a:t>
            </a: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719402" y="1253331"/>
            <a:ext cx="3261196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Your workflows. These are the imported or the workflows you have made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/>
              <a:t>You can create new workflows here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2400"/>
              <a:buFont typeface="Corbel"/>
              <a:buNone/>
            </a:pPr>
            <a:endParaRPr/>
          </a:p>
        </p:txBody>
      </p:sp>
      <p:pic>
        <p:nvPicPr>
          <p:cNvPr id="132" name="Google Shape;132;p9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5582" y="1545996"/>
            <a:ext cx="4694830" cy="147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/>
          <p:nvPr/>
        </p:nvSpPr>
        <p:spPr>
          <a:xfrm>
            <a:off x="5595582" y="2947918"/>
            <a:ext cx="4763069" cy="24481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6564677" y="1195409"/>
            <a:ext cx="600398" cy="35058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634" y="332656"/>
            <a:ext cx="9476737" cy="6525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/>
          <p:nvPr/>
        </p:nvSpPr>
        <p:spPr>
          <a:xfrm>
            <a:off x="5176911" y="1420837"/>
            <a:ext cx="2138290" cy="226489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0" descr="Image result for european nucleotide archive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3284" y="5409591"/>
            <a:ext cx="1052329" cy="55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 descr="Image result for elixir core facility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12870" y="5410227"/>
            <a:ext cx="1412679" cy="10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3284" y="6027471"/>
            <a:ext cx="1052329" cy="20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0" descr="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39790" y="6306658"/>
            <a:ext cx="397135" cy="39713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/>
          <p:nvPr/>
        </p:nvSpPr>
        <p:spPr>
          <a:xfrm>
            <a:off x="5552661" y="5698435"/>
            <a:ext cx="1192696" cy="536407"/>
          </a:xfrm>
          <a:prstGeom prst="rect">
            <a:avLst/>
          </a:prstGeom>
          <a:solidFill>
            <a:srgbClr val="F7B5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 data archive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06657" y="5832045"/>
            <a:ext cx="2153478" cy="2691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>
                <a:solidFill>
                  <a:srgbClr val="F57E20"/>
                </a:solidFill>
              </a:rPr>
              <a:t>Usegalaxy.no is connected to NeLS</a:t>
            </a:r>
            <a:endParaRPr sz="4400" i="1">
              <a:solidFill>
                <a:srgbClr val="F57E20"/>
              </a:solidFill>
            </a:endParaRPr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719403" y="1253331"/>
            <a:ext cx="4054075" cy="5593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Corbel"/>
              <a:buNone/>
            </a:pPr>
            <a:r>
              <a:rPr lang="en-GB" dirty="0"/>
              <a:t>Data can be transferred directly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912</Words>
  <Application>Microsoft Macintosh PowerPoint</Application>
  <PresentationFormat>Widescreen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</vt:lpstr>
      <vt:lpstr>Corbel</vt:lpstr>
      <vt:lpstr>Calibri</vt:lpstr>
      <vt:lpstr>ELIXIR_template</vt:lpstr>
      <vt:lpstr>PowerPoint Presentation</vt:lpstr>
      <vt:lpstr>usegalaxy.no – The national Galaxy server</vt:lpstr>
      <vt:lpstr>usegalaxy.no – The basics</vt:lpstr>
      <vt:lpstr>Your account and saved data</vt:lpstr>
      <vt:lpstr>Support and tutorials</vt:lpstr>
      <vt:lpstr>Shared data</vt:lpstr>
      <vt:lpstr>Shared data: workflows</vt:lpstr>
      <vt:lpstr>Workflows</vt:lpstr>
      <vt:lpstr>Usegalaxy.no is connected to NeLS</vt:lpstr>
      <vt:lpstr>Importing data from your computer</vt:lpstr>
      <vt:lpstr>Importing data from your computer</vt:lpstr>
      <vt:lpstr>Importing data from NeLS</vt:lpstr>
      <vt:lpstr>Importing data from NeLS</vt:lpstr>
      <vt:lpstr>Use galaxy histories to organise data</vt:lpstr>
      <vt:lpstr>Use galaxy histories to organise data</vt:lpstr>
      <vt:lpstr>Datasets is equivalent to file(s)</vt:lpstr>
      <vt:lpstr>Operations and information on datasets</vt:lpstr>
      <vt:lpstr>Dataset Collections for operation on multiple files</vt:lpstr>
      <vt:lpstr>Delete and permanently delete datasets</vt:lpstr>
      <vt:lpstr>Galaxy sharing data</vt:lpstr>
      <vt:lpstr>Exporting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instructions for this meeting</dc:title>
  <dc:creator>Christine S</dc:creator>
  <cp:lastModifiedBy>Erik Hjerde</cp:lastModifiedBy>
  <cp:revision>21</cp:revision>
  <dcterms:created xsi:type="dcterms:W3CDTF">2019-03-11T13:02:45Z</dcterms:created>
  <dcterms:modified xsi:type="dcterms:W3CDTF">2021-08-03T08:02:20Z</dcterms:modified>
</cp:coreProperties>
</file>