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425" r:id="rId3"/>
    <p:sldId id="470" r:id="rId4"/>
    <p:sldId id="472" r:id="rId5"/>
    <p:sldId id="471" r:id="rId6"/>
    <p:sldId id="473" r:id="rId7"/>
    <p:sldId id="474" r:id="rId8"/>
    <p:sldId id="47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 userDrawn="1">
          <p15:clr>
            <a:srgbClr val="A4A3A4"/>
          </p15:clr>
        </p15:guide>
        <p15:guide id="2" pos="21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7200"/>
    <a:srgbClr val="EFD9AD"/>
    <a:srgbClr val="D8A83E"/>
    <a:srgbClr val="FFFFFF"/>
    <a:srgbClr val="03414D"/>
    <a:srgbClr val="FD4500"/>
    <a:srgbClr val="005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20"/>
    <p:restoredTop sz="89605"/>
  </p:normalViewPr>
  <p:slideViewPr>
    <p:cSldViewPr snapToGrid="0" snapToObjects="1">
      <p:cViewPr varScale="1">
        <p:scale>
          <a:sx n="89" d="100"/>
          <a:sy n="89" d="100"/>
        </p:scale>
        <p:origin x="280" y="160"/>
      </p:cViewPr>
      <p:guideLst>
        <p:guide orient="horz" pos="119"/>
        <p:guide pos="211"/>
      </p:guideLst>
    </p:cSldViewPr>
  </p:slideViewPr>
  <p:notesTextViewPr>
    <p:cViewPr>
      <p:scale>
        <a:sx n="85" d="100"/>
        <a:sy n="85" d="100"/>
      </p:scale>
      <p:origin x="0" y="0"/>
    </p:cViewPr>
  </p:notesTextViewPr>
  <p:notesViewPr>
    <p:cSldViewPr snapToGrid="0" snapToObjects="1" showGuides="1">
      <p:cViewPr varScale="1">
        <p:scale>
          <a:sx n="89" d="100"/>
          <a:sy n="89" d="100"/>
        </p:scale>
        <p:origin x="2632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FFBC8-A418-6444-A1F2-AF3DCBD12C89}" type="datetimeFigureOut">
              <a:rPr lang="en-GB" smtClean="0"/>
              <a:t>03/11/2019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4DADA-A641-F04B-8DE3-7D893515C2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7041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4DADA-A641-F04B-8DE3-7D893515C21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516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4DADA-A641-F04B-8DE3-7D893515C21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221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4DADA-A641-F04B-8DE3-7D893515C21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623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4DADA-A641-F04B-8DE3-7D893515C21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550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4DADA-A641-F04B-8DE3-7D893515C21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8754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4DADA-A641-F04B-8DE3-7D893515C21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519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4DADA-A641-F04B-8DE3-7D893515C21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422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ELIX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elixir_helix_200_2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48683" y="-26988"/>
            <a:ext cx="12240683" cy="618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11424" y="3356993"/>
            <a:ext cx="10363200" cy="864096"/>
          </a:xfrm>
        </p:spPr>
        <p:txBody>
          <a:bodyPr>
            <a:normAutofit/>
          </a:bodyPr>
          <a:lstStyle>
            <a:lvl1pPr algn="r">
              <a:defRPr sz="5000" b="1">
                <a:solidFill>
                  <a:srgbClr val="003F41"/>
                </a:solidFill>
                <a:latin typeface="Corbel"/>
                <a:cs typeface="Corbel"/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503712" y="4293097"/>
            <a:ext cx="7755467" cy="899583"/>
          </a:xfrm>
        </p:spPr>
        <p:txBody>
          <a:bodyPr>
            <a:normAutofit/>
          </a:bodyPr>
          <a:lstStyle>
            <a:lvl1pPr marL="0" indent="0" algn="r">
              <a:buNone/>
              <a:defRPr lang="en-US" sz="2800" i="1"/>
            </a:lvl1pPr>
            <a:lvl2pPr marL="457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761891" y="5192680"/>
            <a:ext cx="4512733" cy="360040"/>
          </a:xfrm>
        </p:spPr>
        <p:txBody>
          <a:bodyPr/>
          <a:lstStyle>
            <a:lvl1pPr marL="0" indent="0" algn="r">
              <a:buFontTx/>
              <a:buNone/>
              <a:defRPr sz="18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nb-NO"/>
              <a:t>Klikk for å redigere tekststiler i malen
Andre nivå
Tredje nivå
Fjerde nivå
Femte nivå</a:t>
            </a:r>
            <a:endParaRPr lang="en-US"/>
          </a:p>
        </p:txBody>
      </p:sp>
      <p:pic>
        <p:nvPicPr>
          <p:cNvPr id="3" name="Bilde 2">
            <a:extLst>
              <a:ext uri="{FF2B5EF4-FFF2-40B4-BE49-F238E27FC236}">
                <a16:creationId xmlns:a16="http://schemas.microsoft.com/office/drawing/2014/main" id="{C765E3E7-202D-E044-89D5-AAF44171CCA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82159" y="4987396"/>
            <a:ext cx="2115348" cy="142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203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EXCELER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elixir_helix_200_2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48683" y="-26988"/>
            <a:ext cx="12240683" cy="618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967817" y="6092041"/>
            <a:ext cx="6398684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5306" tIns="32653" rIns="65306" bIns="32653">
            <a:spAutoFit/>
          </a:bodyPr>
          <a:lstStyle>
            <a:lvl1pPr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r>
              <a:rPr lang="en-US" sz="2400" i="1" dirty="0" err="1">
                <a:solidFill>
                  <a:srgbClr val="003F41"/>
                </a:solidFill>
                <a:latin typeface="Corbel" pitchFamily="34" charset="0"/>
                <a:ea typeface="Geneva" charset="-128"/>
                <a:cs typeface="+mn-cs"/>
              </a:rPr>
              <a:t>www.elixir-europe.org</a:t>
            </a:r>
            <a:r>
              <a:rPr lang="en-US" sz="2400" i="1" dirty="0">
                <a:solidFill>
                  <a:srgbClr val="003F41"/>
                </a:solidFill>
                <a:latin typeface="Corbel" pitchFamily="34" charset="0"/>
                <a:ea typeface="Geneva" charset="-128"/>
                <a:cs typeface="+mn-cs"/>
              </a:rPr>
              <a:t>/</a:t>
            </a:r>
            <a:r>
              <a:rPr lang="en-US" sz="2400" i="1" dirty="0" err="1">
                <a:solidFill>
                  <a:srgbClr val="003F41"/>
                </a:solidFill>
                <a:latin typeface="Corbel" pitchFamily="34" charset="0"/>
                <a:ea typeface="Geneva" charset="-128"/>
                <a:cs typeface="+mn-cs"/>
              </a:rPr>
              <a:t>excelerate</a:t>
            </a:r>
            <a:endParaRPr lang="en-US" sz="2400" i="1" dirty="0">
              <a:solidFill>
                <a:srgbClr val="003F41"/>
              </a:solidFill>
              <a:latin typeface="Corbel" pitchFamily="34" charset="0"/>
              <a:ea typeface="Geneva" charset="-128"/>
              <a:cs typeface="+mn-cs"/>
            </a:endParaRPr>
          </a:p>
        </p:txBody>
      </p:sp>
      <p:pic>
        <p:nvPicPr>
          <p:cNvPr id="5" name="Picture 5" descr="Excelerate_whitebackgroun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51617" y="4962293"/>
            <a:ext cx="2616200" cy="968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1800" y="4949046"/>
            <a:ext cx="1619251" cy="103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31800" y="6092825"/>
            <a:ext cx="4800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000">
                <a:solidFill>
                  <a:srgbClr val="7F7F7F"/>
                </a:solidFill>
              </a:rPr>
              <a:t>ELIXIR-EXCELERATE is funded by the European Commission within the Research Infrastructures programme of Horizon 2020, grant agreement number 676559.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11424" y="3356993"/>
            <a:ext cx="10363200" cy="864096"/>
          </a:xfrm>
        </p:spPr>
        <p:txBody>
          <a:bodyPr>
            <a:normAutofit/>
          </a:bodyPr>
          <a:lstStyle>
            <a:lvl1pPr algn="r">
              <a:defRPr sz="5000" b="1">
                <a:solidFill>
                  <a:srgbClr val="003F41"/>
                </a:solidFill>
                <a:latin typeface="Corbel"/>
                <a:cs typeface="Corbel"/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/>
          </p:nvPr>
        </p:nvSpPr>
        <p:spPr>
          <a:xfrm>
            <a:off x="3503712" y="4293097"/>
            <a:ext cx="7755467" cy="899583"/>
          </a:xfrm>
        </p:spPr>
        <p:txBody>
          <a:bodyPr>
            <a:normAutofit/>
          </a:bodyPr>
          <a:lstStyle>
            <a:lvl1pPr marL="0" indent="0" algn="r">
              <a:buNone/>
              <a:defRPr lang="en-US" sz="2800" i="1"/>
            </a:lvl1pPr>
            <a:lvl2pPr marL="457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761891" y="5192680"/>
            <a:ext cx="4512733" cy="360040"/>
          </a:xfrm>
        </p:spPr>
        <p:txBody>
          <a:bodyPr/>
          <a:lstStyle>
            <a:lvl1pPr marL="0" indent="0" algn="r">
              <a:buFontTx/>
              <a:buNone/>
              <a:defRPr sz="18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nb-NO"/>
              <a:t>Klikk for å redigere tekststiler i malen
Andre nivå
Tredje nivå
Fjerde nivå
Femte nivå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4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LIXIR-thank-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elixir_helix_200_2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48682" y="-26988"/>
            <a:ext cx="12240684" cy="618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elixir_1_RZ_mac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4434" y="5029200"/>
            <a:ext cx="2427817" cy="158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37528" y="6122067"/>
            <a:ext cx="660400" cy="546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440084" y="5445126"/>
            <a:ext cx="3903133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5306" tIns="32653" rIns="65306" bIns="32653">
            <a:spAutoFit/>
          </a:bodyPr>
          <a:lstStyle>
            <a:lvl1pPr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r>
              <a:rPr lang="en-US" sz="2400" i="1" dirty="0" err="1">
                <a:solidFill>
                  <a:srgbClr val="003F41"/>
                </a:solidFill>
                <a:latin typeface="Corbel" pitchFamily="34" charset="0"/>
                <a:ea typeface="Geneva" charset="-128"/>
                <a:cs typeface="+mn-cs"/>
              </a:rPr>
              <a:t>www.elixir-europe.org</a:t>
            </a:r>
            <a:endParaRPr lang="en-US" sz="2400" i="1" dirty="0">
              <a:solidFill>
                <a:srgbClr val="003F41"/>
              </a:solidFill>
              <a:latin typeface="Corbel" pitchFamily="34" charset="0"/>
              <a:ea typeface="Geneva" charset="-128"/>
              <a:cs typeface="+mn-cs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113261" y="6265174"/>
            <a:ext cx="3615267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5306" tIns="32653" rIns="65306" bIns="32653">
            <a:spAutoFit/>
          </a:bodyPr>
          <a:lstStyle>
            <a:lvl1pPr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2000" i="1" dirty="0">
                <a:solidFill>
                  <a:srgbClr val="003F41"/>
                </a:solidFill>
                <a:latin typeface="Corbel" pitchFamily="34" charset="0"/>
                <a:ea typeface="Geneva" charset="-128"/>
                <a:cs typeface="+mn-cs"/>
              </a:rPr>
              <a:t>@</a:t>
            </a:r>
            <a:r>
              <a:rPr lang="en-US" sz="2000" i="1" dirty="0" err="1">
                <a:solidFill>
                  <a:srgbClr val="003F41"/>
                </a:solidFill>
                <a:latin typeface="Corbel" pitchFamily="34" charset="0"/>
                <a:ea typeface="Geneva" charset="-128"/>
                <a:cs typeface="+mn-cs"/>
              </a:rPr>
              <a:t>ELIXIREurope</a:t>
            </a:r>
            <a:endParaRPr lang="en-US" sz="2000" i="1" dirty="0">
              <a:solidFill>
                <a:srgbClr val="003F41"/>
              </a:solidFill>
              <a:latin typeface="Corbel" pitchFamily="34" charset="0"/>
              <a:ea typeface="Geneva" charset="-128"/>
              <a:cs typeface="+mn-cs"/>
            </a:endParaRPr>
          </a:p>
        </p:txBody>
      </p:sp>
      <p:pic>
        <p:nvPicPr>
          <p:cNvPr id="10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7161" y="6122067"/>
            <a:ext cx="552451" cy="557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8916913" y="6265174"/>
            <a:ext cx="4116916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5306" tIns="32653" rIns="65306" bIns="32653">
            <a:spAutoFit/>
          </a:bodyPr>
          <a:lstStyle>
            <a:lvl1pPr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2000" i="1" dirty="0">
                <a:solidFill>
                  <a:srgbClr val="003F41"/>
                </a:solidFill>
                <a:latin typeface="Corbel" pitchFamily="34" charset="0"/>
                <a:ea typeface="Geneva" charset="-128"/>
                <a:cs typeface="+mn-cs"/>
              </a:rPr>
              <a:t>/company/elixir-</a:t>
            </a:r>
            <a:r>
              <a:rPr lang="en-US" sz="2000" i="1" dirty="0" err="1">
                <a:solidFill>
                  <a:srgbClr val="003F41"/>
                </a:solidFill>
                <a:latin typeface="Corbel" pitchFamily="34" charset="0"/>
                <a:ea typeface="Geneva" charset="-128"/>
                <a:cs typeface="+mn-cs"/>
              </a:rPr>
              <a:t>europe</a:t>
            </a:r>
            <a:endParaRPr lang="en-US" sz="2000" i="1" dirty="0">
              <a:solidFill>
                <a:srgbClr val="003F41"/>
              </a:solidFill>
              <a:latin typeface="Corbel" pitchFamily="34" charset="0"/>
              <a:ea typeface="Geneva" charset="-128"/>
              <a:cs typeface="+mn-cs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911424" y="3645025"/>
            <a:ext cx="10363200" cy="1225021"/>
          </a:xfrm>
        </p:spPr>
        <p:txBody>
          <a:bodyPr>
            <a:normAutofit/>
          </a:bodyPr>
          <a:lstStyle>
            <a:lvl1pPr algn="r">
              <a:defRPr sz="4000" b="1">
                <a:solidFill>
                  <a:schemeClr val="tx2">
                    <a:lumMod val="50000"/>
                  </a:schemeClr>
                </a:solidFill>
                <a:latin typeface="Corbel"/>
                <a:cs typeface="Corbel"/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768075" y="4869160"/>
            <a:ext cx="4512733" cy="360040"/>
          </a:xfrm>
        </p:spPr>
        <p:txBody>
          <a:bodyPr/>
          <a:lstStyle>
            <a:lvl1pPr marL="0" indent="0" algn="r">
              <a:buFontTx/>
              <a:buNone/>
              <a:defRPr sz="18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nb-NO"/>
              <a:t>Klikk for å redigere tekststiler i malen
Andre nivå
Tredje nivå
Fjerde nivå
Femte nivå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7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403" y="332656"/>
            <a:ext cx="10871200" cy="648072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
Andre nivå
Tredje nivå
Fjerde nivå
Femte nivå</a:t>
            </a:r>
            <a:endParaRPr lang="de-DE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A862C69B-A6A4-AC4B-B95B-EBDE97C84F2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70926" y="5409786"/>
            <a:ext cx="1895842" cy="127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635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CELERATE sl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Excelerate_whitebackgrou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3201" y="5798634"/>
            <a:ext cx="2129367" cy="779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20868" y="5786024"/>
            <a:ext cx="1335617" cy="844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11200" y="1525589"/>
            <a:ext cx="10871200" cy="4351337"/>
          </a:xfrm>
        </p:spPr>
        <p:txBody>
          <a:bodyPr/>
          <a:lstStyle/>
          <a:p>
            <a:pPr lvl="0"/>
            <a:r>
              <a:rPr lang="nb-NO"/>
              <a:t>Klikk for å redigere tekststiler i malen
Andre nivå
Tredje nivå
Fjerde nivå
Femte nivå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7763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ELIXIR_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13484" y="5754029"/>
            <a:ext cx="1320800" cy="942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403" y="332656"/>
            <a:ext cx="10871200" cy="576064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19200"/>
            <a:ext cx="53340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
Andre nivå
Tredje nivå
Fjerde nivå
Femte nivå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00" y="1219200"/>
            <a:ext cx="53340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
Andre nivå
Tredje nivå
Fjerde nivå
Femte nivå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2630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ELIXIR_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13484" y="5720577"/>
            <a:ext cx="1320800" cy="97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403" y="332656"/>
            <a:ext cx="10871200" cy="576064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0840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9667" y="333375"/>
            <a:ext cx="10871200" cy="5032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525589"/>
            <a:ext cx="10871200" cy="43513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First level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Corbel"/>
          <a:ea typeface="ＭＳ Ｐゴシック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Corbel" pitchFamily="34" charset="0"/>
          <a:ea typeface="ＭＳ Ｐゴシック" charset="0"/>
          <a:cs typeface="Geneva" pitchFamily="-11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Corbel" pitchFamily="34" charset="0"/>
          <a:ea typeface="ＭＳ Ｐゴシック" charset="0"/>
          <a:cs typeface="Geneva" pitchFamily="-11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Corbel" pitchFamily="34" charset="0"/>
          <a:ea typeface="ＭＳ Ｐゴシック" charset="0"/>
          <a:cs typeface="Geneva" pitchFamily="-11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Corbel" pitchFamily="34" charset="0"/>
          <a:ea typeface="ＭＳ Ｐゴシック" charset="0"/>
          <a:cs typeface="Geneva" pitchFamily="-11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itchFamily="-112" charset="0"/>
          <a:ea typeface="Geneva" pitchFamily="-112" charset="0"/>
          <a:cs typeface="Geneva" pitchFamily="-11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itchFamily="-112" charset="0"/>
          <a:ea typeface="Geneva" pitchFamily="-112" charset="0"/>
          <a:cs typeface="Geneva" pitchFamily="-11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itchFamily="-112" charset="0"/>
          <a:ea typeface="Geneva" pitchFamily="-112" charset="0"/>
          <a:cs typeface="Geneva" pitchFamily="-11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itchFamily="-112" charset="0"/>
          <a:ea typeface="Geneva" pitchFamily="-112" charset="0"/>
          <a:cs typeface="Geneva" pitchFamily="-11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Char char="•"/>
        <a:defRPr sz="2400">
          <a:solidFill>
            <a:schemeClr val="tx1"/>
          </a:solidFill>
          <a:latin typeface="Corbel"/>
          <a:ea typeface="ＭＳ Ｐゴシック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Font typeface="Times" charset="0"/>
        <a:buChar char="•"/>
        <a:defRPr sz="2000">
          <a:solidFill>
            <a:schemeClr val="tx1"/>
          </a:solidFill>
          <a:latin typeface="Corbel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Font typeface="Times" charset="0"/>
        <a:buChar char="•"/>
        <a:defRPr sz="2000">
          <a:solidFill>
            <a:schemeClr val="tx1"/>
          </a:solidFill>
          <a:latin typeface="Corbel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Font typeface="Times" charset="0"/>
        <a:buChar char="•"/>
        <a:defRPr sz="2000">
          <a:solidFill>
            <a:schemeClr val="tx1"/>
          </a:solidFill>
          <a:latin typeface="Corbel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Font typeface="Times" charset="0"/>
        <a:buChar char="•"/>
        <a:defRPr sz="2000">
          <a:solidFill>
            <a:schemeClr val="tx1"/>
          </a:solidFill>
          <a:latin typeface="Corbel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" pitchFamily="-112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" pitchFamily="-112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" pitchFamily="-112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" pitchFamily="-112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5400" dirty="0"/>
              <a:t>Workflows in Galaxy</a:t>
            </a:r>
            <a:endParaRPr lang="en-GB" sz="3100" dirty="0">
              <a:latin typeface="Corbel" charset="0"/>
              <a:cs typeface="Corbel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911424" y="4293097"/>
            <a:ext cx="10347755" cy="899583"/>
          </a:xfrm>
        </p:spPr>
        <p:txBody>
          <a:bodyPr/>
          <a:lstStyle/>
          <a:p>
            <a:r>
              <a:rPr lang="en-GB" dirty="0"/>
              <a:t>Exercise I: Create a simple workflow in Galaxy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761891" y="5192680"/>
            <a:ext cx="4512733" cy="118272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000" dirty="0"/>
              <a:t>Erik </a:t>
            </a:r>
            <a:r>
              <a:rPr lang="en-GB" sz="2000" dirty="0" err="1"/>
              <a:t>Hjerde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086982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ADF8BF4-4928-B940-B5AF-7B59563BD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02" y="332656"/>
            <a:ext cx="11241539" cy="648072"/>
          </a:xfrm>
          <a:noFill/>
        </p:spPr>
        <p:txBody>
          <a:bodyPr/>
          <a:lstStyle/>
          <a:p>
            <a:r>
              <a:rPr lang="en-US" sz="4800" dirty="0"/>
              <a:t>Exercise I</a:t>
            </a:r>
            <a:endParaRPr lang="nb-NO" sz="2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1659B82-8767-1345-B0D7-5E4431109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1525589"/>
            <a:ext cx="10879403" cy="4351337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TASK:</a:t>
            </a:r>
          </a:p>
          <a:p>
            <a:pPr marL="457200" indent="-457200">
              <a:buAutoNum type="arabicPeriod"/>
            </a:pPr>
            <a:r>
              <a:rPr lang="en-GB" dirty="0"/>
              <a:t>Create a simple text manipulation workflow</a:t>
            </a:r>
          </a:p>
          <a:p>
            <a:pPr marL="457200" indent="-457200">
              <a:buAutoNum type="arabicPeriod"/>
            </a:pPr>
            <a:r>
              <a:rPr lang="en-GB" dirty="0"/>
              <a:t>Run analysis on two text files data using the workflow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All the tools needed to make this workflow are available in the Tool menu</a:t>
            </a:r>
          </a:p>
          <a:p>
            <a:pPr marL="0" indent="0">
              <a:buNone/>
            </a:pPr>
            <a:r>
              <a:rPr lang="en-GB" dirty="0"/>
              <a:t>Your challenge will be to pick the right tools, connect them in the right order and set the parameters correct for each tool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0043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311F00-D3D4-EB40-9F9E-8F436ECD0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2536842"/>
            <a:ext cx="10896600" cy="2755900"/>
          </a:xfrm>
          <a:prstGeom prst="rect">
            <a:avLst/>
          </a:pr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BADF8BF4-4928-B940-B5AF-7B59563BD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02" y="332656"/>
            <a:ext cx="11241539" cy="648072"/>
          </a:xfrm>
          <a:noFill/>
        </p:spPr>
        <p:txBody>
          <a:bodyPr/>
          <a:lstStyle/>
          <a:p>
            <a:r>
              <a:rPr lang="en-US" sz="4800" dirty="0"/>
              <a:t>The workflow you will make</a:t>
            </a:r>
            <a:endParaRPr lang="nb-NO" sz="2800" dirty="0"/>
          </a:p>
        </p:txBody>
      </p:sp>
    </p:spTree>
    <p:extLst>
      <p:ext uri="{BB962C8B-B14F-4D97-AF65-F5344CB8AC3E}">
        <p14:creationId xmlns:p14="http://schemas.microsoft.com/office/powerpoint/2010/main" val="1452019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311F00-D3D4-EB40-9F9E-8F436ECD0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2536842"/>
            <a:ext cx="10896600" cy="2755900"/>
          </a:xfrm>
          <a:prstGeom prst="rect">
            <a:avLst/>
          </a:pr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BADF8BF4-4928-B940-B5AF-7B59563BD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02" y="332656"/>
            <a:ext cx="11241539" cy="648072"/>
          </a:xfrm>
          <a:noFill/>
        </p:spPr>
        <p:txBody>
          <a:bodyPr/>
          <a:lstStyle/>
          <a:p>
            <a:r>
              <a:rPr lang="en-US" sz="4800" dirty="0"/>
              <a:t>The workflow you will make</a:t>
            </a:r>
            <a:endParaRPr lang="nb-NO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FCFD40-A3C5-4045-99EF-805AC04A157D}"/>
              </a:ext>
            </a:extLst>
          </p:cNvPr>
          <p:cNvSpPr/>
          <p:nvPr/>
        </p:nvSpPr>
        <p:spPr bwMode="auto">
          <a:xfrm>
            <a:off x="2628900" y="2479690"/>
            <a:ext cx="9563100" cy="2755900"/>
          </a:xfrm>
          <a:prstGeom prst="rect">
            <a:avLst/>
          </a:prstGeom>
          <a:solidFill>
            <a:schemeClr val="bg1">
              <a:alpha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Geneva" pitchFamily="-112" charset="0"/>
              <a:cs typeface="Geneva" pitchFamily="-11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14A38B-D5A1-EE43-90BF-0846834BD881}"/>
              </a:ext>
            </a:extLst>
          </p:cNvPr>
          <p:cNvSpPr/>
          <p:nvPr/>
        </p:nvSpPr>
        <p:spPr bwMode="auto">
          <a:xfrm>
            <a:off x="2881355" y="3233960"/>
            <a:ext cx="2663687" cy="136166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 dirty="0">
                <a:latin typeface="Arial" pitchFamily="-112" charset="0"/>
                <a:ea typeface="Geneva" pitchFamily="-112" charset="0"/>
                <a:cs typeface="Geneva" pitchFamily="-112" charset="0"/>
              </a:rPr>
              <a:t>Define input data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FFBD83B-34B1-994D-9B5A-0DA51F8E12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350790"/>
              </p:ext>
            </p:extLst>
          </p:nvPr>
        </p:nvGraphicFramePr>
        <p:xfrm>
          <a:off x="697624" y="1175651"/>
          <a:ext cx="1951475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3941">
                  <a:extLst>
                    <a:ext uri="{9D8B030D-6E8A-4147-A177-3AD203B41FA5}">
                      <a16:colId xmlns:a16="http://schemas.microsoft.com/office/drawing/2014/main" val="2739575071"/>
                    </a:ext>
                  </a:extLst>
                </a:gridCol>
                <a:gridCol w="967534">
                  <a:extLst>
                    <a:ext uri="{9D8B030D-6E8A-4147-A177-3AD203B41FA5}">
                      <a16:colId xmlns:a16="http://schemas.microsoft.com/office/drawing/2014/main" val="3641441132"/>
                    </a:ext>
                  </a:extLst>
                </a:gridCol>
              </a:tblGrid>
              <a:tr h="262200">
                <a:tc>
                  <a:txBody>
                    <a:bodyPr/>
                    <a:lstStyle/>
                    <a:p>
                      <a:r>
                        <a:rPr lang="en-GB" sz="1600" dirty="0"/>
                        <a:t>now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to 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759479"/>
                  </a:ext>
                </a:extLst>
              </a:tr>
              <a:tr h="262200">
                <a:tc>
                  <a:txBody>
                    <a:bodyPr/>
                    <a:lstStyle/>
                    <a:p>
                      <a:r>
                        <a:rPr lang="en-GB" sz="1600" dirty="0"/>
                        <a:t>will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do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02606"/>
                  </a:ext>
                </a:extLst>
              </a:tr>
              <a:tr h="262200">
                <a:tc>
                  <a:txBody>
                    <a:bodyPr/>
                    <a:lstStyle/>
                    <a:p>
                      <a:r>
                        <a:rPr lang="en-GB" sz="1600" dirty="0"/>
                        <a:t>great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what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752663"/>
                  </a:ext>
                </a:extLst>
              </a:tr>
              <a:tr h="262200">
                <a:tc>
                  <a:txBody>
                    <a:bodyPr/>
                    <a:lstStyle/>
                    <a:p>
                      <a:r>
                        <a:rPr lang="en-GB" sz="1600" dirty="0"/>
                        <a:t>this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not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809063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246CF5A-17FB-D741-9AFC-640FFDA2E6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514876"/>
              </p:ext>
            </p:extLst>
          </p:nvPr>
        </p:nvGraphicFramePr>
        <p:xfrm>
          <a:off x="697624" y="5275387"/>
          <a:ext cx="1951475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3941">
                  <a:extLst>
                    <a:ext uri="{9D8B030D-6E8A-4147-A177-3AD203B41FA5}">
                      <a16:colId xmlns:a16="http://schemas.microsoft.com/office/drawing/2014/main" val="2739575071"/>
                    </a:ext>
                  </a:extLst>
                </a:gridCol>
                <a:gridCol w="967534">
                  <a:extLst>
                    <a:ext uri="{9D8B030D-6E8A-4147-A177-3AD203B41FA5}">
                      <a16:colId xmlns:a16="http://schemas.microsoft.com/office/drawing/2014/main" val="3641441132"/>
                    </a:ext>
                  </a:extLst>
                </a:gridCol>
              </a:tblGrid>
              <a:tr h="262200">
                <a:tc>
                  <a:txBody>
                    <a:bodyPr/>
                    <a:lstStyle/>
                    <a:p>
                      <a:r>
                        <a:rPr lang="en-GB" sz="1600" dirty="0"/>
                        <a:t>perfect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repeat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759479"/>
                  </a:ext>
                </a:extLst>
              </a:tr>
              <a:tr h="262200">
                <a:tc>
                  <a:txBody>
                    <a:bodyPr/>
                    <a:lstStyle/>
                    <a:p>
                      <a:r>
                        <a:rPr lang="en-GB" sz="1600" dirty="0"/>
                        <a:t>wrong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this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02606"/>
                  </a:ext>
                </a:extLst>
              </a:tr>
              <a:tr h="262200">
                <a:tc>
                  <a:txBody>
                    <a:bodyPr/>
                    <a:lstStyle/>
                    <a:p>
                      <a:r>
                        <a:rPr lang="en-GB" sz="1600" dirty="0"/>
                        <a:t>is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possible 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752663"/>
                  </a:ext>
                </a:extLst>
              </a:tr>
              <a:tr h="262200">
                <a:tc>
                  <a:txBody>
                    <a:bodyPr/>
                    <a:lstStyle/>
                    <a:p>
                      <a:r>
                        <a:rPr lang="en-GB" sz="1600" dirty="0"/>
                        <a:t>file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might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809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6530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311F00-D3D4-EB40-9F9E-8F436ECD0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2536842"/>
            <a:ext cx="10896600" cy="2755900"/>
          </a:xfrm>
          <a:prstGeom prst="rect">
            <a:avLst/>
          </a:pr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BADF8BF4-4928-B940-B5AF-7B59563BD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02" y="332656"/>
            <a:ext cx="11241539" cy="648072"/>
          </a:xfrm>
          <a:noFill/>
        </p:spPr>
        <p:txBody>
          <a:bodyPr/>
          <a:lstStyle/>
          <a:p>
            <a:r>
              <a:rPr lang="en-US" sz="4800" dirty="0"/>
              <a:t>The workflow you will make</a:t>
            </a:r>
            <a:endParaRPr lang="nb-NO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FCFD40-A3C5-4045-99EF-805AC04A157D}"/>
              </a:ext>
            </a:extLst>
          </p:cNvPr>
          <p:cNvSpPr/>
          <p:nvPr/>
        </p:nvSpPr>
        <p:spPr bwMode="auto">
          <a:xfrm>
            <a:off x="4657724" y="2479690"/>
            <a:ext cx="7534275" cy="2755900"/>
          </a:xfrm>
          <a:prstGeom prst="rect">
            <a:avLst/>
          </a:prstGeom>
          <a:solidFill>
            <a:schemeClr val="bg1">
              <a:alpha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Geneva" pitchFamily="-112" charset="0"/>
              <a:cs typeface="Geneva" pitchFamily="-11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F3B183-84EB-3545-941B-4D4A9E6A52E2}"/>
              </a:ext>
            </a:extLst>
          </p:cNvPr>
          <p:cNvSpPr/>
          <p:nvPr/>
        </p:nvSpPr>
        <p:spPr bwMode="auto">
          <a:xfrm>
            <a:off x="4866198" y="3233960"/>
            <a:ext cx="2947945" cy="136166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 dirty="0">
                <a:latin typeface="Arial" pitchFamily="-112" charset="0"/>
                <a:ea typeface="Geneva" pitchFamily="-112" charset="0"/>
                <a:cs typeface="Geneva" pitchFamily="-112" charset="0"/>
              </a:rPr>
              <a:t>Sort columns in table alphabetically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C563B9-5EF4-6B46-948E-454C9A19977F}"/>
              </a:ext>
            </a:extLst>
          </p:cNvPr>
          <p:cNvSpPr/>
          <p:nvPr/>
        </p:nvSpPr>
        <p:spPr bwMode="auto">
          <a:xfrm flipH="1">
            <a:off x="647700" y="2528165"/>
            <a:ext cx="2140388" cy="2755900"/>
          </a:xfrm>
          <a:prstGeom prst="rect">
            <a:avLst/>
          </a:prstGeom>
          <a:solidFill>
            <a:schemeClr val="bg1">
              <a:alpha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Geneva" pitchFamily="-112" charset="0"/>
              <a:cs typeface="Geneva" pitchFamily="-112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F639072-7DA5-FB4F-9D49-657783239F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282696"/>
              </p:ext>
            </p:extLst>
          </p:nvPr>
        </p:nvGraphicFramePr>
        <p:xfrm>
          <a:off x="2788088" y="1175651"/>
          <a:ext cx="1960307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8394">
                  <a:extLst>
                    <a:ext uri="{9D8B030D-6E8A-4147-A177-3AD203B41FA5}">
                      <a16:colId xmlns:a16="http://schemas.microsoft.com/office/drawing/2014/main" val="2739575071"/>
                    </a:ext>
                  </a:extLst>
                </a:gridCol>
                <a:gridCol w="971913">
                  <a:extLst>
                    <a:ext uri="{9D8B030D-6E8A-4147-A177-3AD203B41FA5}">
                      <a16:colId xmlns:a16="http://schemas.microsoft.com/office/drawing/2014/main" val="3641441132"/>
                    </a:ext>
                  </a:extLst>
                </a:gridCol>
              </a:tblGrid>
              <a:tr h="262200">
                <a:tc>
                  <a:txBody>
                    <a:bodyPr/>
                    <a:lstStyle/>
                    <a:p>
                      <a:r>
                        <a:rPr lang="en-GB" sz="1600" dirty="0"/>
                        <a:t>great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what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759479"/>
                  </a:ext>
                </a:extLst>
              </a:tr>
              <a:tr h="262200">
                <a:tc>
                  <a:txBody>
                    <a:bodyPr/>
                    <a:lstStyle/>
                    <a:p>
                      <a:r>
                        <a:rPr lang="en-GB" sz="1600" dirty="0"/>
                        <a:t>now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to 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02606"/>
                  </a:ext>
                </a:extLst>
              </a:tr>
              <a:tr h="262200">
                <a:tc>
                  <a:txBody>
                    <a:bodyPr/>
                    <a:lstStyle/>
                    <a:p>
                      <a:r>
                        <a:rPr lang="en-GB" sz="1600" dirty="0"/>
                        <a:t>this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not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752663"/>
                  </a:ext>
                </a:extLst>
              </a:tr>
              <a:tr h="262200">
                <a:tc>
                  <a:txBody>
                    <a:bodyPr/>
                    <a:lstStyle/>
                    <a:p>
                      <a:r>
                        <a:rPr lang="en-GB" sz="1600" dirty="0"/>
                        <a:t>will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do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809063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46BFB5D-6A0D-C045-877A-597E4EE0FF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278045"/>
              </p:ext>
            </p:extLst>
          </p:nvPr>
        </p:nvGraphicFramePr>
        <p:xfrm>
          <a:off x="2788087" y="5275387"/>
          <a:ext cx="1960307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8394">
                  <a:extLst>
                    <a:ext uri="{9D8B030D-6E8A-4147-A177-3AD203B41FA5}">
                      <a16:colId xmlns:a16="http://schemas.microsoft.com/office/drawing/2014/main" val="2739575071"/>
                    </a:ext>
                  </a:extLst>
                </a:gridCol>
                <a:gridCol w="971913">
                  <a:extLst>
                    <a:ext uri="{9D8B030D-6E8A-4147-A177-3AD203B41FA5}">
                      <a16:colId xmlns:a16="http://schemas.microsoft.com/office/drawing/2014/main" val="3641441132"/>
                    </a:ext>
                  </a:extLst>
                </a:gridCol>
              </a:tblGrid>
              <a:tr h="262200">
                <a:tc>
                  <a:txBody>
                    <a:bodyPr/>
                    <a:lstStyle/>
                    <a:p>
                      <a:r>
                        <a:rPr lang="en-GB" sz="1600" dirty="0"/>
                        <a:t>file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might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759479"/>
                  </a:ext>
                </a:extLst>
              </a:tr>
              <a:tr h="262200">
                <a:tc>
                  <a:txBody>
                    <a:bodyPr/>
                    <a:lstStyle/>
                    <a:p>
                      <a:r>
                        <a:rPr lang="en-GB" sz="1600" dirty="0"/>
                        <a:t>is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possible 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02606"/>
                  </a:ext>
                </a:extLst>
              </a:tr>
              <a:tr h="262200">
                <a:tc>
                  <a:txBody>
                    <a:bodyPr/>
                    <a:lstStyle/>
                    <a:p>
                      <a:r>
                        <a:rPr lang="en-GB" sz="1600" dirty="0"/>
                        <a:t>perfect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repeat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752663"/>
                  </a:ext>
                </a:extLst>
              </a:tr>
              <a:tr h="262200">
                <a:tc>
                  <a:txBody>
                    <a:bodyPr/>
                    <a:lstStyle/>
                    <a:p>
                      <a:r>
                        <a:rPr lang="en-GB" sz="1600" dirty="0"/>
                        <a:t>wrong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this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809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0690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311F00-D3D4-EB40-9F9E-8F436ECD0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2536842"/>
            <a:ext cx="10896600" cy="2755900"/>
          </a:xfrm>
          <a:prstGeom prst="rect">
            <a:avLst/>
          </a:pr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BADF8BF4-4928-B940-B5AF-7B59563BD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02" y="332656"/>
            <a:ext cx="11241539" cy="648072"/>
          </a:xfrm>
          <a:noFill/>
        </p:spPr>
        <p:txBody>
          <a:bodyPr/>
          <a:lstStyle/>
          <a:p>
            <a:r>
              <a:rPr lang="en-US" sz="4800" dirty="0"/>
              <a:t>The workflow you will make</a:t>
            </a:r>
            <a:endParaRPr lang="nb-NO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FCFD40-A3C5-4045-99EF-805AC04A157D}"/>
              </a:ext>
            </a:extLst>
          </p:cNvPr>
          <p:cNvSpPr/>
          <p:nvPr/>
        </p:nvSpPr>
        <p:spPr bwMode="auto">
          <a:xfrm>
            <a:off x="6829425" y="2479690"/>
            <a:ext cx="5362574" cy="2755900"/>
          </a:xfrm>
          <a:prstGeom prst="rect">
            <a:avLst/>
          </a:prstGeom>
          <a:solidFill>
            <a:schemeClr val="bg1">
              <a:alpha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Geneva" pitchFamily="-112" charset="0"/>
              <a:cs typeface="Geneva" pitchFamily="-11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F3B183-84EB-3545-941B-4D4A9E6A52E2}"/>
              </a:ext>
            </a:extLst>
          </p:cNvPr>
          <p:cNvSpPr/>
          <p:nvPr/>
        </p:nvSpPr>
        <p:spPr bwMode="auto">
          <a:xfrm>
            <a:off x="7295073" y="3233960"/>
            <a:ext cx="2947945" cy="136166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 dirty="0">
                <a:latin typeface="Arial" pitchFamily="-112" charset="0"/>
                <a:ea typeface="Geneva" pitchFamily="-112" charset="0"/>
                <a:cs typeface="Geneva" pitchFamily="-112" charset="0"/>
              </a:rPr>
              <a:t>Select columns from tables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C563B9-5EF4-6B46-948E-454C9A19977F}"/>
              </a:ext>
            </a:extLst>
          </p:cNvPr>
          <p:cNvSpPr/>
          <p:nvPr/>
        </p:nvSpPr>
        <p:spPr bwMode="auto">
          <a:xfrm flipH="1">
            <a:off x="647699" y="2528165"/>
            <a:ext cx="4252913" cy="2755900"/>
          </a:xfrm>
          <a:prstGeom prst="rect">
            <a:avLst/>
          </a:prstGeom>
          <a:solidFill>
            <a:schemeClr val="bg1">
              <a:alpha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Geneva" pitchFamily="-112" charset="0"/>
              <a:cs typeface="Geneva" pitchFamily="-112" charset="0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6F3916A-57D0-7740-897D-CEF77F5DA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817530"/>
              </p:ext>
            </p:extLst>
          </p:nvPr>
        </p:nvGraphicFramePr>
        <p:xfrm>
          <a:off x="5413998" y="1175651"/>
          <a:ext cx="902040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2040">
                  <a:extLst>
                    <a:ext uri="{9D8B030D-6E8A-4147-A177-3AD203B41FA5}">
                      <a16:colId xmlns:a16="http://schemas.microsoft.com/office/drawing/2014/main" val="2739575071"/>
                    </a:ext>
                  </a:extLst>
                </a:gridCol>
              </a:tblGrid>
              <a:tr h="262200">
                <a:tc>
                  <a:txBody>
                    <a:bodyPr/>
                    <a:lstStyle/>
                    <a:p>
                      <a:r>
                        <a:rPr lang="en-GB" sz="1600" dirty="0"/>
                        <a:t>great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759479"/>
                  </a:ext>
                </a:extLst>
              </a:tr>
              <a:tr h="262200">
                <a:tc>
                  <a:txBody>
                    <a:bodyPr/>
                    <a:lstStyle/>
                    <a:p>
                      <a:r>
                        <a:rPr lang="en-GB" sz="1600" dirty="0"/>
                        <a:t>now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02606"/>
                  </a:ext>
                </a:extLst>
              </a:tr>
              <a:tr h="262200">
                <a:tc>
                  <a:txBody>
                    <a:bodyPr/>
                    <a:lstStyle/>
                    <a:p>
                      <a:r>
                        <a:rPr lang="en-GB" sz="1600" dirty="0"/>
                        <a:t>this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752663"/>
                  </a:ext>
                </a:extLst>
              </a:tr>
              <a:tr h="262200">
                <a:tc>
                  <a:txBody>
                    <a:bodyPr/>
                    <a:lstStyle/>
                    <a:p>
                      <a:r>
                        <a:rPr lang="en-GB" sz="1600" dirty="0"/>
                        <a:t>will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591694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1EAEB4F-1212-3D48-851D-4568028302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496725"/>
              </p:ext>
            </p:extLst>
          </p:nvPr>
        </p:nvGraphicFramePr>
        <p:xfrm>
          <a:off x="5413998" y="5275387"/>
          <a:ext cx="902040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2040">
                  <a:extLst>
                    <a:ext uri="{9D8B030D-6E8A-4147-A177-3AD203B41FA5}">
                      <a16:colId xmlns:a16="http://schemas.microsoft.com/office/drawing/2014/main" val="2739575071"/>
                    </a:ext>
                  </a:extLst>
                </a:gridCol>
              </a:tblGrid>
              <a:tr h="262200">
                <a:tc>
                  <a:txBody>
                    <a:bodyPr/>
                    <a:lstStyle/>
                    <a:p>
                      <a:r>
                        <a:rPr lang="en-GB" sz="1600" dirty="0"/>
                        <a:t>file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759479"/>
                  </a:ext>
                </a:extLst>
              </a:tr>
              <a:tr h="262200">
                <a:tc>
                  <a:txBody>
                    <a:bodyPr/>
                    <a:lstStyle/>
                    <a:p>
                      <a:r>
                        <a:rPr lang="en-GB" sz="1600" dirty="0"/>
                        <a:t>is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02606"/>
                  </a:ext>
                </a:extLst>
              </a:tr>
              <a:tr h="262200">
                <a:tc>
                  <a:txBody>
                    <a:bodyPr/>
                    <a:lstStyle/>
                    <a:p>
                      <a:r>
                        <a:rPr lang="en-GB" sz="1600" dirty="0"/>
                        <a:t>perfect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752663"/>
                  </a:ext>
                </a:extLst>
              </a:tr>
              <a:tr h="262200">
                <a:tc>
                  <a:txBody>
                    <a:bodyPr/>
                    <a:lstStyle/>
                    <a:p>
                      <a:r>
                        <a:rPr lang="en-GB" sz="1600" dirty="0"/>
                        <a:t>wrong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353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8186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311F00-D3D4-EB40-9F9E-8F436ECD0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2536842"/>
            <a:ext cx="10896600" cy="2755900"/>
          </a:xfrm>
          <a:prstGeom prst="rect">
            <a:avLst/>
          </a:pr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BADF8BF4-4928-B940-B5AF-7B59563BD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02" y="332656"/>
            <a:ext cx="11241539" cy="648072"/>
          </a:xfrm>
          <a:noFill/>
        </p:spPr>
        <p:txBody>
          <a:bodyPr/>
          <a:lstStyle/>
          <a:p>
            <a:r>
              <a:rPr lang="en-US" sz="4800" dirty="0"/>
              <a:t>The workflow you will make</a:t>
            </a:r>
            <a:endParaRPr lang="nb-NO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FCFD40-A3C5-4045-99EF-805AC04A157D}"/>
              </a:ext>
            </a:extLst>
          </p:cNvPr>
          <p:cNvSpPr/>
          <p:nvPr/>
        </p:nvSpPr>
        <p:spPr bwMode="auto">
          <a:xfrm>
            <a:off x="8886825" y="2479690"/>
            <a:ext cx="3305174" cy="2755900"/>
          </a:xfrm>
          <a:prstGeom prst="rect">
            <a:avLst/>
          </a:prstGeom>
          <a:solidFill>
            <a:schemeClr val="bg1">
              <a:alpha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Geneva" pitchFamily="-112" charset="0"/>
              <a:cs typeface="Geneva" pitchFamily="-11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F3B183-84EB-3545-941B-4D4A9E6A52E2}"/>
              </a:ext>
            </a:extLst>
          </p:cNvPr>
          <p:cNvSpPr/>
          <p:nvPr/>
        </p:nvSpPr>
        <p:spPr bwMode="auto">
          <a:xfrm>
            <a:off x="9012996" y="3233960"/>
            <a:ext cx="2947945" cy="136166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 dirty="0">
                <a:latin typeface="Arial" pitchFamily="-112" charset="0"/>
                <a:ea typeface="Geneva" pitchFamily="-112" charset="0"/>
                <a:cs typeface="Geneva" pitchFamily="-112" charset="0"/>
              </a:rPr>
              <a:t>Select rows from tables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C563B9-5EF4-6B46-948E-454C9A19977F}"/>
              </a:ext>
            </a:extLst>
          </p:cNvPr>
          <p:cNvSpPr/>
          <p:nvPr/>
        </p:nvSpPr>
        <p:spPr bwMode="auto">
          <a:xfrm flipH="1">
            <a:off x="647698" y="2528165"/>
            <a:ext cx="6338889" cy="2755900"/>
          </a:xfrm>
          <a:prstGeom prst="rect">
            <a:avLst/>
          </a:prstGeom>
          <a:solidFill>
            <a:schemeClr val="bg1">
              <a:alpha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Geneva" pitchFamily="-112" charset="0"/>
              <a:cs typeface="Geneva" pitchFamily="-112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C9244D5-0752-8943-8A31-38B6063AE6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950620"/>
              </p:ext>
            </p:extLst>
          </p:nvPr>
        </p:nvGraphicFramePr>
        <p:xfrm>
          <a:off x="7533764" y="1175651"/>
          <a:ext cx="902040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2040">
                  <a:extLst>
                    <a:ext uri="{9D8B030D-6E8A-4147-A177-3AD203B41FA5}">
                      <a16:colId xmlns:a16="http://schemas.microsoft.com/office/drawing/2014/main" val="2739575071"/>
                    </a:ext>
                  </a:extLst>
                </a:gridCol>
              </a:tblGrid>
              <a:tr h="262200">
                <a:tc>
                  <a:txBody>
                    <a:bodyPr/>
                    <a:lstStyle/>
                    <a:p>
                      <a:r>
                        <a:rPr lang="en-GB" sz="1600" dirty="0"/>
                        <a:t>great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759479"/>
                  </a:ext>
                </a:extLst>
              </a:tr>
              <a:tr h="262200">
                <a:tc>
                  <a:txBody>
                    <a:bodyPr/>
                    <a:lstStyle/>
                    <a:p>
                      <a:r>
                        <a:rPr lang="en-GB" sz="1600" dirty="0"/>
                        <a:t>now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02606"/>
                  </a:ext>
                </a:extLst>
              </a:tr>
              <a:tr h="262200">
                <a:tc>
                  <a:txBody>
                    <a:bodyPr/>
                    <a:lstStyle/>
                    <a:p>
                      <a:r>
                        <a:rPr lang="en-GB" sz="1600" dirty="0"/>
                        <a:t>this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75266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2330D48-E798-6545-8CA9-75584CB5B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390506"/>
              </p:ext>
            </p:extLst>
          </p:nvPr>
        </p:nvGraphicFramePr>
        <p:xfrm>
          <a:off x="7533764" y="5275387"/>
          <a:ext cx="902040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2040">
                  <a:extLst>
                    <a:ext uri="{9D8B030D-6E8A-4147-A177-3AD203B41FA5}">
                      <a16:colId xmlns:a16="http://schemas.microsoft.com/office/drawing/2014/main" val="2739575071"/>
                    </a:ext>
                  </a:extLst>
                </a:gridCol>
              </a:tblGrid>
              <a:tr h="262200">
                <a:tc>
                  <a:txBody>
                    <a:bodyPr/>
                    <a:lstStyle/>
                    <a:p>
                      <a:r>
                        <a:rPr lang="en-GB" sz="1600" dirty="0"/>
                        <a:t>file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759479"/>
                  </a:ext>
                </a:extLst>
              </a:tr>
              <a:tr h="262200">
                <a:tc>
                  <a:txBody>
                    <a:bodyPr/>
                    <a:lstStyle/>
                    <a:p>
                      <a:r>
                        <a:rPr lang="en-GB" sz="1600" dirty="0"/>
                        <a:t>is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02606"/>
                  </a:ext>
                </a:extLst>
              </a:tr>
              <a:tr h="262200">
                <a:tc>
                  <a:txBody>
                    <a:bodyPr/>
                    <a:lstStyle/>
                    <a:p>
                      <a:r>
                        <a:rPr lang="en-GB" sz="1600" dirty="0"/>
                        <a:t>perfect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752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9096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311F00-D3D4-EB40-9F9E-8F436ECD0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2536842"/>
            <a:ext cx="10896600" cy="2755900"/>
          </a:xfrm>
          <a:prstGeom prst="rect">
            <a:avLst/>
          </a:pr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BADF8BF4-4928-B940-B5AF-7B59563BD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02" y="332656"/>
            <a:ext cx="11241539" cy="648072"/>
          </a:xfrm>
          <a:noFill/>
        </p:spPr>
        <p:txBody>
          <a:bodyPr/>
          <a:lstStyle/>
          <a:p>
            <a:r>
              <a:rPr lang="en-US" sz="4800" dirty="0"/>
              <a:t>The workflow you will make</a:t>
            </a:r>
            <a:endParaRPr lang="nb-NO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C563B9-5EF4-6B46-948E-454C9A19977F}"/>
              </a:ext>
            </a:extLst>
          </p:cNvPr>
          <p:cNvSpPr/>
          <p:nvPr/>
        </p:nvSpPr>
        <p:spPr bwMode="auto">
          <a:xfrm flipH="1">
            <a:off x="647698" y="2528165"/>
            <a:ext cx="8553451" cy="2755900"/>
          </a:xfrm>
          <a:prstGeom prst="rect">
            <a:avLst/>
          </a:prstGeom>
          <a:solidFill>
            <a:schemeClr val="bg1">
              <a:alpha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Geneva" pitchFamily="-112" charset="0"/>
              <a:cs typeface="Geneva" pitchFamily="-11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F3B183-84EB-3545-941B-4D4A9E6A52E2}"/>
              </a:ext>
            </a:extLst>
          </p:cNvPr>
          <p:cNvSpPr/>
          <p:nvPr/>
        </p:nvSpPr>
        <p:spPr bwMode="auto">
          <a:xfrm>
            <a:off x="4900612" y="3233960"/>
            <a:ext cx="2947945" cy="136166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 dirty="0">
                <a:latin typeface="Arial" pitchFamily="-112" charset="0"/>
                <a:ea typeface="Geneva" pitchFamily="-112" charset="0"/>
                <a:cs typeface="Geneva" pitchFamily="-112" charset="0"/>
              </a:rPr>
              <a:t>Concatenate data tail to head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A01EB75D-668D-6F48-8752-87522B1882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72065"/>
              </p:ext>
            </p:extLst>
          </p:nvPr>
        </p:nvGraphicFramePr>
        <p:xfrm>
          <a:off x="9921704" y="525162"/>
          <a:ext cx="902040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2040">
                  <a:extLst>
                    <a:ext uri="{9D8B030D-6E8A-4147-A177-3AD203B41FA5}">
                      <a16:colId xmlns:a16="http://schemas.microsoft.com/office/drawing/2014/main" val="2739575071"/>
                    </a:ext>
                  </a:extLst>
                </a:gridCol>
              </a:tblGrid>
              <a:tr h="262200">
                <a:tc>
                  <a:txBody>
                    <a:bodyPr/>
                    <a:lstStyle/>
                    <a:p>
                      <a:r>
                        <a:rPr lang="en-GB" sz="1600" dirty="0"/>
                        <a:t>great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759479"/>
                  </a:ext>
                </a:extLst>
              </a:tr>
              <a:tr h="262200">
                <a:tc>
                  <a:txBody>
                    <a:bodyPr/>
                    <a:lstStyle/>
                    <a:p>
                      <a:r>
                        <a:rPr lang="en-GB" sz="1600" dirty="0"/>
                        <a:t>now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02606"/>
                  </a:ext>
                </a:extLst>
              </a:tr>
              <a:tr h="262200">
                <a:tc>
                  <a:txBody>
                    <a:bodyPr/>
                    <a:lstStyle/>
                    <a:p>
                      <a:r>
                        <a:rPr lang="en-GB" sz="1600" dirty="0"/>
                        <a:t>this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752663"/>
                  </a:ext>
                </a:extLst>
              </a:tr>
              <a:tr h="262200">
                <a:tc>
                  <a:txBody>
                    <a:bodyPr/>
                    <a:lstStyle/>
                    <a:p>
                      <a:r>
                        <a:rPr lang="en-GB" sz="1600" dirty="0"/>
                        <a:t>file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854887"/>
                  </a:ext>
                </a:extLst>
              </a:tr>
              <a:tr h="262200">
                <a:tc>
                  <a:txBody>
                    <a:bodyPr/>
                    <a:lstStyle/>
                    <a:p>
                      <a:r>
                        <a:rPr lang="en-GB" sz="1600" dirty="0"/>
                        <a:t>is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327871"/>
                  </a:ext>
                </a:extLst>
              </a:tr>
              <a:tr h="262200">
                <a:tc>
                  <a:txBody>
                    <a:bodyPr/>
                    <a:lstStyle/>
                    <a:p>
                      <a:r>
                        <a:rPr lang="en-GB" sz="1600" dirty="0"/>
                        <a:t>perfect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194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8989624"/>
      </p:ext>
    </p:extLst>
  </p:cSld>
  <p:clrMapOvr>
    <a:masterClrMapping/>
  </p:clrMapOvr>
</p:sld>
</file>

<file path=ppt/theme/theme1.xml><?xml version="1.0" encoding="utf-8"?>
<a:theme xmlns:a="http://schemas.openxmlformats.org/drawingml/2006/main" name="ELIXIR_templat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Leere Präsentation">
      <a:majorFont>
        <a:latin typeface="Arial"/>
        <a:ea typeface="Geneva"/>
        <a:cs typeface="Geneva"/>
      </a:majorFont>
      <a:minorFont>
        <a:latin typeface="Arial"/>
        <a:ea typeface="Geneva"/>
        <a:cs typeface="Genev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Geneva" pitchFamily="-112" charset="0"/>
            <a:cs typeface="Geneva" pitchFamily="-11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Geneva" pitchFamily="-112" charset="0"/>
            <a:cs typeface="Geneva" pitchFamily="-112" charset="0"/>
          </a:defRPr>
        </a:defPPr>
      </a:lstStyle>
    </a:lnDef>
  </a:objectDefaults>
  <a:extraClrSchemeLst>
    <a:extraClrScheme>
      <a:clrScheme name="Leere Präsentation 1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DCDCDC"/>
        </a:lt1>
        <a:dk2>
          <a:srgbClr val="007E82"/>
        </a:dk2>
        <a:lt2>
          <a:srgbClr val="7D7D7D"/>
        </a:lt2>
        <a:accent1>
          <a:srgbClr val="72AD46"/>
        </a:accent1>
        <a:accent2>
          <a:srgbClr val="DF001A"/>
        </a:accent2>
        <a:accent3>
          <a:srgbClr val="EBEBEB"/>
        </a:accent3>
        <a:accent4>
          <a:srgbClr val="000000"/>
        </a:accent4>
        <a:accent5>
          <a:srgbClr val="BCD3B0"/>
        </a:accent5>
        <a:accent6>
          <a:srgbClr val="CA0016"/>
        </a:accent6>
        <a:hlink>
          <a:srgbClr val="007E82"/>
        </a:hlink>
        <a:folHlink>
          <a:srgbClr val="72AD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7E82"/>
        </a:dk2>
        <a:lt2>
          <a:srgbClr val="7D7D7D"/>
        </a:lt2>
        <a:accent1>
          <a:srgbClr val="72AD46"/>
        </a:accent1>
        <a:accent2>
          <a:srgbClr val="DF001A"/>
        </a:accent2>
        <a:accent3>
          <a:srgbClr val="FFFFFF"/>
        </a:accent3>
        <a:accent4>
          <a:srgbClr val="000000"/>
        </a:accent4>
        <a:accent5>
          <a:srgbClr val="BCD3B0"/>
        </a:accent5>
        <a:accent6>
          <a:srgbClr val="CA0016"/>
        </a:accent6>
        <a:hlink>
          <a:srgbClr val="007E82"/>
        </a:hlink>
        <a:folHlink>
          <a:srgbClr val="72AD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FFFFFF"/>
        </a:lt1>
        <a:dk2>
          <a:srgbClr val="007E82"/>
        </a:dk2>
        <a:lt2>
          <a:srgbClr val="7D7D7D"/>
        </a:lt2>
        <a:accent1>
          <a:srgbClr val="72AD46"/>
        </a:accent1>
        <a:accent2>
          <a:srgbClr val="DF001A"/>
        </a:accent2>
        <a:accent3>
          <a:srgbClr val="FFFFFF"/>
        </a:accent3>
        <a:accent4>
          <a:srgbClr val="000000"/>
        </a:accent4>
        <a:accent5>
          <a:srgbClr val="BCD3B0"/>
        </a:accent5>
        <a:accent6>
          <a:srgbClr val="CA0016"/>
        </a:accent6>
        <a:hlink>
          <a:srgbClr val="D2E806"/>
        </a:hlink>
        <a:folHlink>
          <a:srgbClr val="72AD4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ELIXIR Norge mal" id="{B2A00625-5BBA-604D-991B-D052501E5469}" vid="{08636CB3-7335-EF42-887D-4A2E70779E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50193</TotalTime>
  <Words>182</Words>
  <Application>Microsoft Macintosh PowerPoint</Application>
  <PresentationFormat>Widescreen</PresentationFormat>
  <Paragraphs>80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ＭＳ Ｐゴシック</vt:lpstr>
      <vt:lpstr>Arial</vt:lpstr>
      <vt:lpstr>Calibri</vt:lpstr>
      <vt:lpstr>Corbel</vt:lpstr>
      <vt:lpstr>Geneva</vt:lpstr>
      <vt:lpstr>Times</vt:lpstr>
      <vt:lpstr>ELIXIR_template</vt:lpstr>
      <vt:lpstr>Workflows in Galaxy</vt:lpstr>
      <vt:lpstr>Exercise I</vt:lpstr>
      <vt:lpstr>The workflow you will make</vt:lpstr>
      <vt:lpstr>The workflow you will make</vt:lpstr>
      <vt:lpstr>The workflow you will make</vt:lpstr>
      <vt:lpstr>The workflow you will make</vt:lpstr>
      <vt:lpstr>The workflow you will make</vt:lpstr>
      <vt:lpstr>The workflow you will make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Christine S</dc:creator>
  <cp:lastModifiedBy>Microsoft Office User</cp:lastModifiedBy>
  <cp:revision>242</cp:revision>
  <cp:lastPrinted>2019-10-22T11:11:01Z</cp:lastPrinted>
  <dcterms:created xsi:type="dcterms:W3CDTF">2019-03-11T13:02:45Z</dcterms:created>
  <dcterms:modified xsi:type="dcterms:W3CDTF">2019-11-04T19:31:57Z</dcterms:modified>
</cp:coreProperties>
</file>