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9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7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9a8239b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9a8239b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a8239b22c_1_25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9a8239b22c_1_25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a8239b22c_1_11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9a8239b22c_1_11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4b6bf63d3_1_39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a4b6bf63d3_1_39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4b6bf63d3_1_57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a4b6bf63d3_1_57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4b6bf63d3_1_93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a4b6bf63d3_1_93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4b6bf63d3_1_111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a4b6bf63d3_1_111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4b6bf63d3_1_140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a4b6bf63d3_1_140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4b6bf63d3_1_197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a4b6bf63d3_1_197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a4b6bf63d3_1_269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a4b6bf63d3_1_269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a8239b22c_0_85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9a8239b22c_0_85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a8239b22c_0_164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RPC : A protocol that enables a machine to invoke some </a:t>
            </a:r>
            <a:r>
              <a:rPr lang="fr"/>
              <a:t>code on another distant (on the network) machine as if it was a local function call, without the need to learn about network details.</a:t>
            </a:r>
            <a:r>
              <a:rPr lang="fr"/>
              <a:t> </a:t>
            </a:r>
            <a:endParaRPr/>
          </a:p>
        </p:txBody>
      </p:sp>
      <p:sp>
        <p:nvSpPr>
          <p:cNvPr id="74" name="Google Shape;74;g19a8239b22c_0_164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4ab2886c9_0_1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RPC : A protocol that enables a machine to invoke some code on another distant (on the network) machine as if it was a local function call, without the need to learn about network details. </a:t>
            </a:r>
            <a:endParaRPr/>
          </a:p>
        </p:txBody>
      </p:sp>
      <p:sp>
        <p:nvSpPr>
          <p:cNvPr id="85" name="Google Shape;85;g1a4ab2886c9_0_1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8239b22c_0_240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9a8239b22c_0_240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b6bf63d3_0_0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Tools to generate classes from schema defined in proto file for all programming Languages</a:t>
            </a:r>
            <a:endParaRPr/>
          </a:p>
        </p:txBody>
      </p:sp>
      <p:sp>
        <p:nvSpPr>
          <p:cNvPr id="110" name="Google Shape;110;g1a4b6bf63d3_0_0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4b6bf63d3_0_21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a4b6bf63d3_0_21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b6bf63d3_1_7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a4b6bf63d3_1_7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4ab2886c9_0_12:notes"/>
          <p:cNvSpPr txBox="1"/>
          <p:nvPr>
            <p:ph idx="1" type="body"/>
          </p:nvPr>
        </p:nvSpPr>
        <p:spPr>
          <a:xfrm>
            <a:off x="685800" y="4400558"/>
            <a:ext cx="54864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a4ab2886c9_0_12:notes"/>
          <p:cNvSpPr/>
          <p:nvPr>
            <p:ph idx="2" type="sldImg"/>
          </p:nvPr>
        </p:nvSpPr>
        <p:spPr>
          <a:xfrm>
            <a:off x="519261" y="1143002"/>
            <a:ext cx="581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e de titre">
  <p:cSld name="1_Diapositive de tit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628649" y="4732734"/>
            <a:ext cx="788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http2.github.i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hyperlink" Target="https://developers.google.com/protocol-buffers/docs/proto3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grpc/grpc-swift" TargetMode="External"/><Relationship Id="rId10" Type="http://schemas.openxmlformats.org/officeDocument/2006/relationships/hyperlink" Target="https://github.com/grpc/grpc-go" TargetMode="External"/><Relationship Id="rId13" Type="http://schemas.openxmlformats.org/officeDocument/2006/relationships/hyperlink" Target="https://github.com/grpc/grpc-dotnet" TargetMode="External"/><Relationship Id="rId12" Type="http://schemas.openxmlformats.org/officeDocument/2006/relationships/hyperlink" Target="https://github.com/grpc/grpc-dart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hyperlink" Target="https://github.com/grpc/grpc-node" TargetMode="External"/><Relationship Id="rId15" Type="http://schemas.openxmlformats.org/officeDocument/2006/relationships/hyperlink" Target="https://github.com/grpc-ecosystem" TargetMode="External"/><Relationship Id="rId14" Type="http://schemas.openxmlformats.org/officeDocument/2006/relationships/hyperlink" Target="https://github.com/grpc/grpc-web" TargetMode="External"/><Relationship Id="rId17" Type="http://schemas.openxmlformats.org/officeDocument/2006/relationships/hyperlink" Target="https://github.com/grpc/grpc/blob/master/doc/command_line_tool.md" TargetMode="External"/><Relationship Id="rId16" Type="http://schemas.openxmlformats.org/officeDocument/2006/relationships/hyperlink" Target="https://github.com/grpc/grpc-contrib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github.com/grpc/grpc" TargetMode="External"/><Relationship Id="rId18" Type="http://schemas.openxmlformats.org/officeDocument/2006/relationships/hyperlink" Target="https://github.com/grpc-ecosystem/awesome-grpc" TargetMode="External"/><Relationship Id="rId7" Type="http://schemas.openxmlformats.org/officeDocument/2006/relationships/hyperlink" Target="https://github.com/grpc/grpc-java" TargetMode="External"/><Relationship Id="rId8" Type="http://schemas.openxmlformats.org/officeDocument/2006/relationships/hyperlink" Target="https://github.com/grpc/grpc-kotli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http2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289725" y="2162425"/>
            <a:ext cx="7203900" cy="194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Ubuntu"/>
                <a:ea typeface="Ubuntu"/>
                <a:cs typeface="Ubuntu"/>
                <a:sym typeface="Ubuntu"/>
              </a:rPr>
              <a:t>A high </a:t>
            </a:r>
            <a:r>
              <a:rPr lang="fr" sz="2000">
                <a:latin typeface="Ubuntu"/>
                <a:ea typeface="Ubuntu"/>
                <a:cs typeface="Ubuntu"/>
                <a:sym typeface="Ubuntu"/>
              </a:rPr>
              <a:t>performance, open source universal RPC framework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763" y="525225"/>
            <a:ext cx="3958574" cy="17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7443175" y="4627725"/>
            <a:ext cx="15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Mehdi ELKHEMIRI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HTTP/2 Multiplexing</a:t>
            </a:r>
            <a:endParaRPr sz="3300">
              <a:solidFill>
                <a:srgbClr val="EB214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667300" y="1629850"/>
            <a:ext cx="75879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fr" sz="2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HTTP/1.x has a problem called “head-of-line blocking,” where effectively only one request can be outstanding on a connection at a time.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B539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B539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3657600" rtl="0" algn="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fr" sz="13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https://http2.github.io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HTTP/2 Multiplexing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256425" y="1629850"/>
            <a:ext cx="77130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3" name="Google Shape;193;p24"/>
          <p:cNvSpPr/>
          <p:nvPr/>
        </p:nvSpPr>
        <p:spPr>
          <a:xfrm rot="5400000">
            <a:off x="3818625" y="1000900"/>
            <a:ext cx="383400" cy="3960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1691650" y="2975200"/>
            <a:ext cx="4694100" cy="11700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3372250" y="2714725"/>
            <a:ext cx="9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GET index.html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468425" y="3380900"/>
            <a:ext cx="183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index.html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Ubuntu"/>
              <a:buChar char="●"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main.js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Ubuntu"/>
              <a:buChar char="●"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main.css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Ubuntu"/>
              <a:buChar char="●"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img.jpg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828050" y="1382150"/>
            <a:ext cx="10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Ubuntu"/>
                <a:ea typeface="Ubuntu"/>
                <a:cs typeface="Ubuntu"/>
                <a:sym typeface="Ubuntu"/>
              </a:rPr>
              <a:t>HTTP/1.1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800" y="2764575"/>
            <a:ext cx="432950" cy="4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3123000" y="3222375"/>
            <a:ext cx="15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Ubuntu"/>
                <a:ea typeface="Ubuntu"/>
                <a:cs typeface="Ubuntu"/>
                <a:sym typeface="Ubuntu"/>
              </a:rPr>
              <a:t>TCP Connection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8650" y="2505550"/>
            <a:ext cx="951000" cy="9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HTTP/2 Multiplexing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256425" y="1629850"/>
            <a:ext cx="77130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2" name="Google Shape;212;p25"/>
          <p:cNvSpPr/>
          <p:nvPr/>
        </p:nvSpPr>
        <p:spPr>
          <a:xfrm rot="5400000">
            <a:off x="3818625" y="1000900"/>
            <a:ext cx="383400" cy="3960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691650" y="2975200"/>
            <a:ext cx="4694100" cy="11700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3372250" y="2714725"/>
            <a:ext cx="9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GET main.js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468425" y="3380900"/>
            <a:ext cx="183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828050" y="1382150"/>
            <a:ext cx="10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Ubuntu"/>
                <a:ea typeface="Ubuntu"/>
                <a:cs typeface="Ubuntu"/>
                <a:sym typeface="Ubuntu"/>
              </a:rPr>
              <a:t>HTTP/1.1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800" y="2764575"/>
            <a:ext cx="432950" cy="4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3123000" y="3222375"/>
            <a:ext cx="15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Ubuntu"/>
                <a:ea typeface="Ubuntu"/>
                <a:cs typeface="Ubuntu"/>
                <a:sym typeface="Ubuntu"/>
              </a:rPr>
              <a:t>TCP Connection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8650" y="2505550"/>
            <a:ext cx="951000" cy="9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HTTP/2 Multiplexing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256425" y="1629850"/>
            <a:ext cx="77130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 rot="5400000">
            <a:off x="3818625" y="1000900"/>
            <a:ext cx="383400" cy="3960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1691650" y="2975200"/>
            <a:ext cx="4694100" cy="11700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3372250" y="2714725"/>
            <a:ext cx="9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GET main.css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468425" y="3380900"/>
            <a:ext cx="183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828050" y="1382150"/>
            <a:ext cx="10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Ubuntu"/>
                <a:ea typeface="Ubuntu"/>
                <a:cs typeface="Ubuntu"/>
                <a:sym typeface="Ubuntu"/>
              </a:rPr>
              <a:t>HTTP/1.1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800" y="2764575"/>
            <a:ext cx="432950" cy="4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3123000" y="3222375"/>
            <a:ext cx="15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Ubuntu"/>
                <a:ea typeface="Ubuntu"/>
                <a:cs typeface="Ubuntu"/>
                <a:sym typeface="Ubuntu"/>
              </a:rPr>
              <a:t>TCP Connection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8650" y="2505550"/>
            <a:ext cx="951000" cy="9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HTTP/2 Multiplexing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256425" y="1629850"/>
            <a:ext cx="77130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0" name="Google Shape;250;p27"/>
          <p:cNvSpPr/>
          <p:nvPr/>
        </p:nvSpPr>
        <p:spPr>
          <a:xfrm rot="5400000">
            <a:off x="3818625" y="1000900"/>
            <a:ext cx="383400" cy="3960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1691650" y="2975200"/>
            <a:ext cx="4694100" cy="11700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3372250" y="2714725"/>
            <a:ext cx="9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GET index.html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468425" y="3380900"/>
            <a:ext cx="183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index.html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Ubuntu"/>
              <a:buChar char="●"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main.js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Ubuntu"/>
              <a:buChar char="●"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main.css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Ubuntu"/>
              <a:buChar char="●"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img.jpg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828050" y="1382150"/>
            <a:ext cx="10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Ubuntu"/>
                <a:ea typeface="Ubuntu"/>
                <a:cs typeface="Ubuntu"/>
                <a:sym typeface="Ubuntu"/>
              </a:rPr>
              <a:t>HTTP/2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800" y="2764575"/>
            <a:ext cx="432950" cy="4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 txBox="1"/>
          <p:nvPr/>
        </p:nvSpPr>
        <p:spPr>
          <a:xfrm>
            <a:off x="3123000" y="3222375"/>
            <a:ext cx="15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Ubuntu"/>
                <a:ea typeface="Ubuntu"/>
                <a:cs typeface="Ubuntu"/>
                <a:sym typeface="Ubuntu"/>
              </a:rPr>
              <a:t>TCP Connection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8650" y="2505550"/>
            <a:ext cx="951000" cy="9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HTTP/2 Multiplexing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8" name="Google Shape;268;p28"/>
          <p:cNvSpPr/>
          <p:nvPr/>
        </p:nvSpPr>
        <p:spPr>
          <a:xfrm rot="5400000">
            <a:off x="3950950" y="814438"/>
            <a:ext cx="1011900" cy="5049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2139550" y="2572163"/>
            <a:ext cx="9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GET </a:t>
            </a:r>
            <a:r>
              <a:rPr lang="fr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main.js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828050" y="1382150"/>
            <a:ext cx="10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Ubuntu"/>
                <a:ea typeface="Ubuntu"/>
                <a:cs typeface="Ubuntu"/>
                <a:sym typeface="Ubuntu"/>
              </a:rPr>
              <a:t>HTTP/2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400" y="2649812"/>
            <a:ext cx="1384924" cy="138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 txBox="1"/>
          <p:nvPr/>
        </p:nvSpPr>
        <p:spPr>
          <a:xfrm>
            <a:off x="3644575" y="4034713"/>
            <a:ext cx="15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Ubuntu"/>
                <a:ea typeface="Ubuntu"/>
                <a:cs typeface="Ubuntu"/>
                <a:sym typeface="Ubuntu"/>
              </a:rPr>
              <a:t>TCP Connection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3500" y="2397025"/>
            <a:ext cx="1890499" cy="18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8"/>
          <p:cNvSpPr txBox="1"/>
          <p:nvPr/>
        </p:nvSpPr>
        <p:spPr>
          <a:xfrm>
            <a:off x="2080350" y="3065813"/>
            <a:ext cx="9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GET </a:t>
            </a:r>
            <a:r>
              <a:rPr lang="fr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main.css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2080350" y="3409513"/>
            <a:ext cx="9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GET </a:t>
            </a:r>
            <a:r>
              <a:rPr lang="fr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img.jpg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76" name="Google Shape;276;p28"/>
          <p:cNvCxnSpPr/>
          <p:nvPr/>
        </p:nvCxnSpPr>
        <p:spPr>
          <a:xfrm>
            <a:off x="1597800" y="2939150"/>
            <a:ext cx="591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8"/>
          <p:cNvCxnSpPr/>
          <p:nvPr/>
        </p:nvCxnSpPr>
        <p:spPr>
          <a:xfrm>
            <a:off x="1587000" y="3298650"/>
            <a:ext cx="591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8"/>
          <p:cNvCxnSpPr/>
          <p:nvPr/>
        </p:nvCxnSpPr>
        <p:spPr>
          <a:xfrm>
            <a:off x="1587000" y="3717325"/>
            <a:ext cx="591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8"/>
          <p:cNvSpPr txBox="1"/>
          <p:nvPr/>
        </p:nvSpPr>
        <p:spPr>
          <a:xfrm>
            <a:off x="5408625" y="2605488"/>
            <a:ext cx="9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Ubuntu"/>
                <a:ea typeface="Ubuntu"/>
                <a:cs typeface="Ubuntu"/>
                <a:sym typeface="Ubuntu"/>
              </a:rPr>
              <a:t>Stream id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5408625" y="2964988"/>
            <a:ext cx="9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Stream id 2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5457950" y="3354075"/>
            <a:ext cx="9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Stream id 3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9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9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HTTP/2 Multiplexing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828050" y="1382150"/>
            <a:ext cx="10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Ubuntu"/>
                <a:ea typeface="Ubuntu"/>
                <a:cs typeface="Ubuntu"/>
                <a:sym typeface="Ubuntu"/>
              </a:rPr>
              <a:t>HTTP/2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93" name="Google Shape;29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400" y="2649812"/>
            <a:ext cx="1384924" cy="138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/>
        </p:nvSpPr>
        <p:spPr>
          <a:xfrm>
            <a:off x="4028800" y="3142150"/>
            <a:ext cx="6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Ubuntu"/>
                <a:ea typeface="Ubuntu"/>
                <a:cs typeface="Ubuntu"/>
                <a:sym typeface="Ubuntu"/>
              </a:rPr>
              <a:t>TCP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3500" y="2397025"/>
            <a:ext cx="1890499" cy="18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29"/>
          <p:cNvCxnSpPr>
            <a:stCxn id="294" idx="1"/>
            <a:endCxn id="293" idx="3"/>
          </p:cNvCxnSpPr>
          <p:nvPr/>
        </p:nvCxnSpPr>
        <p:spPr>
          <a:xfrm rot="10800000">
            <a:off x="1660300" y="3342250"/>
            <a:ext cx="23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9"/>
          <p:cNvCxnSpPr>
            <a:stCxn id="294" idx="3"/>
            <a:endCxn id="295" idx="1"/>
          </p:cNvCxnSpPr>
          <p:nvPr/>
        </p:nvCxnSpPr>
        <p:spPr>
          <a:xfrm>
            <a:off x="4673800" y="3342250"/>
            <a:ext cx="257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29"/>
          <p:cNvSpPr/>
          <p:nvPr/>
        </p:nvSpPr>
        <p:spPr>
          <a:xfrm>
            <a:off x="1572300" y="4162150"/>
            <a:ext cx="5947200" cy="110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2899950" y="3817400"/>
            <a:ext cx="3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Ubuntu"/>
                <a:ea typeface="Ubuntu"/>
                <a:cs typeface="Ubuntu"/>
                <a:sym typeface="Ubuntu"/>
              </a:rPr>
              <a:t>Only One </a:t>
            </a:r>
            <a:r>
              <a:rPr lang="fr">
                <a:latin typeface="Ubuntu"/>
                <a:ea typeface="Ubuntu"/>
                <a:cs typeface="Ubuntu"/>
                <a:sym typeface="Ubuntu"/>
              </a:rPr>
              <a:t>TCP Connection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1834500" y="432980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Stream header 1</a:t>
            </a:r>
            <a:endParaRPr sz="1200"/>
          </a:p>
        </p:txBody>
      </p:sp>
      <p:sp>
        <p:nvSpPr>
          <p:cNvPr id="301" name="Google Shape;301;p29"/>
          <p:cNvSpPr/>
          <p:nvPr/>
        </p:nvSpPr>
        <p:spPr>
          <a:xfrm>
            <a:off x="2777875" y="432715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Stream header 3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3721250" y="432715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Stream header 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4664625" y="432715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Stream data 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5608000" y="432980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Stream data 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6551375" y="432980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Stream data 1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0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0"/>
          <p:cNvSpPr/>
          <p:nvPr/>
        </p:nvSpPr>
        <p:spPr>
          <a:xfrm>
            <a:off x="457015" y="5291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Typical Flow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1572300" y="4162150"/>
            <a:ext cx="5947200" cy="110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1834500" y="432980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Stream header 1</a:t>
            </a:r>
            <a:endParaRPr sz="1200"/>
          </a:p>
        </p:txBody>
      </p:sp>
      <p:sp>
        <p:nvSpPr>
          <p:cNvPr id="318" name="Google Shape;318;p30"/>
          <p:cNvSpPr/>
          <p:nvPr/>
        </p:nvSpPr>
        <p:spPr>
          <a:xfrm>
            <a:off x="2777875" y="432715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Stream header 3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3721250" y="432715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Stream header 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4664625" y="432715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Stream data 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5608000" y="432980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Stream data 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6551375" y="4329800"/>
            <a:ext cx="769200" cy="7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Stream data 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562175" y="858075"/>
            <a:ext cx="1706400" cy="26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6977500" y="858075"/>
            <a:ext cx="1706400" cy="26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647225" y="952050"/>
            <a:ext cx="1536300" cy="3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gRPC Client</a:t>
            </a:r>
            <a:endParaRPr sz="1200"/>
          </a:p>
        </p:txBody>
      </p:sp>
      <p:sp>
        <p:nvSpPr>
          <p:cNvPr id="326" name="Google Shape;326;p30"/>
          <p:cNvSpPr/>
          <p:nvPr/>
        </p:nvSpPr>
        <p:spPr>
          <a:xfrm>
            <a:off x="647225" y="1643950"/>
            <a:ext cx="1536300" cy="3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Encoding/Decoding</a:t>
            </a:r>
            <a:endParaRPr sz="1200"/>
          </a:p>
        </p:txBody>
      </p:sp>
      <p:sp>
        <p:nvSpPr>
          <p:cNvPr id="327" name="Google Shape;327;p30"/>
          <p:cNvSpPr/>
          <p:nvPr/>
        </p:nvSpPr>
        <p:spPr>
          <a:xfrm>
            <a:off x="647225" y="2320575"/>
            <a:ext cx="1536300" cy="3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gRPC Runtime</a:t>
            </a:r>
            <a:endParaRPr sz="1200"/>
          </a:p>
        </p:txBody>
      </p:sp>
      <p:sp>
        <p:nvSpPr>
          <p:cNvPr id="328" name="Google Shape;328;p30"/>
          <p:cNvSpPr/>
          <p:nvPr/>
        </p:nvSpPr>
        <p:spPr>
          <a:xfrm>
            <a:off x="647225" y="2997200"/>
            <a:ext cx="1536300" cy="3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Transport Layer</a:t>
            </a:r>
            <a:endParaRPr sz="1200"/>
          </a:p>
        </p:txBody>
      </p:sp>
      <p:sp>
        <p:nvSpPr>
          <p:cNvPr id="329" name="Google Shape;329;p30"/>
          <p:cNvSpPr/>
          <p:nvPr/>
        </p:nvSpPr>
        <p:spPr>
          <a:xfrm>
            <a:off x="1499150" y="1962725"/>
            <a:ext cx="645000" cy="2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stub</a:t>
            </a:r>
            <a:endParaRPr/>
          </a:p>
        </p:txBody>
      </p:sp>
      <p:cxnSp>
        <p:nvCxnSpPr>
          <p:cNvPr id="330" name="Google Shape;330;p30"/>
          <p:cNvCxnSpPr>
            <a:stCxn id="329" idx="2"/>
          </p:cNvCxnSpPr>
          <p:nvPr/>
        </p:nvCxnSpPr>
        <p:spPr>
          <a:xfrm>
            <a:off x="1821650" y="2168825"/>
            <a:ext cx="30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0"/>
          <p:cNvCxnSpPr/>
          <p:nvPr/>
        </p:nvCxnSpPr>
        <p:spPr>
          <a:xfrm>
            <a:off x="1834500" y="2633400"/>
            <a:ext cx="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0"/>
          <p:cNvCxnSpPr/>
          <p:nvPr/>
        </p:nvCxnSpPr>
        <p:spPr>
          <a:xfrm>
            <a:off x="1824625" y="1262450"/>
            <a:ext cx="99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0"/>
          <p:cNvSpPr/>
          <p:nvPr/>
        </p:nvSpPr>
        <p:spPr>
          <a:xfrm>
            <a:off x="3678850" y="3353372"/>
            <a:ext cx="1578096" cy="6570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HTTP/2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7062550" y="946850"/>
            <a:ext cx="1536300" cy="3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gRPC server</a:t>
            </a:r>
            <a:endParaRPr sz="1200"/>
          </a:p>
        </p:txBody>
      </p:sp>
      <p:sp>
        <p:nvSpPr>
          <p:cNvPr id="335" name="Google Shape;335;p30"/>
          <p:cNvSpPr/>
          <p:nvPr/>
        </p:nvSpPr>
        <p:spPr>
          <a:xfrm>
            <a:off x="7062550" y="1559650"/>
            <a:ext cx="1536300" cy="3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Encoding/Decoding</a:t>
            </a:r>
            <a:endParaRPr sz="1200"/>
          </a:p>
        </p:txBody>
      </p:sp>
      <p:sp>
        <p:nvSpPr>
          <p:cNvPr id="336" name="Google Shape;336;p30"/>
          <p:cNvSpPr/>
          <p:nvPr/>
        </p:nvSpPr>
        <p:spPr>
          <a:xfrm>
            <a:off x="7062550" y="2231638"/>
            <a:ext cx="1536300" cy="3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gRPC Runtime</a:t>
            </a:r>
            <a:endParaRPr sz="1200"/>
          </a:p>
        </p:txBody>
      </p:sp>
      <p:sp>
        <p:nvSpPr>
          <p:cNvPr id="337" name="Google Shape;337;p30"/>
          <p:cNvSpPr/>
          <p:nvPr/>
        </p:nvSpPr>
        <p:spPr>
          <a:xfrm>
            <a:off x="7062550" y="2997200"/>
            <a:ext cx="1536300" cy="3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Transport Layer</a:t>
            </a:r>
            <a:endParaRPr sz="1200"/>
          </a:p>
        </p:txBody>
      </p:sp>
      <p:cxnSp>
        <p:nvCxnSpPr>
          <p:cNvPr id="338" name="Google Shape;338;p30"/>
          <p:cNvCxnSpPr/>
          <p:nvPr/>
        </p:nvCxnSpPr>
        <p:spPr>
          <a:xfrm rot="10800000">
            <a:off x="7278775" y="2574275"/>
            <a:ext cx="990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0"/>
          <p:cNvCxnSpPr/>
          <p:nvPr/>
        </p:nvCxnSpPr>
        <p:spPr>
          <a:xfrm flipH="1" rot="10800000">
            <a:off x="7278825" y="1883975"/>
            <a:ext cx="99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0"/>
          <p:cNvCxnSpPr/>
          <p:nvPr/>
        </p:nvCxnSpPr>
        <p:spPr>
          <a:xfrm rot="10800000">
            <a:off x="7288675" y="1262500"/>
            <a:ext cx="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0"/>
          <p:cNvCxnSpPr/>
          <p:nvPr/>
        </p:nvCxnSpPr>
        <p:spPr>
          <a:xfrm>
            <a:off x="8413050" y="1272325"/>
            <a:ext cx="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0"/>
          <p:cNvCxnSpPr/>
          <p:nvPr/>
        </p:nvCxnSpPr>
        <p:spPr>
          <a:xfrm>
            <a:off x="8422925" y="1873950"/>
            <a:ext cx="99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0"/>
          <p:cNvCxnSpPr/>
          <p:nvPr/>
        </p:nvCxnSpPr>
        <p:spPr>
          <a:xfrm>
            <a:off x="8432775" y="2554500"/>
            <a:ext cx="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0"/>
          <p:cNvCxnSpPr>
            <a:endCxn id="333" idx="2"/>
          </p:cNvCxnSpPr>
          <p:nvPr/>
        </p:nvCxnSpPr>
        <p:spPr>
          <a:xfrm>
            <a:off x="1440045" y="3511208"/>
            <a:ext cx="22437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0"/>
          <p:cNvCxnSpPr>
            <a:stCxn id="333" idx="0"/>
            <a:endCxn id="324" idx="2"/>
          </p:cNvCxnSpPr>
          <p:nvPr/>
        </p:nvCxnSpPr>
        <p:spPr>
          <a:xfrm flipH="1" rot="10800000">
            <a:off x="5255631" y="3511208"/>
            <a:ext cx="25752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0"/>
          <p:cNvCxnSpPr/>
          <p:nvPr/>
        </p:nvCxnSpPr>
        <p:spPr>
          <a:xfrm flipH="1" rot="10800000">
            <a:off x="858075" y="2633525"/>
            <a:ext cx="99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0"/>
          <p:cNvCxnSpPr/>
          <p:nvPr/>
        </p:nvCxnSpPr>
        <p:spPr>
          <a:xfrm rot="10800000">
            <a:off x="877800" y="1952975"/>
            <a:ext cx="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0"/>
          <p:cNvCxnSpPr/>
          <p:nvPr/>
        </p:nvCxnSpPr>
        <p:spPr>
          <a:xfrm flipH="1" rot="10800000">
            <a:off x="877800" y="1262475"/>
            <a:ext cx="9900" cy="3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49" name="Google Shape;349;p30"/>
          <p:cNvSpPr txBox="1"/>
          <p:nvPr/>
        </p:nvSpPr>
        <p:spPr>
          <a:xfrm>
            <a:off x="1903550" y="1240575"/>
            <a:ext cx="1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350" name="Google Shape;350;p30"/>
          <p:cNvSpPr txBox="1"/>
          <p:nvPr/>
        </p:nvSpPr>
        <p:spPr>
          <a:xfrm>
            <a:off x="2041550" y="2048075"/>
            <a:ext cx="1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351" name="Google Shape;351;p30"/>
          <p:cNvSpPr txBox="1"/>
          <p:nvPr/>
        </p:nvSpPr>
        <p:spPr>
          <a:xfrm>
            <a:off x="1928600" y="2598625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2980525" y="3312800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  <p:sp>
        <p:nvSpPr>
          <p:cNvPr id="353" name="Google Shape;353;p30"/>
          <p:cNvSpPr txBox="1"/>
          <p:nvPr/>
        </p:nvSpPr>
        <p:spPr>
          <a:xfrm>
            <a:off x="5810650" y="3312800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  <p:sp>
        <p:nvSpPr>
          <p:cNvPr id="354" name="Google Shape;354;p30"/>
          <p:cNvSpPr txBox="1"/>
          <p:nvPr/>
        </p:nvSpPr>
        <p:spPr>
          <a:xfrm>
            <a:off x="6977500" y="2598625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  <p:sp>
        <p:nvSpPr>
          <p:cNvPr id="355" name="Google Shape;355;p30"/>
          <p:cNvSpPr txBox="1"/>
          <p:nvPr/>
        </p:nvSpPr>
        <p:spPr>
          <a:xfrm>
            <a:off x="7062550" y="1871125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</a:t>
            </a:r>
            <a:endParaRPr/>
          </a:p>
        </p:txBody>
      </p:sp>
      <p:sp>
        <p:nvSpPr>
          <p:cNvPr id="356" name="Google Shape;356;p30"/>
          <p:cNvSpPr txBox="1"/>
          <p:nvPr/>
        </p:nvSpPr>
        <p:spPr>
          <a:xfrm>
            <a:off x="6924775" y="1265288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endParaRPr/>
          </a:p>
        </p:txBody>
      </p:sp>
      <p:sp>
        <p:nvSpPr>
          <p:cNvPr id="357" name="Google Shape;357;p30"/>
          <p:cNvSpPr txBox="1"/>
          <p:nvPr/>
        </p:nvSpPr>
        <p:spPr>
          <a:xfrm>
            <a:off x="8432825" y="1265288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</a:t>
            </a: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8432825" y="1909888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</a:t>
            </a:r>
            <a:endParaRPr/>
          </a:p>
        </p:txBody>
      </p:sp>
      <p:sp>
        <p:nvSpPr>
          <p:cNvPr id="359" name="Google Shape;359;p30"/>
          <p:cNvSpPr txBox="1"/>
          <p:nvPr/>
        </p:nvSpPr>
        <p:spPr>
          <a:xfrm>
            <a:off x="8432775" y="2572125"/>
            <a:ext cx="4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</a:t>
            </a:r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6174550" y="3681900"/>
            <a:ext cx="5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11</a:t>
            </a:r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2290850" y="3681900"/>
            <a:ext cx="5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11</a:t>
            </a:r>
            <a:endParaRPr/>
          </a:p>
        </p:txBody>
      </p:sp>
      <p:sp>
        <p:nvSpPr>
          <p:cNvPr id="362" name="Google Shape;362;p30"/>
          <p:cNvSpPr txBox="1"/>
          <p:nvPr/>
        </p:nvSpPr>
        <p:spPr>
          <a:xfrm>
            <a:off x="503825" y="2638975"/>
            <a:ext cx="5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11</a:t>
            </a:r>
            <a:endParaRPr/>
          </a:p>
        </p:txBody>
      </p:sp>
      <p:sp>
        <p:nvSpPr>
          <p:cNvPr id="363" name="Google Shape;363;p30"/>
          <p:cNvSpPr txBox="1"/>
          <p:nvPr/>
        </p:nvSpPr>
        <p:spPr>
          <a:xfrm>
            <a:off x="503825" y="1984575"/>
            <a:ext cx="5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12</a:t>
            </a:r>
            <a:endParaRPr/>
          </a:p>
        </p:txBody>
      </p:sp>
      <p:sp>
        <p:nvSpPr>
          <p:cNvPr id="364" name="Google Shape;364;p30"/>
          <p:cNvSpPr txBox="1"/>
          <p:nvPr/>
        </p:nvSpPr>
        <p:spPr>
          <a:xfrm>
            <a:off x="503825" y="1299788"/>
            <a:ext cx="5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1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Four kind of service method</a:t>
            </a:r>
            <a:endParaRPr sz="3300">
              <a:solidFill>
                <a:srgbClr val="EB214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667300" y="1629850"/>
            <a:ext cx="75879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457200" lvl="0" marL="3657600" rtl="0" algn="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628550" y="1267675"/>
            <a:ext cx="7886400" cy="4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●"/>
            </a:pPr>
            <a:r>
              <a:rPr b="1" lang="fr" sz="1600">
                <a:latin typeface="Ubuntu"/>
                <a:ea typeface="Ubuntu"/>
                <a:cs typeface="Ubuntu"/>
                <a:sym typeface="Ubuntu"/>
              </a:rPr>
              <a:t>Unary RPC</a:t>
            </a:r>
            <a:r>
              <a:rPr lang="fr" sz="1600">
                <a:latin typeface="Ubuntu"/>
                <a:ea typeface="Ubuntu"/>
                <a:cs typeface="Ubuntu"/>
                <a:sym typeface="Ubuntu"/>
              </a:rPr>
              <a:t> : One Request -&gt; One Response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Ubuntu"/>
              <a:buChar char="○"/>
            </a:pPr>
            <a:r>
              <a:rPr lang="fr" sz="15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rpc</a:t>
            </a:r>
            <a:r>
              <a:rPr lang="fr" sz="1500">
                <a:latin typeface="Ubuntu"/>
                <a:ea typeface="Ubuntu"/>
                <a:cs typeface="Ubuntu"/>
                <a:sym typeface="Ubuntu"/>
              </a:rPr>
              <a:t> SayHello(HelloRequest) </a:t>
            </a:r>
            <a:r>
              <a:rPr lang="fr" sz="15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returns</a:t>
            </a:r>
            <a:r>
              <a:rPr lang="fr" sz="1500">
                <a:latin typeface="Ubuntu"/>
                <a:ea typeface="Ubuntu"/>
                <a:cs typeface="Ubuntu"/>
                <a:sym typeface="Ubuntu"/>
              </a:rPr>
              <a:t> (HelloResponse); 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●"/>
            </a:pPr>
            <a:r>
              <a:rPr b="1" lang="fr" sz="1600">
                <a:latin typeface="Ubuntu"/>
                <a:ea typeface="Ubuntu"/>
                <a:cs typeface="Ubuntu"/>
                <a:sym typeface="Ubuntu"/>
              </a:rPr>
              <a:t>Server Streaming RPC</a:t>
            </a:r>
            <a:r>
              <a:rPr lang="fr" sz="1600">
                <a:latin typeface="Ubuntu"/>
                <a:ea typeface="Ubuntu"/>
                <a:cs typeface="Ubuntu"/>
                <a:sym typeface="Ubuntu"/>
              </a:rPr>
              <a:t> : One Request -&gt; Stream of Responses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○"/>
            </a:pPr>
            <a:r>
              <a:rPr lang="fr" sz="15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rpc</a:t>
            </a:r>
            <a:r>
              <a:rPr lang="fr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SayHello(HelloRequest) </a:t>
            </a:r>
            <a:r>
              <a:rPr lang="fr" sz="15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returns</a:t>
            </a:r>
            <a:r>
              <a:rPr lang="fr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(stream HelloResponse); 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●"/>
            </a:pPr>
            <a:r>
              <a:rPr b="1" lang="fr" sz="1600">
                <a:latin typeface="Ubuntu"/>
                <a:ea typeface="Ubuntu"/>
                <a:cs typeface="Ubuntu"/>
                <a:sym typeface="Ubuntu"/>
              </a:rPr>
              <a:t>Client Streaming RPC</a:t>
            </a:r>
            <a:r>
              <a:rPr lang="fr" sz="1600">
                <a:latin typeface="Ubuntu"/>
                <a:ea typeface="Ubuntu"/>
                <a:cs typeface="Ubuntu"/>
                <a:sym typeface="Ubuntu"/>
              </a:rPr>
              <a:t> : A sequence of requests -&gt; One Response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○"/>
            </a:pPr>
            <a:r>
              <a:rPr lang="fr" sz="15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rpc</a:t>
            </a:r>
            <a:r>
              <a:rPr lang="fr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SayHello(stream HelloRequest) </a:t>
            </a:r>
            <a:r>
              <a:rPr lang="fr" sz="15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returns</a:t>
            </a:r>
            <a:r>
              <a:rPr lang="fr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(HelloResponse);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●"/>
            </a:pPr>
            <a:r>
              <a:rPr b="1" lang="fr" sz="1600">
                <a:latin typeface="Ubuntu"/>
                <a:ea typeface="Ubuntu"/>
                <a:cs typeface="Ubuntu"/>
                <a:sym typeface="Ubuntu"/>
              </a:rPr>
              <a:t>Bidirectional Streaming RPC</a:t>
            </a:r>
            <a:r>
              <a:rPr lang="fr" sz="1600">
                <a:latin typeface="Ubuntu"/>
                <a:ea typeface="Ubuntu"/>
                <a:cs typeface="Ubuntu"/>
                <a:sym typeface="Ubuntu"/>
              </a:rPr>
              <a:t> : Both sides send a sequence of messages.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○"/>
            </a:pPr>
            <a:r>
              <a:rPr lang="fr" sz="15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rpc</a:t>
            </a:r>
            <a:r>
              <a:rPr lang="fr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SayHello(stream HelloRequest) </a:t>
            </a:r>
            <a:r>
              <a:rPr lang="fr" sz="15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returns</a:t>
            </a:r>
            <a:r>
              <a:rPr lang="fr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(stream HelloResponse);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636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208340" y="236835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Timeline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6225" y="1230727"/>
            <a:ext cx="47022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AutoNum type="arabicPeriod"/>
            </a:pPr>
            <a:r>
              <a:rPr b="1" lang="fr" sz="21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What is gRPC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AutoNum type="arabicPeriod"/>
            </a:pPr>
            <a:r>
              <a:rPr b="1" lang="fr" sz="21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PROTOBUF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AutoNum type="arabicPeriod"/>
            </a:pPr>
            <a:r>
              <a:rPr b="1" lang="fr" sz="21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HTTP/2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AutoNum type="arabicPeriod"/>
            </a:pPr>
            <a:r>
              <a:rPr b="1" lang="fr" sz="21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How it works (typical flow)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AutoNum type="arabicPeriod"/>
            </a:pPr>
            <a:r>
              <a:rPr b="1" lang="fr" sz="21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Four kind of service method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AutoNum type="arabicPeriod"/>
            </a:pPr>
            <a:r>
              <a:rPr b="1" lang="fr" sz="21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Demo: Banking </a:t>
            </a:r>
            <a:r>
              <a:rPr b="1" lang="fr" sz="2100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Kata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What is gRPC ?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67300" y="1629850"/>
            <a:ext cx="63609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●"/>
            </a:pPr>
            <a:r>
              <a:rPr lang="fr" sz="1600">
                <a:latin typeface="Ubuntu"/>
                <a:ea typeface="Ubuntu"/>
                <a:cs typeface="Ubuntu"/>
                <a:sym typeface="Ubuntu"/>
              </a:rPr>
              <a:t>Remote Procedure Call (RPC) framework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●"/>
            </a:pPr>
            <a:r>
              <a:rPr lang="fr" sz="1600">
                <a:latin typeface="Ubuntu"/>
                <a:ea typeface="Ubuntu"/>
                <a:cs typeface="Ubuntu"/>
                <a:sym typeface="Ubuntu"/>
              </a:rPr>
              <a:t>High performance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●"/>
            </a:pPr>
            <a:r>
              <a:rPr lang="f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Developed by Google to connect microservices in their datacenters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●"/>
            </a:pPr>
            <a:r>
              <a:rPr lang="fr" sz="1600">
                <a:latin typeface="Ubuntu"/>
                <a:ea typeface="Ubuntu"/>
                <a:cs typeface="Ubuntu"/>
                <a:sym typeface="Ubuntu"/>
              </a:rPr>
              <a:t>Open Source in 2016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●"/>
            </a:pPr>
            <a:r>
              <a:rPr lang="fr" sz="1600">
                <a:latin typeface="Ubuntu"/>
                <a:ea typeface="Ubuntu"/>
                <a:cs typeface="Ubuntu"/>
                <a:sym typeface="Ubuntu"/>
              </a:rPr>
              <a:t>Part of Cloud Native </a:t>
            </a:r>
            <a:r>
              <a:rPr lang="f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Computing Foundation (CNCF) since 2017</a:t>
            </a:r>
            <a:r>
              <a:rPr lang="fr" sz="1600">
                <a:latin typeface="Ubuntu"/>
                <a:ea typeface="Ubuntu"/>
                <a:cs typeface="Ubuntu"/>
                <a:sym typeface="Ubuntu"/>
              </a:rPr>
              <a:t> </a:t>
            </a:r>
            <a:endParaRPr b="1" sz="1600">
              <a:solidFill>
                <a:srgbClr val="0B539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High Performance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828175" y="720700"/>
            <a:ext cx="63609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fr" sz="2600">
                <a:latin typeface="Ubuntu"/>
                <a:ea typeface="Ubuntu"/>
                <a:cs typeface="Ubuntu"/>
                <a:sym typeface="Ubuntu"/>
              </a:rPr>
              <a:t>gRPC = PROTOCOL BUFFERS + HTTP/2</a:t>
            </a:r>
            <a:endParaRPr b="1" sz="2600">
              <a:solidFill>
                <a:srgbClr val="0B539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1675" y="3391450"/>
            <a:ext cx="16383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PROTOCOL BUFFERS (PROTOBUF)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67300" y="1629850"/>
            <a:ext cx="63609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Data exchange format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Language &amp; Platform agnostic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Like JSON, but smaller and faster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Binary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Encoding structured data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Strongly typed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Message schema defined in proto file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9725" y="1361650"/>
            <a:ext cx="356235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4552025" y="4774200"/>
            <a:ext cx="450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https://developers.google.com/protocol-buffers/docs/proto3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PROTOCOL BUFFERS (PROTOBUF)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62575" y="1459050"/>
            <a:ext cx="63609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</a:rPr>
              <a:t>Official Libraries and Tools</a:t>
            </a:r>
            <a:endParaRPr b="1"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6"/>
              </a:rPr>
              <a:t>gRPC Core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C, C++, Ruby, Node.js, Python, PHP, C#, Objective-C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7"/>
              </a:rPr>
              <a:t>gRPC Java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The Java gRPC implementation. HTTP/2 based RPC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8"/>
              </a:rPr>
              <a:t>gRPC Kotlin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The Kotlin gRPC implementation. Based on gRPC Java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9"/>
              </a:rPr>
              <a:t>gRPC Node.js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gRPC for Node.js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10"/>
              </a:rPr>
              <a:t>gRPC Go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-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The Go language implementation of gRPC. HTTP/2 based RPC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11"/>
              </a:rPr>
              <a:t>gRPC Swift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The Swift language implementation of gRPC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12"/>
              </a:rPr>
              <a:t>gRPC Dart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The Dart language implementation of gRPC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13"/>
              </a:rPr>
              <a:t>gRPC C#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The C# language implementation of gRPC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14"/>
              </a:rPr>
              <a:t>gRPC Web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gRPC for Web Clients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15"/>
              </a:rPr>
              <a:t>gRPC Ecosystem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gRPC Ecosystem that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complements gRPC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16"/>
              </a:rPr>
              <a:t>gRPC contrib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-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Known useful contributions around github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17"/>
              </a:rPr>
              <a:t>grpc_cli</a:t>
            </a:r>
            <a:r>
              <a:rPr lang="fr" sz="1300">
                <a:solidFill>
                  <a:srgbClr val="C9D1D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gRPC CLI tool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796500" y="4769675"/>
            <a:ext cx="314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18"/>
              </a:rPr>
              <a:t>https://github.com/grpc-ecosystem/awesome-grpc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PROTOCOL BUFFERS (PROTOBUF)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667300" y="1629850"/>
            <a:ext cx="39522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gRPC uses PROTOBUF also as Interface Description Language (IDL).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Define services by specifying methods, parameters and return types.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Same tools to generate classes for :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○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Client : to make RPC calls.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○"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Server: to fulfill RPC requests.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3775" y="1180749"/>
            <a:ext cx="3864676" cy="40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PROTOCOL BUFFERS (PROTOBUF)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667300" y="1629850"/>
            <a:ext cx="77754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966250" y="1229650"/>
            <a:ext cx="14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deposits.proto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1173675" y="2446000"/>
            <a:ext cx="2288100" cy="179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1292050" y="2653125"/>
            <a:ext cx="20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 makeDeposit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1597800" y="3304075"/>
            <a:ext cx="1440018" cy="4001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gRPC stub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1425163" y="4351200"/>
            <a:ext cx="1785300" cy="3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1716175" y="4303500"/>
            <a:ext cx="14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Python Client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6109575" y="2508600"/>
            <a:ext cx="2288100" cy="179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6467425" y="2690425"/>
            <a:ext cx="20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 Accounts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6533613" y="3367725"/>
            <a:ext cx="1440018" cy="4001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gRPC Server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6427813" y="4398900"/>
            <a:ext cx="1785300" cy="3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773125" y="4351200"/>
            <a:ext cx="14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</a:t>
            </a:r>
            <a:r>
              <a:rPr lang="fr"/>
              <a:t> Server</a:t>
            </a:r>
            <a:endParaRPr/>
          </a:p>
        </p:txBody>
      </p:sp>
      <p:cxnSp>
        <p:nvCxnSpPr>
          <p:cNvPr id="154" name="Google Shape;154;p21"/>
          <p:cNvCxnSpPr>
            <a:stCxn id="143" idx="1"/>
            <a:endCxn id="144" idx="0"/>
          </p:cNvCxnSpPr>
          <p:nvPr/>
        </p:nvCxnSpPr>
        <p:spPr>
          <a:xfrm flipH="1">
            <a:off x="2317750" y="1429750"/>
            <a:ext cx="1648500" cy="101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1"/>
          <p:cNvCxnSpPr>
            <a:stCxn id="143" idx="3"/>
            <a:endCxn id="149" idx="0"/>
          </p:cNvCxnSpPr>
          <p:nvPr/>
        </p:nvCxnSpPr>
        <p:spPr>
          <a:xfrm>
            <a:off x="5406250" y="1429750"/>
            <a:ext cx="1847400" cy="107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/>
          <p:nvPr/>
        </p:nvCxnSpPr>
        <p:spPr>
          <a:xfrm>
            <a:off x="3471750" y="3077225"/>
            <a:ext cx="26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/>
          <p:nvPr/>
        </p:nvCxnSpPr>
        <p:spPr>
          <a:xfrm flipH="1">
            <a:off x="3461750" y="3688725"/>
            <a:ext cx="2663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 txBox="1"/>
          <p:nvPr/>
        </p:nvSpPr>
        <p:spPr>
          <a:xfrm>
            <a:off x="3639400" y="2682700"/>
            <a:ext cx="18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 Request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3861975" y="3763788"/>
            <a:ext cx="18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 Response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300" strike="noStrike">
                <a:solidFill>
                  <a:srgbClr val="EB214C"/>
                </a:solidFill>
                <a:latin typeface="Arial"/>
                <a:ea typeface="Arial"/>
                <a:cs typeface="Arial"/>
                <a:sym typeface="Arial"/>
              </a:rPr>
              <a:t>Valeur apportée à nos salariés</a:t>
            </a:r>
            <a:endParaRPr b="0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503820" y="4766310"/>
            <a:ext cx="11565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contact@shodo.io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-959" r="52486" t="92723"/>
          <a:stretch/>
        </p:blipFill>
        <p:spPr>
          <a:xfrm>
            <a:off x="4249260" y="4850550"/>
            <a:ext cx="645030" cy="1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130" y="4703670"/>
            <a:ext cx="363960" cy="4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210" y="-5"/>
            <a:ext cx="9196200" cy="535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743040" y="388260"/>
            <a:ext cx="7886400" cy="9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EB214C"/>
                </a:solidFill>
                <a:latin typeface="Ubuntu"/>
                <a:ea typeface="Ubuntu"/>
                <a:cs typeface="Ubuntu"/>
                <a:sym typeface="Ubuntu"/>
              </a:rPr>
              <a:t>HTTP/2</a:t>
            </a:r>
            <a:endParaRPr sz="3300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667300" y="1629850"/>
            <a:ext cx="77853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Ubuntu"/>
              <a:buChar char="●"/>
            </a:pPr>
            <a:r>
              <a:rPr lang="fr" sz="2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differences to HTTP/1.1</a:t>
            </a:r>
            <a:r>
              <a:rPr lang="fr" sz="2300">
                <a:latin typeface="Ubuntu"/>
                <a:ea typeface="Ubuntu"/>
                <a:cs typeface="Ubuntu"/>
                <a:sym typeface="Ubuntu"/>
              </a:rPr>
              <a:t> 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Ubuntu"/>
              <a:buChar char="○"/>
            </a:pPr>
            <a:r>
              <a:rPr lang="fr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Secure by default</a:t>
            </a:r>
            <a:endParaRPr sz="1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○"/>
            </a:pPr>
            <a:r>
              <a:rPr lang="fr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Header compression</a:t>
            </a:r>
            <a:endParaRPr sz="1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○"/>
            </a:pPr>
            <a:r>
              <a:rPr lang="fr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Binary instead of textual</a:t>
            </a:r>
            <a:endParaRPr sz="1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○"/>
            </a:pPr>
            <a:r>
              <a:rPr lang="fr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Multiplexing</a:t>
            </a:r>
            <a:endParaRPr sz="1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○"/>
            </a:pPr>
            <a:r>
              <a:rPr lang="fr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Server push</a:t>
            </a:r>
            <a:endParaRPr sz="1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fr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								</a:t>
            </a:r>
            <a:r>
              <a:rPr lang="fr" sz="16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https://http2.github.io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