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A1539E-B072-4B60-860F-D977A86DAC6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5451"/>
            <a:ext cx="8077200" cy="2038350"/>
          </a:xfrm>
        </p:spPr>
        <p:txBody>
          <a:bodyPr>
            <a:noAutofit/>
          </a:bodyPr>
          <a:lstStyle/>
          <a:p>
            <a:pPr rtl="1"/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מערכת גישה אוטומטית לאתרים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מבוססת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SSO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מצגת הסבר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אליזבת לנגרמן 2016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2800" dirty="0">
                <a:cs typeface="Arial" panose="020B0604020202020204" pitchFamily="34" charset="0"/>
              </a:rPr>
              <a:t>SSO</a:t>
            </a:r>
            <a:r>
              <a:rPr lang="he-IL" sz="2800" dirty="0">
                <a:cs typeface="Arial" panose="020B0604020202020204" pitchFamily="34" charset="0"/>
              </a:rPr>
              <a:t> (</a:t>
            </a:r>
            <a:r>
              <a:rPr lang="en-US" sz="2800" dirty="0">
                <a:cs typeface="Arial" panose="020B0604020202020204" pitchFamily="34" charset="0"/>
              </a:rPr>
              <a:t>Single Sign On</a:t>
            </a:r>
            <a:r>
              <a:rPr lang="he-IL" sz="2800" dirty="0" smtClean="0">
                <a:cs typeface="Arial" panose="020B0604020202020204" pitchFamily="34" charset="0"/>
              </a:rPr>
              <a:t>) </a:t>
            </a:r>
            <a:r>
              <a:rPr lang="he-IL" sz="2800" dirty="0">
                <a:cs typeface="Arial" panose="020B0604020202020204" pitchFamily="34" charset="0"/>
              </a:rPr>
              <a:t>זוהי שיטת הזדהות של משתמש המאפשרת הזדהות אחת כלפי מספר מערכות מידע, ללא צורך בהזדהות נפרדת עבור כל מערכת.</a:t>
            </a:r>
            <a:endParaRPr lang="en-US" sz="2800" dirty="0" smtClean="0">
              <a:effectLst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SAML 2.0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cs typeface="Arial" panose="020B0604020202020204" pitchFamily="34" charset="0"/>
              </a:rPr>
              <a:t>המערכת מבוססת על מגנון</a:t>
            </a:r>
            <a:r>
              <a:rPr lang="en-US" dirty="0">
                <a:cs typeface="Arial" panose="020B0604020202020204" pitchFamily="34" charset="0"/>
              </a:rPr>
              <a:t>SAML </a:t>
            </a:r>
            <a:r>
              <a:rPr lang="he-IL" dirty="0">
                <a:cs typeface="Arial" panose="020B0604020202020204" pitchFamily="34" charset="0"/>
              </a:rPr>
              <a:t>, שמבנהו כבתרשים</a:t>
            </a:r>
            <a:r>
              <a:rPr lang="he-IL" dirty="0" smtClean="0">
                <a:cs typeface="Arial" panose="020B0604020202020204" pitchFamily="34" charset="0"/>
              </a:rPr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 descr="SAML Web Browser SSO Profile 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463676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 Server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057400" y="4066487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38175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915150" y="4066489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2400300" y="3866464"/>
            <a:ext cx="0" cy="2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7258050" y="3866464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047999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9350" y="3048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86125" y="3058210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57550" y="3218767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86125" y="3371165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286125" y="3523565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86125" y="3694329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85950" y="235267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“Client”</a:t>
            </a:r>
            <a:endParaRPr lang="en-US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15112" y="2106453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Multi-client</a:t>
            </a:r>
          </a:p>
          <a:p>
            <a:pPr algn="ctr"/>
            <a:r>
              <a:rPr lang="en-US" sz="1600" dirty="0" smtClean="0">
                <a:latin typeface="+mj-lt"/>
              </a:rPr>
              <a:t>Server</a:t>
            </a:r>
            <a:endParaRPr lang="en-US" sz="1600" dirty="0">
              <a:latin typeface="+mj-lt"/>
            </a:endParaRPr>
          </a:p>
        </p:txBody>
      </p:sp>
      <p:sp>
        <p:nvSpPr>
          <p:cNvPr id="18" name="Text Box 14"/>
          <p:cNvSpPr txBox="1"/>
          <p:nvPr/>
        </p:nvSpPr>
        <p:spPr>
          <a:xfrm>
            <a:off x="4155612" y="2799125"/>
            <a:ext cx="1405661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connect</a:t>
            </a:r>
          </a:p>
        </p:txBody>
      </p:sp>
      <p:sp>
        <p:nvSpPr>
          <p:cNvPr id="19" name="Text Box 19"/>
          <p:cNvSpPr txBox="1"/>
          <p:nvPr/>
        </p:nvSpPr>
        <p:spPr>
          <a:xfrm>
            <a:off x="4155612" y="3274688"/>
            <a:ext cx="1547806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spName@redirectPath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0" name="Text Box 20"/>
          <p:cNvSpPr txBox="1"/>
          <p:nvPr/>
        </p:nvSpPr>
        <p:spPr>
          <a:xfrm>
            <a:off x="3863424" y="3021729"/>
            <a:ext cx="1950552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OK Send name, redirect path</a:t>
            </a:r>
          </a:p>
        </p:txBody>
      </p:sp>
      <p:sp>
        <p:nvSpPr>
          <p:cNvPr id="21" name="Text Box 21"/>
          <p:cNvSpPr txBox="1"/>
          <p:nvPr/>
        </p:nvSpPr>
        <p:spPr>
          <a:xfrm>
            <a:off x="4343400" y="3440362"/>
            <a:ext cx="1066800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ID@public_key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2" name="Text Box 22"/>
          <p:cNvSpPr txBox="1"/>
          <p:nvPr/>
        </p:nvSpPr>
        <p:spPr>
          <a:xfrm>
            <a:off x="4038600" y="3652807"/>
            <a:ext cx="1775376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Encrypted symmetric  key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Key Exchange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707011"/>
            <a:ext cx="6553194" cy="44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New User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50369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3288474" y="3812382"/>
            <a:ext cx="2274126" cy="125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5" idx="1"/>
          </p:cNvCxnSpPr>
          <p:nvPr/>
        </p:nvCxnSpPr>
        <p:spPr>
          <a:xfrm flipV="1">
            <a:off x="3288474" y="2247900"/>
            <a:ext cx="2426526" cy="15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88474" y="3962400"/>
            <a:ext cx="227412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1849" y="4105275"/>
            <a:ext cx="2366902" cy="128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84925" y="4248150"/>
            <a:ext cx="2453800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6825" y="1910105"/>
            <a:ext cx="2620613" cy="16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56350" y="2052637"/>
            <a:ext cx="2642014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77181" y="1752600"/>
            <a:ext cx="2656237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51449" y="1620601"/>
            <a:ext cx="2681969" cy="16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19400" y="1620601"/>
            <a:ext cx="2537303" cy="16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9"/>
          <p:cNvSpPr txBox="1"/>
          <p:nvPr/>
        </p:nvSpPr>
        <p:spPr>
          <a:xfrm rot="1979238">
            <a:off x="4231227" y="4190184"/>
            <a:ext cx="38862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</a:t>
            </a:r>
          </a:p>
        </p:txBody>
      </p:sp>
      <p:sp>
        <p:nvSpPr>
          <p:cNvPr id="28" name="Text Box 40"/>
          <p:cNvSpPr txBox="1"/>
          <p:nvPr/>
        </p:nvSpPr>
        <p:spPr>
          <a:xfrm rot="1802048">
            <a:off x="3603847" y="4357189"/>
            <a:ext cx="148209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(3) Registration Page</a:t>
            </a:r>
          </a:p>
        </p:txBody>
      </p:sp>
      <p:sp>
        <p:nvSpPr>
          <p:cNvPr id="29" name="Text Box 41"/>
          <p:cNvSpPr txBox="1"/>
          <p:nvPr/>
        </p:nvSpPr>
        <p:spPr>
          <a:xfrm rot="1820404">
            <a:off x="3690842" y="4476569"/>
            <a:ext cx="109220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(4) Credentials</a:t>
            </a:r>
          </a:p>
        </p:txBody>
      </p:sp>
      <p:sp>
        <p:nvSpPr>
          <p:cNvPr id="30" name="Text Box 42"/>
          <p:cNvSpPr txBox="1"/>
          <p:nvPr/>
        </p:nvSpPr>
        <p:spPr>
          <a:xfrm rot="1738604">
            <a:off x="3320002" y="4712154"/>
            <a:ext cx="188976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 Redirect back to SP server</a:t>
            </a:r>
          </a:p>
        </p:txBody>
      </p:sp>
      <p:sp>
        <p:nvSpPr>
          <p:cNvPr id="37" name="Text Box 36"/>
          <p:cNvSpPr txBox="1"/>
          <p:nvPr/>
        </p:nvSpPr>
        <p:spPr>
          <a:xfrm rot="19666862">
            <a:off x="3414269" y="2974053"/>
            <a:ext cx="2356485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(1) User wants to register to SP server</a:t>
            </a:r>
          </a:p>
        </p:txBody>
      </p:sp>
      <p:sp>
        <p:nvSpPr>
          <p:cNvPr id="38" name="Text Box 37"/>
          <p:cNvSpPr txBox="1"/>
          <p:nvPr/>
        </p:nvSpPr>
        <p:spPr>
          <a:xfrm rot="19595119">
            <a:off x="3416174" y="2721958"/>
            <a:ext cx="2197735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 Redirect to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MyMainServer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39" name="Text Box 38"/>
          <p:cNvSpPr txBox="1"/>
          <p:nvPr/>
        </p:nvSpPr>
        <p:spPr>
          <a:xfrm rot="19811272">
            <a:off x="4023869" y="2638138"/>
            <a:ext cx="369570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</a:t>
            </a:r>
          </a:p>
        </p:txBody>
      </p:sp>
      <p:sp>
        <p:nvSpPr>
          <p:cNvPr id="41" name="Text Box 43"/>
          <p:cNvSpPr txBox="1"/>
          <p:nvPr/>
        </p:nvSpPr>
        <p:spPr>
          <a:xfrm rot="19636966">
            <a:off x="2850389" y="2242533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(8) User Profile page</a:t>
            </a:r>
          </a:p>
        </p:txBody>
      </p:sp>
      <p:sp>
        <p:nvSpPr>
          <p:cNvPr id="42" name="Text Box 45"/>
          <p:cNvSpPr txBox="1"/>
          <p:nvPr/>
        </p:nvSpPr>
        <p:spPr>
          <a:xfrm rot="19636966">
            <a:off x="2920239" y="2409538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(7) User info</a:t>
            </a:r>
          </a:p>
        </p:txBody>
      </p:sp>
      <p:sp>
        <p:nvSpPr>
          <p:cNvPr id="43" name="Text Box 46"/>
          <p:cNvSpPr txBox="1"/>
          <p:nvPr/>
        </p:nvSpPr>
        <p:spPr>
          <a:xfrm rot="19636966">
            <a:off x="3060574" y="2480658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(6) SP user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646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  <p:bldP spid="27" grpId="0"/>
      <p:bldP spid="28" grpId="0"/>
      <p:bldP spid="29" grpId="0"/>
      <p:bldP spid="30" grpId="0"/>
      <p:bldP spid="37" grpId="0"/>
      <p:bldP spid="38" grpId="0"/>
      <p:bldP spid="39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User Login</a:t>
            </a:r>
            <a:endParaRPr lang="en-US" dirty="0">
              <a:latin typeface="+mj-lt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  <a:endCxn id="5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8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90825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8" name="Straight Arrow Connector 27"/>
          <p:cNvCxnSpPr>
            <a:stCxn id="1026" idx="3"/>
            <a:endCxn id="23" idx="1"/>
          </p:cNvCxnSpPr>
          <p:nvPr/>
        </p:nvCxnSpPr>
        <p:spPr>
          <a:xfrm>
            <a:off x="3288475" y="3652838"/>
            <a:ext cx="2274125" cy="14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  <a:endCxn id="6" idx="1"/>
          </p:cNvCxnSpPr>
          <p:nvPr/>
        </p:nvCxnSpPr>
        <p:spPr>
          <a:xfrm flipV="1">
            <a:off x="3288475" y="2247900"/>
            <a:ext cx="2426525" cy="140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121850" y="3733800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48000" y="3864768"/>
            <a:ext cx="2440751" cy="152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21849" y="4105275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031917" y="1924735"/>
            <a:ext cx="2620613" cy="153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24198" y="2047875"/>
            <a:ext cx="2602677" cy="1543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914651" y="1832535"/>
            <a:ext cx="2593150" cy="147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4"/>
          <p:cNvSpPr txBox="1"/>
          <p:nvPr/>
        </p:nvSpPr>
        <p:spPr>
          <a:xfrm rot="19774541">
            <a:off x="3406070" y="2877999"/>
            <a:ext cx="2424145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(1) User wants to connect to SP server</a:t>
            </a:r>
          </a:p>
        </p:txBody>
      </p:sp>
      <p:sp>
        <p:nvSpPr>
          <p:cNvPr id="21" name="Text Box 25"/>
          <p:cNvSpPr txBox="1"/>
          <p:nvPr/>
        </p:nvSpPr>
        <p:spPr>
          <a:xfrm rot="19736288">
            <a:off x="3485475" y="2651230"/>
            <a:ext cx="2162763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 Redirect to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MyMainServer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2" name="Text Box 26"/>
          <p:cNvSpPr txBox="1"/>
          <p:nvPr/>
        </p:nvSpPr>
        <p:spPr>
          <a:xfrm rot="19811272">
            <a:off x="4031009" y="2521531"/>
            <a:ext cx="363689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</a:t>
            </a:r>
          </a:p>
        </p:txBody>
      </p:sp>
      <p:sp>
        <p:nvSpPr>
          <p:cNvPr id="24" name="Text Box 35"/>
          <p:cNvSpPr txBox="1"/>
          <p:nvPr/>
        </p:nvSpPr>
        <p:spPr>
          <a:xfrm rot="19787861">
            <a:off x="3069486" y="2348477"/>
            <a:ext cx="2162763" cy="41329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(6) User Profile</a:t>
            </a:r>
          </a:p>
        </p:txBody>
      </p:sp>
      <p:sp>
        <p:nvSpPr>
          <p:cNvPr id="36" name="Text Box 27"/>
          <p:cNvSpPr txBox="1"/>
          <p:nvPr/>
        </p:nvSpPr>
        <p:spPr>
          <a:xfrm rot="1979238">
            <a:off x="4188122" y="4095750"/>
            <a:ext cx="38862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</a:t>
            </a:r>
          </a:p>
        </p:txBody>
      </p:sp>
      <p:sp>
        <p:nvSpPr>
          <p:cNvPr id="37" name="Text Box 30"/>
          <p:cNvSpPr txBox="1"/>
          <p:nvPr/>
        </p:nvSpPr>
        <p:spPr>
          <a:xfrm rot="1979238">
            <a:off x="3744892" y="4243705"/>
            <a:ext cx="106807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(3) Login Page</a:t>
            </a:r>
          </a:p>
        </p:txBody>
      </p:sp>
      <p:sp>
        <p:nvSpPr>
          <p:cNvPr id="38" name="Text Box 31"/>
          <p:cNvSpPr txBox="1"/>
          <p:nvPr/>
        </p:nvSpPr>
        <p:spPr>
          <a:xfrm rot="1979238">
            <a:off x="3668692" y="4362450"/>
            <a:ext cx="109220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(4) Credentials</a:t>
            </a:r>
          </a:p>
        </p:txBody>
      </p:sp>
      <p:sp>
        <p:nvSpPr>
          <p:cNvPr id="39" name="Text Box 32"/>
          <p:cNvSpPr txBox="1"/>
          <p:nvPr/>
        </p:nvSpPr>
        <p:spPr>
          <a:xfrm rot="1979238">
            <a:off x="3297852" y="4573905"/>
            <a:ext cx="188976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 Redirect back to SP server</a:t>
            </a:r>
          </a:p>
        </p:txBody>
      </p:sp>
    </p:spTree>
    <p:extLst>
      <p:ext uri="{BB962C8B-B14F-4D97-AF65-F5344CB8AC3E}">
        <p14:creationId xmlns:p14="http://schemas.microsoft.com/office/powerpoint/2010/main" val="21729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8" grpId="0"/>
      <p:bldP spid="23" grpId="0"/>
      <p:bldP spid="20" grpId="0"/>
      <p:bldP spid="21" grpId="0"/>
      <p:bldP spid="22" grpId="0"/>
      <p:bldP spid="24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DataBase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3900"/>
              </p:ext>
            </p:extLst>
          </p:nvPr>
        </p:nvGraphicFramePr>
        <p:xfrm>
          <a:off x="457200" y="2057400"/>
          <a:ext cx="8229600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813560"/>
                <a:gridCol w="1478280"/>
                <a:gridCol w="1645920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“David”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“dana123”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“dana123”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"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50424"/>
              </p:ext>
            </p:extLst>
          </p:nvPr>
        </p:nvGraphicFramePr>
        <p:xfrm>
          <a:off x="1219200" y="4800600"/>
          <a:ext cx="7010400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2072640"/>
              </a:tblGrid>
              <a:tr h="3657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redirect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“Phonebook”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key1&gt;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“Other SP”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1991</TotalTime>
  <Words>287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מערכת גישה אוטומטית לאתרים מבוססת SSO מצגת הסבר</vt:lpstr>
      <vt:lpstr>SSO</vt:lpstr>
      <vt:lpstr>SAML 2.0</vt:lpstr>
      <vt:lpstr>SP Server Registration</vt:lpstr>
      <vt:lpstr>Key Exchange</vt:lpstr>
      <vt:lpstr>New User Registration</vt:lpstr>
      <vt:lpstr>User Login</vt:lpstr>
      <vt:lpstr>DataBase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גישה אוטומטית לאתרים מבוססת SSO מצגת הסבר</dc:title>
  <dc:creator>Elizabeth</dc:creator>
  <cp:lastModifiedBy>Elizabeth</cp:lastModifiedBy>
  <cp:revision>18</cp:revision>
  <dcterms:created xsi:type="dcterms:W3CDTF">2016-04-09T20:41:53Z</dcterms:created>
  <dcterms:modified xsi:type="dcterms:W3CDTF">2016-05-20T17:31:27Z</dcterms:modified>
</cp:coreProperties>
</file>