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2" r:id="rId2"/>
    <p:sldId id="273" r:id="rId3"/>
    <p:sldId id="259" r:id="rId4"/>
    <p:sldId id="287" r:id="rId5"/>
    <p:sldId id="286" r:id="rId6"/>
    <p:sldId id="278" r:id="rId7"/>
    <p:sldId id="283" r:id="rId8"/>
    <p:sldId id="284" r:id="rId9"/>
    <p:sldId id="285" r:id="rId10"/>
    <p:sldId id="288" r:id="rId11"/>
    <p:sldId id="261" r:id="rId12"/>
    <p:sldId id="289" r:id="rId13"/>
    <p:sldId id="290" r:id="rId14"/>
    <p:sldId id="291" r:id="rId15"/>
    <p:sldId id="292" r:id="rId16"/>
    <p:sldId id="268" r:id="rId17"/>
    <p:sldId id="29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E627D-29F6-4ED8-9A18-45EA6D0884A7}" v="8" dt="2023-04-25T09:47:06.047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72" d="100"/>
          <a:sy n="72" d="100"/>
        </p:scale>
        <p:origin x="456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2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mirjam@contoso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ide.divvybikes.com/data-license-agreemen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7066"/>
            <a:ext cx="9144000" cy="2387600"/>
          </a:xfrm>
        </p:spPr>
        <p:txBody>
          <a:bodyPr/>
          <a:lstStyle/>
          <a:p>
            <a:r>
              <a:rPr lang="en-US" dirty="0" err="1"/>
              <a:t>Cyclistic</a:t>
            </a:r>
            <a:br>
              <a:rPr lang="en-US" dirty="0"/>
            </a:br>
            <a:r>
              <a:rPr lang="en-US" sz="2000" dirty="0"/>
              <a:t> </a:t>
            </a:r>
            <a:br>
              <a:rPr lang="en-US" dirty="0"/>
            </a:br>
            <a:r>
              <a:rPr lang="en-US" sz="3000" dirty="0"/>
              <a:t>DATA ANALYTICS: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3991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Marinelle Toralba</a:t>
            </a:r>
          </a:p>
          <a:p>
            <a:pPr algn="l"/>
            <a:r>
              <a:rPr lang="en-US" dirty="0"/>
              <a:t>April 2023</a:t>
            </a:r>
          </a:p>
        </p:txBody>
      </p:sp>
      <p:pic>
        <p:nvPicPr>
          <p:cNvPr id="5" name="Graphic 4" descr="Woman riding bicycle with basket">
            <a:extLst>
              <a:ext uri="{FF2B5EF4-FFF2-40B4-BE49-F238E27FC236}">
                <a16:creationId xmlns:a16="http://schemas.microsoft.com/office/drawing/2014/main" id="{3F25C729-B72F-C02D-2A2A-526A242C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1130" y="4337802"/>
            <a:ext cx="2825750" cy="23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7917-09A7-F5C2-AA63-982C0EB6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</a:t>
            </a:r>
            <a:br>
              <a:rPr lang="en-PH" dirty="0"/>
            </a:br>
            <a:r>
              <a:rPr lang="en-PH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5407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anchor="ctr">
            <a:normAutofit/>
          </a:bodyPr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515600" cy="676656"/>
          </a:xfrm>
        </p:spPr>
        <p:txBody>
          <a:bodyPr anchor="ctr">
            <a:normAutofit/>
          </a:bodyPr>
          <a:lstStyle/>
          <a:p>
            <a:r>
              <a:rPr lang="en-US" sz="4100" dirty="0"/>
              <a:t>All Riders:</a:t>
            </a:r>
          </a:p>
        </p:txBody>
      </p:sp>
      <p:pic>
        <p:nvPicPr>
          <p:cNvPr id="14" name="Content Placeholder 13" descr="Chart, pie chart&#10;&#10;Description automatically generated">
            <a:extLst>
              <a:ext uri="{FF2B5EF4-FFF2-40B4-BE49-F238E27FC236}">
                <a16:creationId xmlns:a16="http://schemas.microsoft.com/office/drawing/2014/main" id="{46032FE1-9DEB-07F4-1709-6943E88FD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352" y="1618488"/>
            <a:ext cx="6499040" cy="3931920"/>
          </a:xfrm>
          <a:noFill/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823AD9C-69A1-59FB-B9BC-E8B2348C2101}"/>
              </a:ext>
            </a:extLst>
          </p:cNvPr>
          <p:cNvSpPr txBox="1">
            <a:spLocks/>
          </p:cNvSpPr>
          <p:nvPr/>
        </p:nvSpPr>
        <p:spPr>
          <a:xfrm>
            <a:off x="365760" y="5550408"/>
            <a:ext cx="1051560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Total riders:  5,667,717</a:t>
            </a: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BF8133D-385A-CE4E-8459-E4C8464C8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4"/>
          <a:stretch/>
        </p:blipFill>
        <p:spPr>
          <a:xfrm>
            <a:off x="1922461" y="1380744"/>
            <a:ext cx="8347077" cy="4873752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FC35F-CA61-1EA3-D942-1F52988A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D65C2-7426-D957-53C0-4BBB9DE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anchor="ctr">
            <a:normAutofit/>
          </a:bodyPr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D012-9E59-79F3-AB22-E08EAC8C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A5B496B-6B21-D06E-5A4C-50C2FE84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>
            <a:normAutofit/>
          </a:bodyPr>
          <a:lstStyle/>
          <a:p>
            <a:r>
              <a:rPr lang="en-US" sz="4100"/>
              <a:t>Monthly Riders:</a:t>
            </a:r>
          </a:p>
        </p:txBody>
      </p:sp>
    </p:spTree>
    <p:extLst>
      <p:ext uri="{BB962C8B-B14F-4D97-AF65-F5344CB8AC3E}">
        <p14:creationId xmlns:p14="http://schemas.microsoft.com/office/powerpoint/2010/main" val="16355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FA5B496B-6B21-D06E-5A4C-50C2FE84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515600" cy="676656"/>
          </a:xfrm>
        </p:spPr>
        <p:txBody>
          <a:bodyPr anchor="ctr">
            <a:normAutofit/>
          </a:bodyPr>
          <a:lstStyle/>
          <a:p>
            <a:r>
              <a:rPr lang="en-US" sz="4100"/>
              <a:t>Weekly Riders: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9488F-8BD3-B060-E7E2-B77BB85C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89" y="1380744"/>
            <a:ext cx="8075221" cy="466344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FC35F-CA61-1EA3-D942-1F52988A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D65C2-7426-D957-53C0-4BBB9DE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anchor="ctr">
            <a:normAutofit/>
          </a:bodyPr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D012-9E59-79F3-AB22-E08EAC8C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FA5B496B-6B21-D06E-5A4C-50C2FE84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515600" cy="676656"/>
          </a:xfrm>
        </p:spPr>
        <p:txBody>
          <a:bodyPr anchor="ctr">
            <a:normAutofit/>
          </a:bodyPr>
          <a:lstStyle/>
          <a:p>
            <a:r>
              <a:rPr lang="en-US" sz="4100" dirty="0"/>
              <a:t>Riders Start Time: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FC35F-CA61-1EA3-D942-1F52988A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D65C2-7426-D957-53C0-4BBB9DE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anchor="ctr">
            <a:normAutofit/>
          </a:bodyPr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D012-9E59-79F3-AB22-E08EAC8C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31404-8BD0-1619-7126-3E8EA928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49" y="1318599"/>
            <a:ext cx="7903135" cy="4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7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FA5B496B-6B21-D06E-5A4C-50C2FE84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515600" cy="676656"/>
          </a:xfrm>
        </p:spPr>
        <p:txBody>
          <a:bodyPr anchor="ctr">
            <a:normAutofit/>
          </a:bodyPr>
          <a:lstStyle/>
          <a:p>
            <a:r>
              <a:rPr lang="en-US" sz="4100" dirty="0"/>
              <a:t>Preferred Bike Type: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FC35F-CA61-1EA3-D942-1F52988A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D65C2-7426-D957-53C0-4BBB9DE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anchor="ctr">
            <a:normAutofit/>
          </a:bodyPr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D012-9E59-79F3-AB22-E08EAC8C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CB3DB-1E5F-A2CC-143B-A117CF8B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44" y="1380744"/>
            <a:ext cx="7841512" cy="47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riders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Prefer to ride during summer months.</a:t>
            </a:r>
          </a:p>
          <a:p>
            <a:r>
              <a:rPr lang="en-US" dirty="0"/>
              <a:t>Mostly rides between 3pm to 6pm.</a:t>
            </a:r>
          </a:p>
          <a:p>
            <a:r>
              <a:rPr lang="en-US" dirty="0"/>
              <a:t>Prefer to use Classic and Electric Bikes than Docked Bikes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vs. casual riders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7"/>
            <a:ext cx="6464808" cy="1614759"/>
          </a:xfrm>
        </p:spPr>
        <p:txBody>
          <a:bodyPr>
            <a:normAutofit/>
          </a:bodyPr>
          <a:lstStyle/>
          <a:p>
            <a:r>
              <a:rPr lang="en-US" dirty="0"/>
              <a:t>There are approximately 18% more members than casual riders.</a:t>
            </a:r>
          </a:p>
          <a:p>
            <a:r>
              <a:rPr lang="en-US" dirty="0"/>
              <a:t>Members preferred to ride during weekdays while casual rider preferred weekends.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1" y="2350007"/>
            <a:ext cx="6916681" cy="2257503"/>
          </a:xfrm>
        </p:spPr>
        <p:txBody>
          <a:bodyPr>
            <a:normAutofit/>
          </a:bodyPr>
          <a:lstStyle/>
          <a:p>
            <a:r>
              <a:rPr lang="en-US" dirty="0"/>
              <a:t>Provide more bikes specially during summer months.</a:t>
            </a:r>
          </a:p>
          <a:p>
            <a:endParaRPr lang="en-US" dirty="0"/>
          </a:p>
          <a:p>
            <a:r>
              <a:rPr lang="en-US" dirty="0"/>
              <a:t>Membership discount rate during weekdays will attract more casual riders who prefers to ride during weekends only.</a:t>
            </a:r>
          </a:p>
          <a:p>
            <a:endParaRPr lang="en-US" dirty="0"/>
          </a:p>
          <a:p>
            <a:r>
              <a:rPr lang="en-US" dirty="0"/>
              <a:t>Additional Classic Bikes and Electric Bikes than Docked Bikes will be good since overall riders uses more of those two than the Docked Bikes.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7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Marinelle Toralba</a:t>
            </a:r>
          </a:p>
          <a:p>
            <a:r>
              <a:rPr lang="en-US" dirty="0">
                <a:hlinkClick r:id="rId2"/>
              </a:rPr>
              <a:t>marinelletoralba@gmail.com.com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376776"/>
              </p:ext>
            </p:extLst>
          </p:nvPr>
        </p:nvGraphicFramePr>
        <p:xfrm>
          <a:off x="7791450" y="1169988"/>
          <a:ext cx="4132263" cy="5037174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BACKGROUND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PRIMARY GOALS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PROCESS OF CLEANING DATA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ANALYSIS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SUMMARY &amp; RECOMMENDATION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2016, </a:t>
            </a:r>
            <a:r>
              <a:rPr lang="en-US" dirty="0" err="1"/>
              <a:t>Cyclistic</a:t>
            </a:r>
            <a:r>
              <a:rPr lang="en-US" dirty="0"/>
              <a:t> launched a successful bike-share offering. Since then, the program has grown to a fleet of 5,824 bicycles that are </a:t>
            </a:r>
            <a:r>
              <a:rPr lang="en-US" dirty="0" err="1"/>
              <a:t>geotracked</a:t>
            </a:r>
            <a:r>
              <a:rPr lang="en-US" dirty="0"/>
              <a:t> and locked into a network of 692 stations across Chicago.</a:t>
            </a:r>
          </a:p>
          <a:p>
            <a:endParaRPr lang="en-US" dirty="0"/>
          </a:p>
          <a:p>
            <a:r>
              <a:rPr lang="en-US" dirty="0" err="1"/>
              <a:t>Cyclistic</a:t>
            </a:r>
            <a:r>
              <a:rPr lang="en-US" dirty="0"/>
              <a:t> sets itself apart by also offering reclining bikes, hand tricycles, and cargo bikes, making bike-share more inclusive to people with disabilities and riders who can’t use a standard two-wheeled bike.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 amt="70000"/>
          </a:blip>
          <a:srcRect l="13640" r="13640"/>
          <a:stretch/>
        </p:blipFill>
        <p:spPr>
          <a:xfrm>
            <a:off x="7818120" y="-1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047811"/>
            <a:ext cx="6502620" cy="676656"/>
          </a:xfrm>
        </p:spPr>
        <p:txBody>
          <a:bodyPr/>
          <a:lstStyle/>
          <a:p>
            <a:r>
              <a:rPr lang="en-US" dirty="0"/>
              <a:t>Casual Rider vs. 	</a:t>
            </a:r>
            <a:r>
              <a:rPr lang="en-US" dirty="0" err="1"/>
              <a:t>Cyclistic</a:t>
            </a:r>
            <a:r>
              <a:rPr lang="en-US" dirty="0"/>
              <a:t> Member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 who purchase single-ride or full-day passes.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Cyclistic</a:t>
            </a:r>
            <a:r>
              <a:rPr lang="en-US" dirty="0"/>
              <a:t> Member: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 who purchase annual membership.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 amt="70000"/>
          </a:blip>
          <a:srcRect l="13640" r="13640"/>
          <a:stretch/>
        </p:blipFill>
        <p:spPr>
          <a:xfrm>
            <a:off x="7818120" y="-1"/>
            <a:ext cx="4376530" cy="601840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C457-79BE-37DD-9BC8-D833115F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Sources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49DD-59D1-1BFE-416D-0D7DE952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4661753" cy="4070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Previous 12 months of </a:t>
            </a:r>
            <a:r>
              <a:rPr lang="en-PH" dirty="0" err="1"/>
              <a:t>Cyclistic</a:t>
            </a:r>
            <a:r>
              <a:rPr lang="en-PH" dirty="0"/>
              <a:t> trip data (January 2022 – December 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available by Motivate International Inc. under data license agreement (</a:t>
            </a:r>
            <a:r>
              <a:rPr lang="en-US" dirty="0">
                <a:hlinkClick r:id="rId2"/>
              </a:rPr>
              <a:t>https://ride.divvybikes.com/data-license-agreement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5.6 million data points conducted DIVVY and the City of Chicago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EFCC6-28A6-4174-CEDD-C54B6B7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77C1E-A869-07FA-D76E-87070724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5DAA1-6A41-575E-589C-4DF763E4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5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EB38-F1E6-5666-BFB6-D2197EB8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Primary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BCE6-D127-6D42-D3DB-D1EA7507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Differentiate how annual members and casual riders use </a:t>
            </a:r>
            <a:r>
              <a:rPr lang="en-PH" dirty="0" err="1"/>
              <a:t>Cyclistic</a:t>
            </a:r>
            <a:r>
              <a:rPr lang="en-PH" dirty="0"/>
              <a:t>.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Promote </a:t>
            </a:r>
            <a:r>
              <a:rPr lang="en-PH" dirty="0" err="1"/>
              <a:t>Cyclistic</a:t>
            </a:r>
            <a:r>
              <a:rPr lang="en-PH" dirty="0"/>
              <a:t> to casual riders using digital media.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0229-BC22-96F6-7B85-366AA543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747E-B98F-A15E-B289-ACB42CF5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42AB-D7D2-E282-D9E7-B5187631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4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7917-09A7-F5C2-AA63-982C0EB6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</a:t>
            </a:r>
            <a:br>
              <a:rPr lang="en-PH" dirty="0"/>
            </a:br>
            <a:r>
              <a:rPr lang="en-PH" dirty="0"/>
              <a:t>cleaning</a:t>
            </a:r>
            <a:br>
              <a:rPr lang="en-PH" dirty="0"/>
            </a:br>
            <a:r>
              <a:rPr lang="en-PH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71288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5EE1-0D0E-03E3-0490-82E84947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400" dirty="0"/>
              <a:t>Tools: MS Excel, Power Query &amp;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C0AC-8417-DC83-482A-23B9BC53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4359912" cy="3877056"/>
          </a:xfrm>
        </p:spPr>
        <p:txBody>
          <a:bodyPr>
            <a:normAutofit/>
          </a:bodyPr>
          <a:lstStyle/>
          <a:p>
            <a:r>
              <a:rPr lang="en-PH" dirty="0"/>
              <a:t>Columns removed: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Blank rows were retained.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1D6DE-621E-8A6A-67F7-693B232E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8989-3ECD-0D7B-EB7A-F1AAA34B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–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6296-F110-5DF9-EC98-B2ABBAA9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FE6754-EFCB-B7FC-FCA0-6DBDF4A9D88A}"/>
              </a:ext>
            </a:extLst>
          </p:cNvPr>
          <p:cNvSpPr txBox="1">
            <a:spLocks/>
          </p:cNvSpPr>
          <p:nvPr/>
        </p:nvSpPr>
        <p:spPr>
          <a:xfrm>
            <a:off x="4935983" y="1901952"/>
            <a:ext cx="5894773" cy="387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err="1"/>
              <a:t>Splitted</a:t>
            </a:r>
            <a:r>
              <a:rPr lang="en-PH" dirty="0"/>
              <a:t> timestamps:</a:t>
            </a:r>
          </a:p>
          <a:p>
            <a:pPr marL="457200" lvl="1" indent="0">
              <a:buNone/>
            </a:pPr>
            <a:r>
              <a:rPr lang="en-PH" dirty="0"/>
              <a:t>From these:</a:t>
            </a:r>
          </a:p>
          <a:p>
            <a:pPr marL="457200" lvl="1" indent="0">
              <a:buNone/>
            </a:pPr>
            <a:endParaRPr lang="en-PH" dirty="0"/>
          </a:p>
          <a:p>
            <a:pPr marL="457200" lvl="1" indent="0">
              <a:buNone/>
            </a:pPr>
            <a:endParaRPr lang="en-PH" dirty="0"/>
          </a:p>
          <a:p>
            <a:pPr marL="457200" lvl="1" indent="0">
              <a:buNone/>
            </a:pPr>
            <a:endParaRPr lang="en-PH" dirty="0"/>
          </a:p>
          <a:p>
            <a:pPr marL="457200" lvl="1" indent="0">
              <a:buNone/>
            </a:pPr>
            <a:r>
              <a:rPr lang="en-PH" dirty="0"/>
              <a:t>To these:</a:t>
            </a:r>
          </a:p>
          <a:p>
            <a:pPr marL="457200" lvl="1" indent="0">
              <a:buNone/>
            </a:pPr>
            <a:endParaRPr lang="en-PH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E77DB0-309C-1A43-648C-69B88E2A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250" y="2297214"/>
            <a:ext cx="1894957" cy="22037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4F4B54-2504-D7AF-D82A-6DC419B3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6" y="2297214"/>
            <a:ext cx="1632418" cy="22037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15C07A-BDDE-CF22-5FF1-BD1FE4319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709" y="2679431"/>
            <a:ext cx="3580291" cy="12203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AFFA4C-99D2-C513-8F9B-5ADCC7E1A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494" y="4323368"/>
            <a:ext cx="6455722" cy="10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0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{29790131-E5B0-40F0-8B8A-EE93CD1A52D1}tf11964407_win32</Template>
  <TotalTime>236</TotalTime>
  <Words>456</Words>
  <Application>Microsoft Office PowerPoint</Application>
  <PresentationFormat>Widescreen</PresentationFormat>
  <Paragraphs>116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Cyclistic   DATA ANALYTICS: CASE STUDY</vt:lpstr>
      <vt:lpstr>Agenda</vt:lpstr>
      <vt:lpstr>Background</vt:lpstr>
      <vt:lpstr>Casual Rider vs.  Cyclistic Member </vt:lpstr>
      <vt:lpstr>Sources of data</vt:lpstr>
      <vt:lpstr>Primary goals</vt:lpstr>
      <vt:lpstr>Primary goals:</vt:lpstr>
      <vt:lpstr>Data cleaning process</vt:lpstr>
      <vt:lpstr>Tools: MS Excel, Power Query &amp; Pivot Table</vt:lpstr>
      <vt:lpstr>Data analysis</vt:lpstr>
      <vt:lpstr>All Riders:</vt:lpstr>
      <vt:lpstr>Monthly Riders:</vt:lpstr>
      <vt:lpstr>Weekly Riders:</vt:lpstr>
      <vt:lpstr>Riders Start Time:</vt:lpstr>
      <vt:lpstr>Preferred Bike Type:</vt:lpstr>
      <vt:lpstr>Summary:</vt:lpstr>
      <vt:lpstr>Recommendations: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Marinelle Toralba</dc:creator>
  <cp:lastModifiedBy>Marinelle Toralba</cp:lastModifiedBy>
  <cp:revision>2</cp:revision>
  <dcterms:created xsi:type="dcterms:W3CDTF">2023-04-24T08:29:29Z</dcterms:created>
  <dcterms:modified xsi:type="dcterms:W3CDTF">2023-05-19T08:47:09Z</dcterms:modified>
</cp:coreProperties>
</file>