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9" r:id="rId13"/>
    <p:sldId id="267" r:id="rId14"/>
    <p:sldId id="272" r:id="rId15"/>
    <p:sldId id="268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A7399-A690-4973-91CB-E038E55ABA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F6014-4DAE-413C-B23D-13445357B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production of Kente is an ancient practice and should have developed significantly over the years. </a:t>
          </a:r>
        </a:p>
      </dgm:t>
    </dgm:pt>
    <dgm:pt modelId="{03C2AFEE-3F9B-409B-9D59-7C7C5EDEE4C1}" type="parTrans" cxnId="{4685926E-9CEE-462C-A5A9-698CAA887C88}">
      <dgm:prSet/>
      <dgm:spPr/>
      <dgm:t>
        <a:bodyPr/>
        <a:lstStyle/>
        <a:p>
          <a:endParaRPr lang="en-US"/>
        </a:p>
      </dgm:t>
    </dgm:pt>
    <dgm:pt modelId="{81BC8394-B5AF-4891-9F14-959C32680D20}" type="sibTrans" cxnId="{4685926E-9CEE-462C-A5A9-698CAA887C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E8ABFC-6F8A-46B4-A018-4BD0CFC4B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However, the kente weaving industry in Bonwire faces a number of challenges that has slowed down its progress leading to the decline of the industry and a lack of development in the area (King et al., 2024).  </a:t>
          </a:r>
        </a:p>
      </dgm:t>
    </dgm:pt>
    <dgm:pt modelId="{8FC8EF18-9572-4BB1-9210-BB36AA728D15}" type="parTrans" cxnId="{17D15873-7C39-4E17-B2E4-BF3894B66BDA}">
      <dgm:prSet/>
      <dgm:spPr/>
      <dgm:t>
        <a:bodyPr/>
        <a:lstStyle/>
        <a:p>
          <a:endParaRPr lang="en-US"/>
        </a:p>
      </dgm:t>
    </dgm:pt>
    <dgm:pt modelId="{614E8609-4CD7-4C75-B290-3E4067576465}" type="sibTrans" cxnId="{17D15873-7C39-4E17-B2E4-BF3894B66B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3AAB69-C35A-4AE0-8EEF-E2D9D40BF7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Meena et al. (2023) the weaving/textile industry is likely to interact with digitization and technology within the next decade. </a:t>
          </a:r>
        </a:p>
      </dgm:t>
    </dgm:pt>
    <dgm:pt modelId="{8077C262-636A-4DDA-8618-73B6F014B085}" type="parTrans" cxnId="{D41F8E5C-DDC2-4D6D-B05A-46E97777B09C}">
      <dgm:prSet/>
      <dgm:spPr/>
      <dgm:t>
        <a:bodyPr/>
        <a:lstStyle/>
        <a:p>
          <a:endParaRPr lang="en-US"/>
        </a:p>
      </dgm:t>
    </dgm:pt>
    <dgm:pt modelId="{72D34A79-7066-470E-92D5-1488A93DD3E2}" type="sibTrans" cxnId="{D41F8E5C-DDC2-4D6D-B05A-46E97777B0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E5C050-FC89-4A53-BE44-0351D9A75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therefore imperative that the industry is transformed to promote the economic livelihoods of the people while also preserving the rich history of the practice.</a:t>
          </a:r>
        </a:p>
      </dgm:t>
    </dgm:pt>
    <dgm:pt modelId="{37E77EC4-0446-44A6-9FF6-D7AAE3FEAFB5}" type="parTrans" cxnId="{31912FBD-5696-4AAD-AFBA-896DBCACCC93}">
      <dgm:prSet/>
      <dgm:spPr/>
      <dgm:t>
        <a:bodyPr/>
        <a:lstStyle/>
        <a:p>
          <a:endParaRPr lang="en-US"/>
        </a:p>
      </dgm:t>
    </dgm:pt>
    <dgm:pt modelId="{32FA7E3F-B438-49A3-83C2-39A3E426A341}" type="sibTrans" cxnId="{31912FBD-5696-4AAD-AFBA-896DBCACCC93}">
      <dgm:prSet/>
      <dgm:spPr/>
      <dgm:t>
        <a:bodyPr/>
        <a:lstStyle/>
        <a:p>
          <a:endParaRPr lang="en-US"/>
        </a:p>
      </dgm:t>
    </dgm:pt>
    <dgm:pt modelId="{9BFBA5F3-187E-4827-B363-9DC3E408E1CE}" type="pres">
      <dgm:prSet presAssocID="{20EA7399-A690-4973-91CB-E038E55ABA3D}" presName="root" presStyleCnt="0">
        <dgm:presLayoutVars>
          <dgm:dir/>
          <dgm:resizeHandles val="exact"/>
        </dgm:presLayoutVars>
      </dgm:prSet>
      <dgm:spPr/>
    </dgm:pt>
    <dgm:pt modelId="{B49B1B71-B2A3-4B68-B149-40FA0DACD31A}" type="pres">
      <dgm:prSet presAssocID="{20EA7399-A690-4973-91CB-E038E55ABA3D}" presName="container" presStyleCnt="0">
        <dgm:presLayoutVars>
          <dgm:dir/>
          <dgm:resizeHandles val="exact"/>
        </dgm:presLayoutVars>
      </dgm:prSet>
      <dgm:spPr/>
    </dgm:pt>
    <dgm:pt modelId="{E6E9C2A0-369B-44A6-9F60-1D891224729F}" type="pres">
      <dgm:prSet presAssocID="{8D8F6014-4DAE-413C-B23D-13445357BD34}" presName="compNode" presStyleCnt="0"/>
      <dgm:spPr/>
    </dgm:pt>
    <dgm:pt modelId="{39AC5B11-7407-417A-B303-D80251525198}" type="pres">
      <dgm:prSet presAssocID="{8D8F6014-4DAE-413C-B23D-13445357BD34}" presName="iconBgRect" presStyleLbl="bgShp" presStyleIdx="0" presStyleCnt="4"/>
      <dgm:spPr/>
    </dgm:pt>
    <dgm:pt modelId="{105B225C-7ABA-40D7-AB0A-1FD8BC8CF63B}" type="pres">
      <dgm:prSet presAssocID="{8D8F6014-4DAE-413C-B23D-13445357BD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C7AEC6E2-5E1F-482B-99AC-8C4060D89185}" type="pres">
      <dgm:prSet presAssocID="{8D8F6014-4DAE-413C-B23D-13445357BD34}" presName="spaceRect" presStyleCnt="0"/>
      <dgm:spPr/>
    </dgm:pt>
    <dgm:pt modelId="{319EF9FE-F5D2-4BAD-82B5-1AB63568CFA2}" type="pres">
      <dgm:prSet presAssocID="{8D8F6014-4DAE-413C-B23D-13445357BD34}" presName="textRect" presStyleLbl="revTx" presStyleIdx="0" presStyleCnt="4">
        <dgm:presLayoutVars>
          <dgm:chMax val="1"/>
          <dgm:chPref val="1"/>
        </dgm:presLayoutVars>
      </dgm:prSet>
      <dgm:spPr/>
    </dgm:pt>
    <dgm:pt modelId="{065FF2C3-4685-480D-89B5-B26C341F35E3}" type="pres">
      <dgm:prSet presAssocID="{81BC8394-B5AF-4891-9F14-959C32680D20}" presName="sibTrans" presStyleLbl="sibTrans2D1" presStyleIdx="0" presStyleCnt="0"/>
      <dgm:spPr/>
    </dgm:pt>
    <dgm:pt modelId="{28928109-7438-49DE-BD93-CC58CDDF5AF7}" type="pres">
      <dgm:prSet presAssocID="{3EE8ABFC-6F8A-46B4-A018-4BD0CFC4B046}" presName="compNode" presStyleCnt="0"/>
      <dgm:spPr/>
    </dgm:pt>
    <dgm:pt modelId="{A4286A54-EFC8-436B-96B9-B70B71EA8E2A}" type="pres">
      <dgm:prSet presAssocID="{3EE8ABFC-6F8A-46B4-A018-4BD0CFC4B046}" presName="iconBgRect" presStyleLbl="bgShp" presStyleIdx="1" presStyleCnt="4"/>
      <dgm:spPr/>
    </dgm:pt>
    <dgm:pt modelId="{9EE7B99F-064C-4DC5-AAB5-DAB1C0C989E1}" type="pres">
      <dgm:prSet presAssocID="{3EE8ABFC-6F8A-46B4-A018-4BD0CFC4B0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AD6CA71-737F-4472-AAF7-28D1377FA5B1}" type="pres">
      <dgm:prSet presAssocID="{3EE8ABFC-6F8A-46B4-A018-4BD0CFC4B046}" presName="spaceRect" presStyleCnt="0"/>
      <dgm:spPr/>
    </dgm:pt>
    <dgm:pt modelId="{A031FCB9-E9E2-498C-9C24-3B4A6B271BBD}" type="pres">
      <dgm:prSet presAssocID="{3EE8ABFC-6F8A-46B4-A018-4BD0CFC4B046}" presName="textRect" presStyleLbl="revTx" presStyleIdx="1" presStyleCnt="4">
        <dgm:presLayoutVars>
          <dgm:chMax val="1"/>
          <dgm:chPref val="1"/>
        </dgm:presLayoutVars>
      </dgm:prSet>
      <dgm:spPr/>
    </dgm:pt>
    <dgm:pt modelId="{961118F5-EAAE-4D39-AE9B-2FCCE47CAE10}" type="pres">
      <dgm:prSet presAssocID="{614E8609-4CD7-4C75-B290-3E4067576465}" presName="sibTrans" presStyleLbl="sibTrans2D1" presStyleIdx="0" presStyleCnt="0"/>
      <dgm:spPr/>
    </dgm:pt>
    <dgm:pt modelId="{03EE57DF-F86D-4AEE-8DEA-3EF6EB903F08}" type="pres">
      <dgm:prSet presAssocID="{C63AAB69-C35A-4AE0-8EEF-E2D9D40BF779}" presName="compNode" presStyleCnt="0"/>
      <dgm:spPr/>
    </dgm:pt>
    <dgm:pt modelId="{502BBD18-E248-483C-AE3D-C605FEA4729D}" type="pres">
      <dgm:prSet presAssocID="{C63AAB69-C35A-4AE0-8EEF-E2D9D40BF779}" presName="iconBgRect" presStyleLbl="bgShp" presStyleIdx="2" presStyleCnt="4"/>
      <dgm:spPr/>
    </dgm:pt>
    <dgm:pt modelId="{4582343D-B2EC-4049-9256-A9FBB2F49F15}" type="pres">
      <dgm:prSet presAssocID="{C63AAB69-C35A-4AE0-8EEF-E2D9D40BF7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6E6BAA0A-5450-48B5-9381-12266C193A35}" type="pres">
      <dgm:prSet presAssocID="{C63AAB69-C35A-4AE0-8EEF-E2D9D40BF779}" presName="spaceRect" presStyleCnt="0"/>
      <dgm:spPr/>
    </dgm:pt>
    <dgm:pt modelId="{558DE3ED-DCB4-4755-825C-5E032D1F09AF}" type="pres">
      <dgm:prSet presAssocID="{C63AAB69-C35A-4AE0-8EEF-E2D9D40BF779}" presName="textRect" presStyleLbl="revTx" presStyleIdx="2" presStyleCnt="4">
        <dgm:presLayoutVars>
          <dgm:chMax val="1"/>
          <dgm:chPref val="1"/>
        </dgm:presLayoutVars>
      </dgm:prSet>
      <dgm:spPr/>
    </dgm:pt>
    <dgm:pt modelId="{B379A3C0-2C28-4912-A9D7-13A77C0237DC}" type="pres">
      <dgm:prSet presAssocID="{72D34A79-7066-470E-92D5-1488A93DD3E2}" presName="sibTrans" presStyleLbl="sibTrans2D1" presStyleIdx="0" presStyleCnt="0"/>
      <dgm:spPr/>
    </dgm:pt>
    <dgm:pt modelId="{78D9C106-5A1C-4F80-BD85-CCF12C7842E2}" type="pres">
      <dgm:prSet presAssocID="{93E5C050-FC89-4A53-BE44-0351D9A755AA}" presName="compNode" presStyleCnt="0"/>
      <dgm:spPr/>
    </dgm:pt>
    <dgm:pt modelId="{F0BC5FD3-8D20-4DFE-852C-EC70F58B85D8}" type="pres">
      <dgm:prSet presAssocID="{93E5C050-FC89-4A53-BE44-0351D9A755AA}" presName="iconBgRect" presStyleLbl="bgShp" presStyleIdx="3" presStyleCnt="4"/>
      <dgm:spPr/>
    </dgm:pt>
    <dgm:pt modelId="{03307B25-A545-4A10-8B2D-691015098720}" type="pres">
      <dgm:prSet presAssocID="{93E5C050-FC89-4A53-BE44-0351D9A755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46C7C2E-05F1-48BB-9DF7-51CA38B72DBD}" type="pres">
      <dgm:prSet presAssocID="{93E5C050-FC89-4A53-BE44-0351D9A755AA}" presName="spaceRect" presStyleCnt="0"/>
      <dgm:spPr/>
    </dgm:pt>
    <dgm:pt modelId="{2988FD4E-74CD-4B70-AA84-535C1658C624}" type="pres">
      <dgm:prSet presAssocID="{93E5C050-FC89-4A53-BE44-0351D9A755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6EFA13-56DC-485F-9527-E1ED99D55B32}" type="presOf" srcId="{3EE8ABFC-6F8A-46B4-A018-4BD0CFC4B046}" destId="{A031FCB9-E9E2-498C-9C24-3B4A6B271BBD}" srcOrd="0" destOrd="0" presId="urn:microsoft.com/office/officeart/2018/2/layout/IconCircleList"/>
    <dgm:cxn modelId="{34AC871A-DC3F-4736-8B89-E7110574897C}" type="presOf" srcId="{614E8609-4CD7-4C75-B290-3E4067576465}" destId="{961118F5-EAAE-4D39-AE9B-2FCCE47CAE10}" srcOrd="0" destOrd="0" presId="urn:microsoft.com/office/officeart/2018/2/layout/IconCircleList"/>
    <dgm:cxn modelId="{ECC31123-C3B3-48EB-87BD-1533EF5DEE6D}" type="presOf" srcId="{20EA7399-A690-4973-91CB-E038E55ABA3D}" destId="{9BFBA5F3-187E-4827-B363-9DC3E408E1CE}" srcOrd="0" destOrd="0" presId="urn:microsoft.com/office/officeart/2018/2/layout/IconCircleList"/>
    <dgm:cxn modelId="{AE51712A-256E-4605-945F-6A0C8A49F5A3}" type="presOf" srcId="{93E5C050-FC89-4A53-BE44-0351D9A755AA}" destId="{2988FD4E-74CD-4B70-AA84-535C1658C624}" srcOrd="0" destOrd="0" presId="urn:microsoft.com/office/officeart/2018/2/layout/IconCircleList"/>
    <dgm:cxn modelId="{D41F8E5C-DDC2-4D6D-B05A-46E97777B09C}" srcId="{20EA7399-A690-4973-91CB-E038E55ABA3D}" destId="{C63AAB69-C35A-4AE0-8EEF-E2D9D40BF779}" srcOrd="2" destOrd="0" parTransId="{8077C262-636A-4DDA-8618-73B6F014B085}" sibTransId="{72D34A79-7066-470E-92D5-1488A93DD3E2}"/>
    <dgm:cxn modelId="{9515B642-3145-4059-8EC9-8D4FC3354A3A}" type="presOf" srcId="{C63AAB69-C35A-4AE0-8EEF-E2D9D40BF779}" destId="{558DE3ED-DCB4-4755-825C-5E032D1F09AF}" srcOrd="0" destOrd="0" presId="urn:microsoft.com/office/officeart/2018/2/layout/IconCircleList"/>
    <dgm:cxn modelId="{EDE2D766-96E3-4EAB-9A15-ADFF16F2A1E1}" type="presOf" srcId="{81BC8394-B5AF-4891-9F14-959C32680D20}" destId="{065FF2C3-4685-480D-89B5-B26C341F35E3}" srcOrd="0" destOrd="0" presId="urn:microsoft.com/office/officeart/2018/2/layout/IconCircleList"/>
    <dgm:cxn modelId="{4685926E-9CEE-462C-A5A9-698CAA887C88}" srcId="{20EA7399-A690-4973-91CB-E038E55ABA3D}" destId="{8D8F6014-4DAE-413C-B23D-13445357BD34}" srcOrd="0" destOrd="0" parTransId="{03C2AFEE-3F9B-409B-9D59-7C7C5EDEE4C1}" sibTransId="{81BC8394-B5AF-4891-9F14-959C32680D20}"/>
    <dgm:cxn modelId="{17D15873-7C39-4E17-B2E4-BF3894B66BDA}" srcId="{20EA7399-A690-4973-91CB-E038E55ABA3D}" destId="{3EE8ABFC-6F8A-46B4-A018-4BD0CFC4B046}" srcOrd="1" destOrd="0" parTransId="{8FC8EF18-9572-4BB1-9210-BB36AA728D15}" sibTransId="{614E8609-4CD7-4C75-B290-3E4067576465}"/>
    <dgm:cxn modelId="{8C4EA654-D23C-4B54-85F2-A6185C33EFC3}" type="presOf" srcId="{8D8F6014-4DAE-413C-B23D-13445357BD34}" destId="{319EF9FE-F5D2-4BAD-82B5-1AB63568CFA2}" srcOrd="0" destOrd="0" presId="urn:microsoft.com/office/officeart/2018/2/layout/IconCircleList"/>
    <dgm:cxn modelId="{31912FBD-5696-4AAD-AFBA-896DBCACCC93}" srcId="{20EA7399-A690-4973-91CB-E038E55ABA3D}" destId="{93E5C050-FC89-4A53-BE44-0351D9A755AA}" srcOrd="3" destOrd="0" parTransId="{37E77EC4-0446-44A6-9FF6-D7AAE3FEAFB5}" sibTransId="{32FA7E3F-B438-49A3-83C2-39A3E426A341}"/>
    <dgm:cxn modelId="{310038FC-9254-4DE3-BA81-8E9CB8F0E32A}" type="presOf" srcId="{72D34A79-7066-470E-92D5-1488A93DD3E2}" destId="{B379A3C0-2C28-4912-A9D7-13A77C0237DC}" srcOrd="0" destOrd="0" presId="urn:microsoft.com/office/officeart/2018/2/layout/IconCircleList"/>
    <dgm:cxn modelId="{3C45A07E-3018-4C33-A8F0-0DC392AA76DC}" type="presParOf" srcId="{9BFBA5F3-187E-4827-B363-9DC3E408E1CE}" destId="{B49B1B71-B2A3-4B68-B149-40FA0DACD31A}" srcOrd="0" destOrd="0" presId="urn:microsoft.com/office/officeart/2018/2/layout/IconCircleList"/>
    <dgm:cxn modelId="{89A86C92-FFB1-43C5-959A-2D549F880F8E}" type="presParOf" srcId="{B49B1B71-B2A3-4B68-B149-40FA0DACD31A}" destId="{E6E9C2A0-369B-44A6-9F60-1D891224729F}" srcOrd="0" destOrd="0" presId="urn:microsoft.com/office/officeart/2018/2/layout/IconCircleList"/>
    <dgm:cxn modelId="{BD313E28-7A00-456C-9387-C36BC699CF55}" type="presParOf" srcId="{E6E9C2A0-369B-44A6-9F60-1D891224729F}" destId="{39AC5B11-7407-417A-B303-D80251525198}" srcOrd="0" destOrd="0" presId="urn:microsoft.com/office/officeart/2018/2/layout/IconCircleList"/>
    <dgm:cxn modelId="{62570717-CCB8-4865-884E-A9F50530F017}" type="presParOf" srcId="{E6E9C2A0-369B-44A6-9F60-1D891224729F}" destId="{105B225C-7ABA-40D7-AB0A-1FD8BC8CF63B}" srcOrd="1" destOrd="0" presId="urn:microsoft.com/office/officeart/2018/2/layout/IconCircleList"/>
    <dgm:cxn modelId="{94A1F445-FA35-4B97-BBA0-276C1239E069}" type="presParOf" srcId="{E6E9C2A0-369B-44A6-9F60-1D891224729F}" destId="{C7AEC6E2-5E1F-482B-99AC-8C4060D89185}" srcOrd="2" destOrd="0" presId="urn:microsoft.com/office/officeart/2018/2/layout/IconCircleList"/>
    <dgm:cxn modelId="{A041D5B7-1C2C-44D9-A213-793358D4F033}" type="presParOf" srcId="{E6E9C2A0-369B-44A6-9F60-1D891224729F}" destId="{319EF9FE-F5D2-4BAD-82B5-1AB63568CFA2}" srcOrd="3" destOrd="0" presId="urn:microsoft.com/office/officeart/2018/2/layout/IconCircleList"/>
    <dgm:cxn modelId="{8715F8D7-F747-4ED4-A16A-7FB64B76EB82}" type="presParOf" srcId="{B49B1B71-B2A3-4B68-B149-40FA0DACD31A}" destId="{065FF2C3-4685-480D-89B5-B26C341F35E3}" srcOrd="1" destOrd="0" presId="urn:microsoft.com/office/officeart/2018/2/layout/IconCircleList"/>
    <dgm:cxn modelId="{0EB67F09-0E19-4E1A-80C3-FCB3B982751D}" type="presParOf" srcId="{B49B1B71-B2A3-4B68-B149-40FA0DACD31A}" destId="{28928109-7438-49DE-BD93-CC58CDDF5AF7}" srcOrd="2" destOrd="0" presId="urn:microsoft.com/office/officeart/2018/2/layout/IconCircleList"/>
    <dgm:cxn modelId="{1B169127-0EEA-4855-AFC0-F9EF9D0C988B}" type="presParOf" srcId="{28928109-7438-49DE-BD93-CC58CDDF5AF7}" destId="{A4286A54-EFC8-436B-96B9-B70B71EA8E2A}" srcOrd="0" destOrd="0" presId="urn:microsoft.com/office/officeart/2018/2/layout/IconCircleList"/>
    <dgm:cxn modelId="{580A7AE3-F21C-40DB-B250-20BB95988E3B}" type="presParOf" srcId="{28928109-7438-49DE-BD93-CC58CDDF5AF7}" destId="{9EE7B99F-064C-4DC5-AAB5-DAB1C0C989E1}" srcOrd="1" destOrd="0" presId="urn:microsoft.com/office/officeart/2018/2/layout/IconCircleList"/>
    <dgm:cxn modelId="{4A41C68F-B7ED-4D46-9000-9D1384C0CE82}" type="presParOf" srcId="{28928109-7438-49DE-BD93-CC58CDDF5AF7}" destId="{AAD6CA71-737F-4472-AAF7-28D1377FA5B1}" srcOrd="2" destOrd="0" presId="urn:microsoft.com/office/officeart/2018/2/layout/IconCircleList"/>
    <dgm:cxn modelId="{0EE81ABB-132F-4E28-B52C-6467F3E52CE1}" type="presParOf" srcId="{28928109-7438-49DE-BD93-CC58CDDF5AF7}" destId="{A031FCB9-E9E2-498C-9C24-3B4A6B271BBD}" srcOrd="3" destOrd="0" presId="urn:microsoft.com/office/officeart/2018/2/layout/IconCircleList"/>
    <dgm:cxn modelId="{072772F7-3443-4CD8-A3A6-C87182971EC5}" type="presParOf" srcId="{B49B1B71-B2A3-4B68-B149-40FA0DACD31A}" destId="{961118F5-EAAE-4D39-AE9B-2FCCE47CAE10}" srcOrd="3" destOrd="0" presId="urn:microsoft.com/office/officeart/2018/2/layout/IconCircleList"/>
    <dgm:cxn modelId="{FE6A031B-80F7-40BB-AA89-0051CA808A43}" type="presParOf" srcId="{B49B1B71-B2A3-4B68-B149-40FA0DACD31A}" destId="{03EE57DF-F86D-4AEE-8DEA-3EF6EB903F08}" srcOrd="4" destOrd="0" presId="urn:microsoft.com/office/officeart/2018/2/layout/IconCircleList"/>
    <dgm:cxn modelId="{69E19A8B-2730-448C-AE4A-7760C26B9429}" type="presParOf" srcId="{03EE57DF-F86D-4AEE-8DEA-3EF6EB903F08}" destId="{502BBD18-E248-483C-AE3D-C605FEA4729D}" srcOrd="0" destOrd="0" presId="urn:microsoft.com/office/officeart/2018/2/layout/IconCircleList"/>
    <dgm:cxn modelId="{16927A4E-3540-4996-B342-064ED2F82519}" type="presParOf" srcId="{03EE57DF-F86D-4AEE-8DEA-3EF6EB903F08}" destId="{4582343D-B2EC-4049-9256-A9FBB2F49F15}" srcOrd="1" destOrd="0" presId="urn:microsoft.com/office/officeart/2018/2/layout/IconCircleList"/>
    <dgm:cxn modelId="{7691EF66-C1E5-4111-8885-E98112910748}" type="presParOf" srcId="{03EE57DF-F86D-4AEE-8DEA-3EF6EB903F08}" destId="{6E6BAA0A-5450-48B5-9381-12266C193A35}" srcOrd="2" destOrd="0" presId="urn:microsoft.com/office/officeart/2018/2/layout/IconCircleList"/>
    <dgm:cxn modelId="{62EEC7B5-850E-411B-B8BC-A54B3C99F899}" type="presParOf" srcId="{03EE57DF-F86D-4AEE-8DEA-3EF6EB903F08}" destId="{558DE3ED-DCB4-4755-825C-5E032D1F09AF}" srcOrd="3" destOrd="0" presId="urn:microsoft.com/office/officeart/2018/2/layout/IconCircleList"/>
    <dgm:cxn modelId="{2C9413D7-5727-44F4-86B4-47C4BE7231E8}" type="presParOf" srcId="{B49B1B71-B2A3-4B68-B149-40FA0DACD31A}" destId="{B379A3C0-2C28-4912-A9D7-13A77C0237DC}" srcOrd="5" destOrd="0" presId="urn:microsoft.com/office/officeart/2018/2/layout/IconCircleList"/>
    <dgm:cxn modelId="{2E065DF9-CAB1-46C0-B18B-0631B8BA7F01}" type="presParOf" srcId="{B49B1B71-B2A3-4B68-B149-40FA0DACD31A}" destId="{78D9C106-5A1C-4F80-BD85-CCF12C7842E2}" srcOrd="6" destOrd="0" presId="urn:microsoft.com/office/officeart/2018/2/layout/IconCircleList"/>
    <dgm:cxn modelId="{CA3AA094-7B1D-4542-911A-0A2699DE9778}" type="presParOf" srcId="{78D9C106-5A1C-4F80-BD85-CCF12C7842E2}" destId="{F0BC5FD3-8D20-4DFE-852C-EC70F58B85D8}" srcOrd="0" destOrd="0" presId="urn:microsoft.com/office/officeart/2018/2/layout/IconCircleList"/>
    <dgm:cxn modelId="{1220D2C2-9D2A-400C-BE40-A441C56D9C9E}" type="presParOf" srcId="{78D9C106-5A1C-4F80-BD85-CCF12C7842E2}" destId="{03307B25-A545-4A10-8B2D-691015098720}" srcOrd="1" destOrd="0" presId="urn:microsoft.com/office/officeart/2018/2/layout/IconCircleList"/>
    <dgm:cxn modelId="{1DA738D8-D175-4462-B1E4-50236CF5D33D}" type="presParOf" srcId="{78D9C106-5A1C-4F80-BD85-CCF12C7842E2}" destId="{446C7C2E-05F1-48BB-9DF7-51CA38B72DBD}" srcOrd="2" destOrd="0" presId="urn:microsoft.com/office/officeart/2018/2/layout/IconCircleList"/>
    <dgm:cxn modelId="{AC7C69FB-FE3D-4542-95C2-ABD34E18C6C3}" type="presParOf" srcId="{78D9C106-5A1C-4F80-BD85-CCF12C7842E2}" destId="{2988FD4E-74CD-4B70-AA84-535C1658C6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5B11-7407-417A-B303-D80251525198}">
      <dsp:nvSpPr>
        <dsp:cNvPr id="0" name=""/>
        <dsp:cNvSpPr/>
      </dsp:nvSpPr>
      <dsp:spPr>
        <a:xfrm>
          <a:off x="59462" y="236703"/>
          <a:ext cx="1257012" cy="1257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B225C-7ABA-40D7-AB0A-1FD8BC8CF63B}">
      <dsp:nvSpPr>
        <dsp:cNvPr id="0" name=""/>
        <dsp:cNvSpPr/>
      </dsp:nvSpPr>
      <dsp:spPr>
        <a:xfrm>
          <a:off x="323435" y="500675"/>
          <a:ext cx="729067" cy="729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EF9FE-F5D2-4BAD-82B5-1AB63568CFA2}">
      <dsp:nvSpPr>
        <dsp:cNvPr id="0" name=""/>
        <dsp:cNvSpPr/>
      </dsp:nvSpPr>
      <dsp:spPr>
        <a:xfrm>
          <a:off x="1585835" y="236703"/>
          <a:ext cx="2962958" cy="125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production of Kente is an ancient practice and should have developed significantly over the years. </a:t>
          </a:r>
        </a:p>
      </dsp:txBody>
      <dsp:txXfrm>
        <a:off x="1585835" y="236703"/>
        <a:ext cx="2962958" cy="1257012"/>
      </dsp:txXfrm>
    </dsp:sp>
    <dsp:sp modelId="{A4286A54-EFC8-436B-96B9-B70B71EA8E2A}">
      <dsp:nvSpPr>
        <dsp:cNvPr id="0" name=""/>
        <dsp:cNvSpPr/>
      </dsp:nvSpPr>
      <dsp:spPr>
        <a:xfrm>
          <a:off x="5065067" y="236703"/>
          <a:ext cx="1257012" cy="1257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7B99F-064C-4DC5-AAB5-DAB1C0C989E1}">
      <dsp:nvSpPr>
        <dsp:cNvPr id="0" name=""/>
        <dsp:cNvSpPr/>
      </dsp:nvSpPr>
      <dsp:spPr>
        <a:xfrm>
          <a:off x="5329039" y="500675"/>
          <a:ext cx="729067" cy="729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CB9-E9E2-498C-9C24-3B4A6B271BBD}">
      <dsp:nvSpPr>
        <dsp:cNvPr id="0" name=""/>
        <dsp:cNvSpPr/>
      </dsp:nvSpPr>
      <dsp:spPr>
        <a:xfrm>
          <a:off x="6591439" y="236703"/>
          <a:ext cx="2962958" cy="125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However, the kente weaving industry in Bonwire faces a number of challenges that has slowed down its progress leading to the decline of the industry and a lack of development in the area (King et al., 2024).  </a:t>
          </a:r>
        </a:p>
      </dsp:txBody>
      <dsp:txXfrm>
        <a:off x="6591439" y="236703"/>
        <a:ext cx="2962958" cy="1257012"/>
      </dsp:txXfrm>
    </dsp:sp>
    <dsp:sp modelId="{502BBD18-E248-483C-AE3D-C605FEA4729D}">
      <dsp:nvSpPr>
        <dsp:cNvPr id="0" name=""/>
        <dsp:cNvSpPr/>
      </dsp:nvSpPr>
      <dsp:spPr>
        <a:xfrm>
          <a:off x="59462" y="2105599"/>
          <a:ext cx="1257012" cy="1257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2343D-B2EC-4049-9256-A9FBB2F49F15}">
      <dsp:nvSpPr>
        <dsp:cNvPr id="0" name=""/>
        <dsp:cNvSpPr/>
      </dsp:nvSpPr>
      <dsp:spPr>
        <a:xfrm>
          <a:off x="323435" y="2369572"/>
          <a:ext cx="729067" cy="729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DE3ED-DCB4-4755-825C-5E032D1F09AF}">
      <dsp:nvSpPr>
        <dsp:cNvPr id="0" name=""/>
        <dsp:cNvSpPr/>
      </dsp:nvSpPr>
      <dsp:spPr>
        <a:xfrm>
          <a:off x="1585835" y="2105599"/>
          <a:ext cx="2962958" cy="125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According to Meena et al. (2023) the weaving/textile industry is likely to interact with digitization and technology within the next decade. </a:t>
          </a:r>
        </a:p>
      </dsp:txBody>
      <dsp:txXfrm>
        <a:off x="1585835" y="2105599"/>
        <a:ext cx="2962958" cy="1257012"/>
      </dsp:txXfrm>
    </dsp:sp>
    <dsp:sp modelId="{F0BC5FD3-8D20-4DFE-852C-EC70F58B85D8}">
      <dsp:nvSpPr>
        <dsp:cNvPr id="0" name=""/>
        <dsp:cNvSpPr/>
      </dsp:nvSpPr>
      <dsp:spPr>
        <a:xfrm>
          <a:off x="5065067" y="2105599"/>
          <a:ext cx="1257012" cy="12570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07B25-A545-4A10-8B2D-691015098720}">
      <dsp:nvSpPr>
        <dsp:cNvPr id="0" name=""/>
        <dsp:cNvSpPr/>
      </dsp:nvSpPr>
      <dsp:spPr>
        <a:xfrm>
          <a:off x="5329039" y="2369572"/>
          <a:ext cx="729067" cy="729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8FD4E-74CD-4B70-AA84-535C1658C624}">
      <dsp:nvSpPr>
        <dsp:cNvPr id="0" name=""/>
        <dsp:cNvSpPr/>
      </dsp:nvSpPr>
      <dsp:spPr>
        <a:xfrm>
          <a:off x="6591439" y="2105599"/>
          <a:ext cx="2962958" cy="125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therefore imperative that the industry is transformed to promote the economic livelihoods of the people while also preserving the rich history of the practice.</a:t>
          </a:r>
        </a:p>
      </dsp:txBody>
      <dsp:txXfrm>
        <a:off x="6591439" y="2105599"/>
        <a:ext cx="2962958" cy="125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411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6621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6204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77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645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076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9325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8244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6022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810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140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125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399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096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660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47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4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E7A6-9692-49B2-BFFA-4417575E7CBD}" type="datetimeFigureOut">
              <a:rPr lang="en-GH" smtClean="0"/>
              <a:t>31/01/2024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EC5E-FC00-4D72-8496-4670FED305F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083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yarn weaving">
            <a:extLst>
              <a:ext uri="{FF2B5EF4-FFF2-40B4-BE49-F238E27FC236}">
                <a16:creationId xmlns:a16="http://schemas.microsoft.com/office/drawing/2014/main" id="{6DF37336-15F4-1B6D-636C-32FDFFCBF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3DC2-823E-6E82-2572-4E948535C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 fontScale="90000"/>
          </a:bodyPr>
          <a:lstStyle/>
          <a:p>
            <a:r>
              <a:rPr lang="en-US" sz="2600"/>
              <a:t>DIGIWEAVE:DIGITAL SKILLS DEVELOPMENT PROGRAMME FOR KENTE WEAVING COMMUNITIES (BONWIRE) </a:t>
            </a:r>
            <a:endParaRPr lang="en-GH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28048-8657-F6F6-61F6-17161220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/>
              <a:t>By ELLEPM</a:t>
            </a:r>
            <a:endParaRPr lang="en-GH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1CFC0-D10B-3231-53F3-E374759F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Milestone Schedule 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2CB47-70C8-2DCC-E867-668C3B18D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408"/>
              </p:ext>
            </p:extLst>
          </p:nvPr>
        </p:nvGraphicFramePr>
        <p:xfrm>
          <a:off x="1433857" y="2427478"/>
          <a:ext cx="7927815" cy="316066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954217">
                  <a:extLst>
                    <a:ext uri="{9D8B030D-6E8A-4147-A177-3AD203B41FA5}">
                      <a16:colId xmlns:a16="http://schemas.microsoft.com/office/drawing/2014/main" val="3004320745"/>
                    </a:ext>
                  </a:extLst>
                </a:gridCol>
                <a:gridCol w="1973598">
                  <a:extLst>
                    <a:ext uri="{9D8B030D-6E8A-4147-A177-3AD203B41FA5}">
                      <a16:colId xmlns:a16="http://schemas.microsoft.com/office/drawing/2014/main" val="801821058"/>
                    </a:ext>
                  </a:extLst>
                </a:gridCol>
              </a:tblGrid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>
                          <a:effectLst/>
                        </a:rPr>
                        <a:t>Milestones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>
                          <a:effectLst/>
                        </a:rPr>
                        <a:t>Due Date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2733829414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Project Start                 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04/03/2024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3646071236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Stakeholder Consultation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15/03/2024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1482979512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Initial curriculum framework development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05/04/2024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633232961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Funding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08/04/2024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2481977363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Awareness Creation   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15/04/2024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2300403012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Procurement       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12/06/2024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1649106671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Venue Arrangements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26/06/2024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1492120989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Completion of digital and entrepreneurial skills curriculum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10/07/2024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301570610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Digital Infrastructure Set up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10/07/2024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2321758464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Participant Arrangements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26/07/2024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3557235211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Program end      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08/11/2024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1913242883"/>
                  </a:ext>
                </a:extLst>
              </a:tr>
              <a:tr h="243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Project End                                                                                               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25/11/2024</a:t>
                      </a:r>
                      <a:endParaRPr lang="en-GH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469" marR="74469" marT="0" marB="0"/>
                </a:tc>
                <a:extLst>
                  <a:ext uri="{0D108BD9-81ED-4DB2-BD59-A6C34878D82A}">
                    <a16:rowId xmlns:a16="http://schemas.microsoft.com/office/drawing/2014/main" val="360797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CA243-F54F-52EA-A171-AAE6212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Resource Identification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5B657A-8B5D-AC97-00CE-5DEFFE7B8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31681"/>
              </p:ext>
            </p:extLst>
          </p:nvPr>
        </p:nvGraphicFramePr>
        <p:xfrm>
          <a:off x="681038" y="2527907"/>
          <a:ext cx="9433455" cy="3038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846">
                  <a:extLst>
                    <a:ext uri="{9D8B030D-6E8A-4147-A177-3AD203B41FA5}">
                      <a16:colId xmlns:a16="http://schemas.microsoft.com/office/drawing/2014/main" val="414607754"/>
                    </a:ext>
                  </a:extLst>
                </a:gridCol>
                <a:gridCol w="2869238">
                  <a:extLst>
                    <a:ext uri="{9D8B030D-6E8A-4147-A177-3AD203B41FA5}">
                      <a16:colId xmlns:a16="http://schemas.microsoft.com/office/drawing/2014/main" val="1363421407"/>
                    </a:ext>
                  </a:extLst>
                </a:gridCol>
                <a:gridCol w="1835846">
                  <a:extLst>
                    <a:ext uri="{9D8B030D-6E8A-4147-A177-3AD203B41FA5}">
                      <a16:colId xmlns:a16="http://schemas.microsoft.com/office/drawing/2014/main" val="4191857931"/>
                    </a:ext>
                  </a:extLst>
                </a:gridCol>
                <a:gridCol w="1634019">
                  <a:extLst>
                    <a:ext uri="{9D8B030D-6E8A-4147-A177-3AD203B41FA5}">
                      <a16:colId xmlns:a16="http://schemas.microsoft.com/office/drawing/2014/main" val="1319025670"/>
                    </a:ext>
                  </a:extLst>
                </a:gridCol>
                <a:gridCol w="1258506">
                  <a:extLst>
                    <a:ext uri="{9D8B030D-6E8A-4147-A177-3AD203B41FA5}">
                      <a16:colId xmlns:a16="http://schemas.microsoft.com/office/drawing/2014/main" val="2760240009"/>
                    </a:ext>
                  </a:extLst>
                </a:gridCol>
              </a:tblGrid>
              <a:tr h="228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Requirements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Skills Needed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Role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Qualifications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Experience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extLst>
                  <a:ext uri="{0D108BD9-81ED-4DB2-BD59-A6C34878D82A}">
                    <a16:rowId xmlns:a16="http://schemas.microsoft.com/office/drawing/2014/main" val="2101639444"/>
                  </a:ext>
                </a:extLst>
              </a:tr>
              <a:tr h="864734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Contract documentation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 anchor="ctr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Financial Analysis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Understanding of Contract law 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Strong understanding of agreements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Negotiation skills and planning</a:t>
                      </a:r>
                      <a:endParaRPr lang="en-GH" sz="13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 </a:t>
                      </a:r>
                      <a:endParaRPr lang="en-GH" sz="13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Finance Manager 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Certified Public Accountant or Chartered Accountant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Minimum 8 years 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extLst>
                  <a:ext uri="{0D108BD9-81ED-4DB2-BD59-A6C34878D82A}">
                    <a16:rowId xmlns:a16="http://schemas.microsoft.com/office/drawing/2014/main" val="1114017487"/>
                  </a:ext>
                </a:extLst>
              </a:tr>
              <a:tr h="455153">
                <a:tc v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Procurement Manager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Degree or higher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Minimum 5 years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extLst>
                  <a:ext uri="{0D108BD9-81ED-4DB2-BD59-A6C34878D82A}">
                    <a16:rowId xmlns:a16="http://schemas.microsoft.com/office/drawing/2014/main" val="2262151195"/>
                  </a:ext>
                </a:extLst>
              </a:tr>
              <a:tr h="1411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Procurement Plan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Negotiation skills and planning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Cost Management skills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Contract Management Skills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Strategic Sourcing Skills</a:t>
                      </a:r>
                      <a:endParaRPr lang="en-GH" sz="1300" kern="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▪"/>
                      </a:pPr>
                      <a:r>
                        <a:rPr lang="en-GB" sz="1300" kern="100">
                          <a:solidFill>
                            <a:srgbClr val="000000"/>
                          </a:solidFill>
                          <a:effectLst/>
                        </a:rPr>
                        <a:t>Financial Knowledge</a:t>
                      </a:r>
                      <a:endParaRPr lang="en-GH" sz="13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Procurement Manager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Degree or higher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Minimum 5 years</a:t>
                      </a:r>
                      <a:endParaRPr lang="en-GH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4" marR="52074" marT="0" marB="0"/>
                </a:tc>
                <a:extLst>
                  <a:ext uri="{0D108BD9-81ED-4DB2-BD59-A6C34878D82A}">
                    <a16:rowId xmlns:a16="http://schemas.microsoft.com/office/drawing/2014/main" val="12583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09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D8F8-4A6C-26B4-57B0-2FE43293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Communication Plan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3DAD0-920C-6BD7-6E9D-574D544AF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67891"/>
              </p:ext>
            </p:extLst>
          </p:nvPr>
        </p:nvGraphicFramePr>
        <p:xfrm>
          <a:off x="681038" y="2764422"/>
          <a:ext cx="9433457" cy="24867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6549">
                  <a:extLst>
                    <a:ext uri="{9D8B030D-6E8A-4147-A177-3AD203B41FA5}">
                      <a16:colId xmlns:a16="http://schemas.microsoft.com/office/drawing/2014/main" val="2611056079"/>
                    </a:ext>
                  </a:extLst>
                </a:gridCol>
                <a:gridCol w="1193753">
                  <a:extLst>
                    <a:ext uri="{9D8B030D-6E8A-4147-A177-3AD203B41FA5}">
                      <a16:colId xmlns:a16="http://schemas.microsoft.com/office/drawing/2014/main" val="2308860196"/>
                    </a:ext>
                  </a:extLst>
                </a:gridCol>
                <a:gridCol w="2558255">
                  <a:extLst>
                    <a:ext uri="{9D8B030D-6E8A-4147-A177-3AD203B41FA5}">
                      <a16:colId xmlns:a16="http://schemas.microsoft.com/office/drawing/2014/main" val="777187491"/>
                    </a:ext>
                  </a:extLst>
                </a:gridCol>
                <a:gridCol w="889039">
                  <a:extLst>
                    <a:ext uri="{9D8B030D-6E8A-4147-A177-3AD203B41FA5}">
                      <a16:colId xmlns:a16="http://schemas.microsoft.com/office/drawing/2014/main" val="493975551"/>
                    </a:ext>
                  </a:extLst>
                </a:gridCol>
                <a:gridCol w="1453480">
                  <a:extLst>
                    <a:ext uri="{9D8B030D-6E8A-4147-A177-3AD203B41FA5}">
                      <a16:colId xmlns:a16="http://schemas.microsoft.com/office/drawing/2014/main" val="3970843014"/>
                    </a:ext>
                  </a:extLst>
                </a:gridCol>
                <a:gridCol w="774958">
                  <a:extLst>
                    <a:ext uri="{9D8B030D-6E8A-4147-A177-3AD203B41FA5}">
                      <a16:colId xmlns:a16="http://schemas.microsoft.com/office/drawing/2014/main" val="3942511791"/>
                    </a:ext>
                  </a:extLst>
                </a:gridCol>
                <a:gridCol w="1207423">
                  <a:extLst>
                    <a:ext uri="{9D8B030D-6E8A-4147-A177-3AD203B41FA5}">
                      <a16:colId xmlns:a16="http://schemas.microsoft.com/office/drawing/2014/main" val="4050647343"/>
                    </a:ext>
                  </a:extLst>
                </a:gridCol>
              </a:tblGrid>
              <a:tr h="3784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DELIVERABLE INFORMATION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RECIPEIENT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DELIVERY MEDIUM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FREQUENCY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OWNER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DELIVERABLE DOCUMENT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extLst>
                  <a:ext uri="{0D108BD9-81ED-4DB2-BD59-A6C34878D82A}">
                    <a16:rowId xmlns:a16="http://schemas.microsoft.com/office/drawing/2014/main" val="3889811446"/>
                  </a:ext>
                </a:extLst>
              </a:tr>
              <a:tr h="5571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Initiation Meeting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All Stakeholders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To gather initial information for the initiation plan 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Meeting (Face to face)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First Meeting before the project start date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Project Manager 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Agenda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Meeting Minutes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extLst>
                  <a:ext uri="{0D108BD9-81ED-4DB2-BD59-A6C34878D82A}">
                    <a16:rowId xmlns:a16="http://schemas.microsoft.com/office/drawing/2014/main" val="711795577"/>
                  </a:ext>
                </a:extLst>
              </a:tr>
              <a:tr h="6366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Distribute Project Initiation Plan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All Stakeholders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Distribute plan to alert stakeholders of the project scope and to gain their buy in.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Emails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Hard copy delivery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Before Kickoff meeting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Project Manager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Project Initiation plan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extLst>
                  <a:ext uri="{0D108BD9-81ED-4DB2-BD59-A6C34878D82A}">
                    <a16:rowId xmlns:a16="http://schemas.microsoft.com/office/drawing/2014/main" val="249830281"/>
                  </a:ext>
                </a:extLst>
              </a:tr>
              <a:tr h="9145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b="1" kern="100">
                          <a:solidFill>
                            <a:schemeClr val="tx1"/>
                          </a:solidFill>
                          <a:effectLst/>
                        </a:rPr>
                        <a:t>Kickoff Meeting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Project Sponsor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Project Team 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Stakeholders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Introduce the project team and the project. Review project objectives and management approach. Communicate plans and stakeholder roles/responsibilities 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Meeting (Face to Face)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Near Project Start Date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>
                          <a:solidFill>
                            <a:schemeClr val="tx1"/>
                          </a:solidFill>
                          <a:effectLst/>
                        </a:rPr>
                        <a:t>Project Manager 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Agenda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</a:rPr>
                        <a:t>Meeting Minutes</a:t>
                      </a:r>
                      <a:endParaRPr lang="en-GH" sz="14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85" marR="53685" marT="0" marB="0"/>
                </a:tc>
                <a:extLst>
                  <a:ext uri="{0D108BD9-81ED-4DB2-BD59-A6C34878D82A}">
                    <a16:rowId xmlns:a16="http://schemas.microsoft.com/office/drawing/2014/main" val="423183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2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24C91-C4A5-5F84-FA48-E56580B4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Risk Register 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5D0F97-51FD-EF72-0327-55098635F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405545"/>
              </p:ext>
            </p:extLst>
          </p:nvPr>
        </p:nvGraphicFramePr>
        <p:xfrm>
          <a:off x="681038" y="3014102"/>
          <a:ext cx="9433458" cy="1987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5975">
                  <a:extLst>
                    <a:ext uri="{9D8B030D-6E8A-4147-A177-3AD203B41FA5}">
                      <a16:colId xmlns:a16="http://schemas.microsoft.com/office/drawing/2014/main" val="2485161555"/>
                    </a:ext>
                  </a:extLst>
                </a:gridCol>
                <a:gridCol w="921507">
                  <a:extLst>
                    <a:ext uri="{9D8B030D-6E8A-4147-A177-3AD203B41FA5}">
                      <a16:colId xmlns:a16="http://schemas.microsoft.com/office/drawing/2014/main" val="2362279581"/>
                    </a:ext>
                  </a:extLst>
                </a:gridCol>
                <a:gridCol w="518258">
                  <a:extLst>
                    <a:ext uri="{9D8B030D-6E8A-4147-A177-3AD203B41FA5}">
                      <a16:colId xmlns:a16="http://schemas.microsoft.com/office/drawing/2014/main" val="4269868286"/>
                    </a:ext>
                  </a:extLst>
                </a:gridCol>
                <a:gridCol w="1018005">
                  <a:extLst>
                    <a:ext uri="{9D8B030D-6E8A-4147-A177-3AD203B41FA5}">
                      <a16:colId xmlns:a16="http://schemas.microsoft.com/office/drawing/2014/main" val="2929491333"/>
                    </a:ext>
                  </a:extLst>
                </a:gridCol>
                <a:gridCol w="1018005">
                  <a:extLst>
                    <a:ext uri="{9D8B030D-6E8A-4147-A177-3AD203B41FA5}">
                      <a16:colId xmlns:a16="http://schemas.microsoft.com/office/drawing/2014/main" val="2286346351"/>
                    </a:ext>
                  </a:extLst>
                </a:gridCol>
                <a:gridCol w="456452">
                  <a:extLst>
                    <a:ext uri="{9D8B030D-6E8A-4147-A177-3AD203B41FA5}">
                      <a16:colId xmlns:a16="http://schemas.microsoft.com/office/drawing/2014/main" val="3325571444"/>
                    </a:ext>
                  </a:extLst>
                </a:gridCol>
                <a:gridCol w="575041">
                  <a:extLst>
                    <a:ext uri="{9D8B030D-6E8A-4147-A177-3AD203B41FA5}">
                      <a16:colId xmlns:a16="http://schemas.microsoft.com/office/drawing/2014/main" val="1043437337"/>
                    </a:ext>
                  </a:extLst>
                </a:gridCol>
                <a:gridCol w="662239">
                  <a:extLst>
                    <a:ext uri="{9D8B030D-6E8A-4147-A177-3AD203B41FA5}">
                      <a16:colId xmlns:a16="http://schemas.microsoft.com/office/drawing/2014/main" val="2137087308"/>
                    </a:ext>
                  </a:extLst>
                </a:gridCol>
                <a:gridCol w="2142834">
                  <a:extLst>
                    <a:ext uri="{9D8B030D-6E8A-4147-A177-3AD203B41FA5}">
                      <a16:colId xmlns:a16="http://schemas.microsoft.com/office/drawing/2014/main" val="2292776486"/>
                    </a:ext>
                  </a:extLst>
                </a:gridCol>
                <a:gridCol w="634335">
                  <a:extLst>
                    <a:ext uri="{9D8B030D-6E8A-4147-A177-3AD203B41FA5}">
                      <a16:colId xmlns:a16="http://schemas.microsoft.com/office/drawing/2014/main" val="1107116735"/>
                    </a:ext>
                  </a:extLst>
                </a:gridCol>
                <a:gridCol w="484355">
                  <a:extLst>
                    <a:ext uri="{9D8B030D-6E8A-4147-A177-3AD203B41FA5}">
                      <a16:colId xmlns:a16="http://schemas.microsoft.com/office/drawing/2014/main" val="2599444085"/>
                    </a:ext>
                  </a:extLst>
                </a:gridCol>
                <a:gridCol w="456452">
                  <a:extLst>
                    <a:ext uri="{9D8B030D-6E8A-4147-A177-3AD203B41FA5}">
                      <a16:colId xmlns:a16="http://schemas.microsoft.com/office/drawing/2014/main" val="765392104"/>
                    </a:ext>
                  </a:extLst>
                </a:gridCol>
              </a:tblGrid>
              <a:tr h="152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Project 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Training project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2140968513"/>
                  </a:ext>
                </a:extLst>
              </a:tr>
              <a:tr h="15253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last updated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453242811"/>
                  </a:ext>
                </a:extLst>
              </a:tr>
              <a:tr h="283917"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Rank from 1 lowest to 5 highest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Rank from 1 lowest to 5 highest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1803190746"/>
                  </a:ext>
                </a:extLst>
              </a:tr>
              <a:tr h="283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Risk ID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Description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Trigger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Probability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Impact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Score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Owner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Response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Response Strategy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Expected Results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Status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b="1" kern="100">
                          <a:effectLst/>
                        </a:rPr>
                        <a:t>Notes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3705599531"/>
                  </a:ext>
                </a:extLst>
              </a:tr>
              <a:tr h="283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1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Limited internet access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3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3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9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Project Manager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Mitigate risk 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Assess internet access through a survey, Provide offline resources where possible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917587106"/>
                  </a:ext>
                </a:extLst>
              </a:tr>
              <a:tr h="415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2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Resistance to Digital change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2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5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10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Project Sponsor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Mitigate risk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Implement a comprehensive change management strategy, including awareness campaigns and workshops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3656340569"/>
                  </a:ext>
                </a:extLst>
              </a:tr>
              <a:tr h="415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3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Budget overruns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2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4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8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Finance Manager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Mitigate risk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kern="100">
                          <a:effectLst/>
                        </a:rPr>
                        <a:t>Detailed Budget Development with contingency funds and management reserves, Regular monitoring </a:t>
                      </a:r>
                      <a:endParaRPr lang="en-GH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tc>
                  <a:txBody>
                    <a:bodyPr/>
                    <a:lstStyle/>
                    <a:p>
                      <a:endParaRPr lang="en-GH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0226" marR="50226" marT="0" marB="0"/>
                </a:tc>
                <a:extLst>
                  <a:ext uri="{0D108BD9-81ED-4DB2-BD59-A6C34878D82A}">
                    <a16:rowId xmlns:a16="http://schemas.microsoft.com/office/drawing/2014/main" val="2104732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3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A4079-C8E6-7B79-FCAD-75163DC8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Procurement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479D3-5AFB-679B-7C7C-F9FF5F293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468185"/>
              </p:ext>
            </p:extLst>
          </p:nvPr>
        </p:nvGraphicFramePr>
        <p:xfrm>
          <a:off x="681038" y="2831553"/>
          <a:ext cx="9433456" cy="2352514"/>
        </p:xfrm>
        <a:graphic>
          <a:graphicData uri="http://schemas.openxmlformats.org/drawingml/2006/table">
            <a:tbl>
              <a:tblPr firstRow="1" firstCol="1" bandRow="1"/>
              <a:tblGrid>
                <a:gridCol w="1359148">
                  <a:extLst>
                    <a:ext uri="{9D8B030D-6E8A-4147-A177-3AD203B41FA5}">
                      <a16:colId xmlns:a16="http://schemas.microsoft.com/office/drawing/2014/main" val="282660782"/>
                    </a:ext>
                  </a:extLst>
                </a:gridCol>
                <a:gridCol w="1464712">
                  <a:extLst>
                    <a:ext uri="{9D8B030D-6E8A-4147-A177-3AD203B41FA5}">
                      <a16:colId xmlns:a16="http://schemas.microsoft.com/office/drawing/2014/main" val="3635472532"/>
                    </a:ext>
                  </a:extLst>
                </a:gridCol>
                <a:gridCol w="2027994">
                  <a:extLst>
                    <a:ext uri="{9D8B030D-6E8A-4147-A177-3AD203B41FA5}">
                      <a16:colId xmlns:a16="http://schemas.microsoft.com/office/drawing/2014/main" val="802670515"/>
                    </a:ext>
                  </a:extLst>
                </a:gridCol>
                <a:gridCol w="1289739">
                  <a:extLst>
                    <a:ext uri="{9D8B030D-6E8A-4147-A177-3AD203B41FA5}">
                      <a16:colId xmlns:a16="http://schemas.microsoft.com/office/drawing/2014/main" val="24317020"/>
                    </a:ext>
                  </a:extLst>
                </a:gridCol>
                <a:gridCol w="952161">
                  <a:extLst>
                    <a:ext uri="{9D8B030D-6E8A-4147-A177-3AD203B41FA5}">
                      <a16:colId xmlns:a16="http://schemas.microsoft.com/office/drawing/2014/main" val="3565446201"/>
                    </a:ext>
                  </a:extLst>
                </a:gridCol>
                <a:gridCol w="1125682">
                  <a:extLst>
                    <a:ext uri="{9D8B030D-6E8A-4147-A177-3AD203B41FA5}">
                      <a16:colId xmlns:a16="http://schemas.microsoft.com/office/drawing/2014/main" val="1648441577"/>
                    </a:ext>
                  </a:extLst>
                </a:gridCol>
                <a:gridCol w="1214020">
                  <a:extLst>
                    <a:ext uri="{9D8B030D-6E8A-4147-A177-3AD203B41FA5}">
                      <a16:colId xmlns:a16="http://schemas.microsoft.com/office/drawing/2014/main" val="3841406383"/>
                    </a:ext>
                  </a:extLst>
                </a:gridCol>
              </a:tblGrid>
              <a:tr h="176110">
                <a:tc grid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PROCUREMENT ENTITY: ELLEPM</a:t>
                      </a:r>
                      <a:endParaRPr lang="en-GH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3491"/>
                  </a:ext>
                </a:extLst>
              </a:tr>
              <a:tr h="803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Contract Package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Plan vs Actual 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Package Number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Procurement Method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Contract Type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Tendering Period and Evaluation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Contract Finalization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37850"/>
                  </a:ext>
                </a:extLst>
              </a:tr>
              <a:tr h="28482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ELL/CH/SER/001/24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RFQ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FFP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10/05/2024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04289"/>
                  </a:ext>
                </a:extLst>
              </a:tr>
              <a:tr h="284828">
                <a:tc v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39735"/>
                  </a:ext>
                </a:extLst>
              </a:tr>
              <a:tr h="40168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Digital Infrastructure Set up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ELL/CH/GDS/001/24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NCT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FFP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08/07/2024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66247"/>
                  </a:ext>
                </a:extLst>
              </a:tr>
              <a:tr h="401687">
                <a:tc v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H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7" marR="68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14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2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54F8-D602-3811-07CC-F66F7447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 and E</a:t>
            </a:r>
            <a:endParaRPr lang="en-G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FE6DC-8558-0E10-9511-4BE7AB81E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803957"/>
              </p:ext>
            </p:extLst>
          </p:nvPr>
        </p:nvGraphicFramePr>
        <p:xfrm>
          <a:off x="973072" y="2427478"/>
          <a:ext cx="8849387" cy="3286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51119">
                  <a:extLst>
                    <a:ext uri="{9D8B030D-6E8A-4147-A177-3AD203B41FA5}">
                      <a16:colId xmlns:a16="http://schemas.microsoft.com/office/drawing/2014/main" val="2351170128"/>
                    </a:ext>
                  </a:extLst>
                </a:gridCol>
                <a:gridCol w="1001001">
                  <a:extLst>
                    <a:ext uri="{9D8B030D-6E8A-4147-A177-3AD203B41FA5}">
                      <a16:colId xmlns:a16="http://schemas.microsoft.com/office/drawing/2014/main" val="3959523516"/>
                    </a:ext>
                  </a:extLst>
                </a:gridCol>
                <a:gridCol w="1026846">
                  <a:extLst>
                    <a:ext uri="{9D8B030D-6E8A-4147-A177-3AD203B41FA5}">
                      <a16:colId xmlns:a16="http://schemas.microsoft.com/office/drawing/2014/main" val="3004483852"/>
                    </a:ext>
                  </a:extLst>
                </a:gridCol>
                <a:gridCol w="1015216">
                  <a:extLst>
                    <a:ext uri="{9D8B030D-6E8A-4147-A177-3AD203B41FA5}">
                      <a16:colId xmlns:a16="http://schemas.microsoft.com/office/drawing/2014/main" val="670668028"/>
                    </a:ext>
                  </a:extLst>
                </a:gridCol>
                <a:gridCol w="951119">
                  <a:extLst>
                    <a:ext uri="{9D8B030D-6E8A-4147-A177-3AD203B41FA5}">
                      <a16:colId xmlns:a16="http://schemas.microsoft.com/office/drawing/2014/main" val="4054388436"/>
                    </a:ext>
                  </a:extLst>
                </a:gridCol>
                <a:gridCol w="951119">
                  <a:extLst>
                    <a:ext uri="{9D8B030D-6E8A-4147-A177-3AD203B41FA5}">
                      <a16:colId xmlns:a16="http://schemas.microsoft.com/office/drawing/2014/main" val="2315721224"/>
                    </a:ext>
                  </a:extLst>
                </a:gridCol>
                <a:gridCol w="984202">
                  <a:extLst>
                    <a:ext uri="{9D8B030D-6E8A-4147-A177-3AD203B41FA5}">
                      <a16:colId xmlns:a16="http://schemas.microsoft.com/office/drawing/2014/main" val="728391316"/>
                    </a:ext>
                  </a:extLst>
                </a:gridCol>
                <a:gridCol w="951119">
                  <a:extLst>
                    <a:ext uri="{9D8B030D-6E8A-4147-A177-3AD203B41FA5}">
                      <a16:colId xmlns:a16="http://schemas.microsoft.com/office/drawing/2014/main" val="268941614"/>
                    </a:ext>
                  </a:extLst>
                </a:gridCol>
                <a:gridCol w="1017646">
                  <a:extLst>
                    <a:ext uri="{9D8B030D-6E8A-4147-A177-3AD203B41FA5}">
                      <a16:colId xmlns:a16="http://schemas.microsoft.com/office/drawing/2014/main" val="3160817278"/>
                    </a:ext>
                  </a:extLst>
                </a:gridCol>
              </a:tblGrid>
              <a:tr h="169548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ELLEPM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91936"/>
                  </a:ext>
                </a:extLst>
              </a:tr>
              <a:tr h="461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ACTIVITY 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OUTCOME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PURPOSE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INDICATOR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UNIT OF MEASURE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DATA COLLECTION SOURCE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DATA COLLECTION METHOD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FREQUENCY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RESPONSIBLE PERSON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extLst>
                  <a:ext uri="{0D108BD9-81ED-4DB2-BD59-A6C34878D82A}">
                    <a16:rowId xmlns:a16="http://schemas.microsoft.com/office/drawing/2014/main" val="3582257773"/>
                  </a:ext>
                </a:extLst>
              </a:tr>
              <a:tr h="17758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Awareness Creation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Digital Change Accepted 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Awareness creation is carried out to ensure that potential participants understand what the program is about, the benefits they would gain and encourage them to participate.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Percentage of people reached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Percentage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Primary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Using the M&amp;E questionnaire and checklist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Weekly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Project Manager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extLst>
                  <a:ext uri="{0D108BD9-81ED-4DB2-BD59-A6C34878D82A}">
                    <a16:rowId xmlns:a16="http://schemas.microsoft.com/office/drawing/2014/main" val="1895401092"/>
                  </a:ext>
                </a:extLst>
              </a:tr>
              <a:tr h="753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Curriculum Development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Digital and Entrepreneurial Skills Curriculum Developed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To provide a structured and comprehensive framework for the training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Percentage of curriculum completed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Percentage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Primary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Using checklist 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Weekly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00">
                          <a:effectLst/>
                        </a:rPr>
                        <a:t>Curriculum Developer</a:t>
                      </a:r>
                      <a:endParaRPr lang="en-GH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827" marR="55827" marT="0" marB="0" anchor="ctr"/>
                </a:tc>
                <a:extLst>
                  <a:ext uri="{0D108BD9-81ED-4DB2-BD59-A6C34878D82A}">
                    <a16:rowId xmlns:a16="http://schemas.microsoft.com/office/drawing/2014/main" val="223368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2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6171-8836-FAE0-471E-6323027F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F10B-B67C-6B42-AE63-E0BDD4FC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digital technology into the </a:t>
            </a:r>
            <a:r>
              <a:rPr lang="en-US" dirty="0" err="1"/>
              <a:t>kente</a:t>
            </a:r>
            <a:r>
              <a:rPr lang="en-US" dirty="0"/>
              <a:t> design and production process is the future. </a:t>
            </a:r>
          </a:p>
          <a:p>
            <a:endParaRPr lang="en-US" dirty="0"/>
          </a:p>
          <a:p>
            <a:r>
              <a:rPr lang="en-US" dirty="0"/>
              <a:t>By building the digital and entrepreneurial skills of the future faces of the </a:t>
            </a:r>
            <a:r>
              <a:rPr lang="en-US" dirty="0" err="1"/>
              <a:t>kente</a:t>
            </a:r>
            <a:r>
              <a:rPr lang="en-US" dirty="0"/>
              <a:t> industry, the next generation of weavers will be empowered with the tools and knowledge needed to thrive in a rapidly evolving global market.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7541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4151-F09D-F179-3EE7-4B3478CB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51" y="2888315"/>
            <a:ext cx="4938412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Thank You</a:t>
            </a:r>
            <a:endParaRPr lang="en-GH" sz="72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B77FEB7-CF2E-5531-8CDD-EDCD756A7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8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E665-438E-4B1B-EC10-8A4CBF6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Presentation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CF83-E4E3-3AF7-B2C5-E84D13E24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Project Justification</a:t>
            </a:r>
          </a:p>
          <a:p>
            <a:r>
              <a:rPr lang="en-US" dirty="0"/>
              <a:t>Project Purpose and Objectives</a:t>
            </a:r>
          </a:p>
          <a:p>
            <a:r>
              <a:rPr lang="en-US" dirty="0"/>
              <a:t>Project Benefits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Success Criteria</a:t>
            </a:r>
          </a:p>
          <a:p>
            <a:r>
              <a:rPr lang="en-US" dirty="0"/>
              <a:t>WBS</a:t>
            </a:r>
          </a:p>
          <a:p>
            <a:r>
              <a:rPr lang="en-US" dirty="0"/>
              <a:t>Milestone Schedule</a:t>
            </a:r>
          </a:p>
          <a:p>
            <a:endParaRPr lang="en-US" dirty="0"/>
          </a:p>
          <a:p>
            <a:endParaRPr lang="en-G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9104-5E8C-9AA6-F9B2-ACA4D075F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 Identification</a:t>
            </a:r>
          </a:p>
          <a:p>
            <a:r>
              <a:rPr lang="en-US" dirty="0"/>
              <a:t>Communication Plan</a:t>
            </a:r>
          </a:p>
          <a:p>
            <a:r>
              <a:rPr lang="en-US" dirty="0"/>
              <a:t>Risk Register</a:t>
            </a:r>
          </a:p>
          <a:p>
            <a:r>
              <a:rPr lang="en-US" dirty="0"/>
              <a:t>Procurement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639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76D-8A4F-7835-CCAC-23C78726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1B17-C1F4-50C6-FA85-69FBBF67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Kente</a:t>
            </a:r>
            <a:r>
              <a:rPr lang="en-US" sz="1800" dirty="0"/>
              <a:t> is one of the most widely recognized fabrics in the world</a:t>
            </a:r>
          </a:p>
          <a:p>
            <a:endParaRPr lang="en-US" sz="1800" dirty="0"/>
          </a:p>
          <a:p>
            <a:r>
              <a:rPr lang="en-US" sz="1800" dirty="0"/>
              <a:t>The fabric is typically woven in communities that are dedicated its production</a:t>
            </a:r>
          </a:p>
          <a:p>
            <a:endParaRPr lang="en-US" sz="1800" dirty="0"/>
          </a:p>
          <a:p>
            <a:r>
              <a:rPr lang="en-US" sz="1800" dirty="0"/>
              <a:t>Its popularity has led to some of these settlements becoming tourist attractions such as </a:t>
            </a:r>
            <a:r>
              <a:rPr lang="en-US" sz="1800" dirty="0" err="1"/>
              <a:t>Bonwire</a:t>
            </a:r>
            <a:r>
              <a:rPr lang="en-US" sz="1800" dirty="0"/>
              <a:t>. </a:t>
            </a:r>
          </a:p>
          <a:p>
            <a:endParaRPr lang="en-GH" sz="1800" dirty="0"/>
          </a:p>
        </p:txBody>
      </p:sp>
      <p:pic>
        <p:nvPicPr>
          <p:cNvPr id="5" name="Picture 4" descr="A colorful fabric with geometric designs&#10;&#10;Description automatically generated">
            <a:extLst>
              <a:ext uri="{FF2B5EF4-FFF2-40B4-BE49-F238E27FC236}">
                <a16:creationId xmlns:a16="http://schemas.microsoft.com/office/drawing/2014/main" id="{920760D7-8B6D-E8A3-9EF1-45818093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74" y="2336800"/>
            <a:ext cx="5408127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35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093D-823C-B2B6-0123-C428BDB2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Justification</a:t>
            </a:r>
            <a:endParaRPr lang="en-G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CA8ADC-F87B-D9F4-3D27-1A75AD8398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25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6597-AAAA-3D2D-0E31-C0839912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 and Objectives 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1AEF-D007-25CA-6E09-95A3E2A5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</a:t>
            </a:r>
          </a:p>
          <a:p>
            <a:pPr marL="0" indent="0">
              <a:buNone/>
            </a:pPr>
            <a:r>
              <a:rPr lang="en-US" dirty="0"/>
              <a:t>To provide essential digital and entrepreneurial skills to the youth involved in </a:t>
            </a:r>
            <a:r>
              <a:rPr lang="en-US" dirty="0" err="1"/>
              <a:t>kente</a:t>
            </a:r>
            <a:r>
              <a:rPr lang="en-US" dirty="0"/>
              <a:t> production in </a:t>
            </a:r>
            <a:r>
              <a:rPr lang="en-US" dirty="0" err="1"/>
              <a:t>Bonwire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Objectives: </a:t>
            </a:r>
          </a:p>
          <a:p>
            <a:r>
              <a:rPr lang="en-US" dirty="0"/>
              <a:t>To develop a training </a:t>
            </a:r>
            <a:r>
              <a:rPr lang="en-US" dirty="0" err="1"/>
              <a:t>programme</a:t>
            </a:r>
            <a:r>
              <a:rPr lang="en-US" dirty="0"/>
              <a:t> for weavers, sewers and sellers for digital and entrepreneurial training in the community. </a:t>
            </a:r>
          </a:p>
          <a:p>
            <a:r>
              <a:rPr lang="en-US" dirty="0"/>
              <a:t>To equip 100 </a:t>
            </a:r>
            <a:r>
              <a:rPr lang="en-US" dirty="0" err="1"/>
              <a:t>kente</a:t>
            </a:r>
            <a:r>
              <a:rPr lang="en-US" dirty="0"/>
              <a:t> youth weavers with fundamental digital and entrepreneurial skills to enhance creativity, productivity, marketing and overall efficiency in </a:t>
            </a:r>
            <a:r>
              <a:rPr lang="en-US" dirty="0" err="1"/>
              <a:t>kente</a:t>
            </a:r>
            <a:r>
              <a:rPr lang="en-US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70906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01AD-F2C1-8A35-0E95-9B27F69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Project Benefits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6A7F-01C6-3CEB-669C-6F1BE3F7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/>
              <a:t>Positive economic impact. </a:t>
            </a:r>
          </a:p>
          <a:p>
            <a:r>
              <a:rPr lang="en-US" sz="2000"/>
              <a:t>Youth armed with digital and entrepreneurial skills. </a:t>
            </a:r>
          </a:p>
          <a:p>
            <a:r>
              <a:rPr lang="en-US" sz="2000"/>
              <a:t>Enhanced efficiency of kente production and commercialization. </a:t>
            </a:r>
          </a:p>
          <a:p>
            <a:r>
              <a:rPr lang="en-US" sz="2000"/>
              <a:t>Expansion of market for kente.</a:t>
            </a:r>
          </a:p>
          <a:p>
            <a:endParaRPr lang="en-GH" sz="2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A1990-9A14-4B40-8E69-6EA86661A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738351"/>
              </p:ext>
            </p:extLst>
          </p:nvPr>
        </p:nvGraphicFramePr>
        <p:xfrm>
          <a:off x="6095999" y="3322944"/>
          <a:ext cx="4198182" cy="162657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198182">
                  <a:extLst>
                    <a:ext uri="{9D8B030D-6E8A-4147-A177-3AD203B41FA5}">
                      <a16:colId xmlns:a16="http://schemas.microsoft.com/office/drawing/2014/main" val="387225815"/>
                    </a:ext>
                  </a:extLst>
                </a:gridCol>
              </a:tblGrid>
              <a:tr h="387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100" kern="100">
                          <a:solidFill>
                            <a:srgbClr val="000000"/>
                          </a:solidFill>
                          <a:effectLst/>
                        </a:rPr>
                        <a:t>PROJECT BUDGET </a:t>
                      </a:r>
                      <a:endParaRPr lang="en-GH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68" marR="118568" marT="0" marB="0"/>
                </a:tc>
                <a:extLst>
                  <a:ext uri="{0D108BD9-81ED-4DB2-BD59-A6C34878D82A}">
                    <a16:rowId xmlns:a16="http://schemas.microsoft.com/office/drawing/2014/main" val="3899255629"/>
                  </a:ext>
                </a:extLst>
              </a:tr>
              <a:tr h="1239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100" kern="100">
                          <a:solidFill>
                            <a:srgbClr val="000000"/>
                          </a:solidFill>
                          <a:effectLst/>
                        </a:rPr>
                        <a:t>The project budget is: </a:t>
                      </a:r>
                      <a:r>
                        <a:rPr lang="en-GB" sz="2100" b="1" kern="10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r>
                        <a:rPr lang="en-GB" sz="2100" kern="100">
                          <a:solidFill>
                            <a:srgbClr val="000000"/>
                          </a:solidFill>
                          <a:effectLst/>
                        </a:rPr>
                        <a:t> 300,000 (Analogous Estimation)</a:t>
                      </a:r>
                      <a:endParaRPr lang="en-GH" sz="19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100" kern="100">
                          <a:effectLst/>
                        </a:rPr>
                        <a:t> </a:t>
                      </a:r>
                      <a:endParaRPr lang="en-GH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568" marR="118568" marT="0" marB="0"/>
                </a:tc>
                <a:extLst>
                  <a:ext uri="{0D108BD9-81ED-4DB2-BD59-A6C34878D82A}">
                    <a16:rowId xmlns:a16="http://schemas.microsoft.com/office/drawing/2014/main" val="398303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7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4BE1-F61B-4384-D923-8ED3E74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11D36-646C-1327-FDE0-609796F8C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project will include the creation of a structured and interactive digital skills development curriculum, provision of devices for use during program, workshops and practical sessions.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EB3919-9D8F-E95D-6D14-27C32EDDC6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2097637"/>
              </p:ext>
            </p:extLst>
          </p:nvPr>
        </p:nvGraphicFramePr>
        <p:xfrm>
          <a:off x="6095999" y="2336873"/>
          <a:ext cx="4198183" cy="2790840"/>
        </p:xfrm>
        <a:graphic>
          <a:graphicData uri="http://schemas.openxmlformats.org/drawingml/2006/table">
            <a:tbl>
              <a:tblPr bandRow="1">
                <a:noFill/>
                <a:tableStyleId>{5940675A-B579-460E-94D1-54222C63F5DA}</a:tableStyleId>
              </a:tblPr>
              <a:tblGrid>
                <a:gridCol w="1486494">
                  <a:extLst>
                    <a:ext uri="{9D8B030D-6E8A-4147-A177-3AD203B41FA5}">
                      <a16:colId xmlns:a16="http://schemas.microsoft.com/office/drawing/2014/main" val="1264272769"/>
                    </a:ext>
                  </a:extLst>
                </a:gridCol>
                <a:gridCol w="2711689">
                  <a:extLst>
                    <a:ext uri="{9D8B030D-6E8A-4147-A177-3AD203B41FA5}">
                      <a16:colId xmlns:a16="http://schemas.microsoft.com/office/drawing/2014/main" val="2204168457"/>
                    </a:ext>
                  </a:extLst>
                </a:gridCol>
              </a:tblGrid>
              <a:tr h="36019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PROJECT DELIVERABLES </a:t>
                      </a:r>
                      <a:endParaRPr lang="en-GH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199681"/>
                  </a:ext>
                </a:extLst>
              </a:tr>
              <a:tr h="675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kern="100" cap="none" spc="0">
                          <a:solidFill>
                            <a:srgbClr val="000000"/>
                          </a:solidFill>
                          <a:effectLst/>
                        </a:rPr>
                        <a:t>DELIVERABLE NO.</a:t>
                      </a:r>
                      <a:endParaRPr lang="en-GH" sz="1400" kern="100" cap="none" spc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kern="100" cap="none" spc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GH" sz="1400" kern="100" cap="none" spc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20576"/>
                  </a:ext>
                </a:extLst>
              </a:tr>
              <a:tr h="360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H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Community Awareness</a:t>
                      </a:r>
                      <a:endParaRPr lang="en-GH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58855"/>
                  </a:ext>
                </a:extLst>
              </a:tr>
              <a:tr h="360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H" sz="1400" kern="100" cap="none" spc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rgbClr val="000000"/>
                          </a:solidFill>
                          <a:effectLst/>
                        </a:rPr>
                        <a:t>Digital infrastructure set up</a:t>
                      </a:r>
                      <a:endParaRPr lang="en-GH" sz="1400" kern="100" cap="none" spc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85382"/>
                  </a:ext>
                </a:extLst>
              </a:tr>
              <a:tr h="675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H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Digital and Entrepreneurial Skills Training Curriculum</a:t>
                      </a:r>
                      <a:endParaRPr lang="en-GH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447600"/>
                  </a:ext>
                </a:extLst>
              </a:tr>
              <a:tr h="360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H" sz="1400" kern="100" cap="none" spc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cap="none" spc="0" dirty="0">
                          <a:solidFill>
                            <a:srgbClr val="000000"/>
                          </a:solidFill>
                          <a:effectLst/>
                        </a:rPr>
                        <a:t>Training </a:t>
                      </a:r>
                      <a:endParaRPr lang="en-GH" sz="1400" kern="100" cap="none" spc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60" marR="7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5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9F2C-0F3E-BD56-1F94-F7127823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US" sz="2000"/>
              <a:t>A digital and entrepreneurial training program developed that can be adopted for subsequent sessions. </a:t>
            </a:r>
          </a:p>
          <a:p>
            <a:endParaRPr lang="en-US" sz="2000"/>
          </a:p>
          <a:p>
            <a:r>
              <a:rPr lang="en-US" sz="2000"/>
              <a:t>The project should be completed within budget, within the allocated time and with the selected scope being achieved. </a:t>
            </a:r>
          </a:p>
          <a:p>
            <a:endParaRPr lang="en-US" sz="2000"/>
          </a:p>
          <a:p>
            <a:r>
              <a:rPr lang="en-US" sz="2000"/>
              <a:t>100 kente weavers empowered with digital and entrepreneurial skills.</a:t>
            </a:r>
          </a:p>
          <a:p>
            <a:endParaRPr lang="en-GH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49005E5-361A-9D58-71E4-6928A47BF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2" r="1348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7BAB6-F40C-F9D0-43D5-804220D8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Success Criteria</a:t>
            </a:r>
            <a:endParaRPr lang="en-G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415-77BC-23BF-4FE7-DADA5385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en-US" dirty="0"/>
              <a:t>WBS</a:t>
            </a:r>
            <a:endParaRPr lang="en-G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6E5396-A07A-0391-E913-7AA8E6E3F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3" y="1091953"/>
            <a:ext cx="10830017" cy="55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3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1797</TotalTime>
  <Words>969</Words>
  <Application>Microsoft Office PowerPoint</Application>
  <PresentationFormat>Widescreen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Noto Sans Symbols</vt:lpstr>
      <vt:lpstr>Times New Roman</vt:lpstr>
      <vt:lpstr>Trebuchet MS</vt:lpstr>
      <vt:lpstr>Berlin</vt:lpstr>
      <vt:lpstr>DIGIWEAVE:DIGITAL SKILLS DEVELOPMENT PROGRAMME FOR KENTE WEAVING COMMUNITIES (BONWIRE) </vt:lpstr>
      <vt:lpstr>Order of Presentation</vt:lpstr>
      <vt:lpstr>Background</vt:lpstr>
      <vt:lpstr>Project Justification</vt:lpstr>
      <vt:lpstr>Project Purpose and Objectives </vt:lpstr>
      <vt:lpstr>Project Benefits</vt:lpstr>
      <vt:lpstr>Scope</vt:lpstr>
      <vt:lpstr>Success Criteria</vt:lpstr>
      <vt:lpstr>WBS</vt:lpstr>
      <vt:lpstr>Milestone Schedule </vt:lpstr>
      <vt:lpstr>Resource Identification</vt:lpstr>
      <vt:lpstr>Communication Plan</vt:lpstr>
      <vt:lpstr>Risk Register </vt:lpstr>
      <vt:lpstr>Procurement</vt:lpstr>
      <vt:lpstr>M and 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SKILLS DEVELOPMENT PROGRAMME FOR KENTE WEAVING COMMUNITIES (BONWIRE) </dc:title>
  <dc:creator>Elfreda Nerquaye-Tetteh</dc:creator>
  <cp:lastModifiedBy>Elfreda Nerquaye-Tetteh</cp:lastModifiedBy>
  <cp:revision>15</cp:revision>
  <dcterms:created xsi:type="dcterms:W3CDTF">2024-01-29T20:34:49Z</dcterms:created>
  <dcterms:modified xsi:type="dcterms:W3CDTF">2024-01-31T22:36:40Z</dcterms:modified>
</cp:coreProperties>
</file>