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75" r:id="rId4"/>
    <p:sldId id="269" r:id="rId5"/>
    <p:sldId id="270" r:id="rId6"/>
    <p:sldId id="273" r:id="rId7"/>
    <p:sldId id="271" r:id="rId8"/>
    <p:sldId id="276" r:id="rId9"/>
    <p:sldId id="277" r:id="rId10"/>
    <p:sldId id="266" r:id="rId11"/>
    <p:sldId id="261" r:id="rId12"/>
    <p:sldId id="268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90" autoAdjust="0"/>
  </p:normalViewPr>
  <p:slideViewPr>
    <p:cSldViewPr>
      <p:cViewPr>
        <p:scale>
          <a:sx n="50" d="100"/>
          <a:sy n="50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2823-94B5-4E50-B669-AF161FCE731A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57FC3-4BA2-49DF-A24D-A553997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nglish.purdue.edu/owl/section/2/10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three tips correspond to each of the three drafts.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Draft 1: Just Get it Out!!!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Draft 2: Fix the Big Stuff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Draft 3: Fix the Little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9A426-D994-4B9C-8154-63489E71F1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0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Abstract!! No Table of Contents!!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Rules related to section headers, in-text citations, reference section, quotes can be found at </a:t>
            </a:r>
            <a:r>
              <a:rPr lang="en-US" sz="2200" dirty="0" smtClean="0">
                <a:hlinkClick r:id="rId3"/>
              </a:rPr>
              <a:t>https://owl.english.purdue.edu/owl/section/2/10/</a:t>
            </a:r>
            <a:endParaRPr lang="en-US" sz="2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 head and page</a:t>
            </a:r>
            <a:r>
              <a:rPr lang="en-US" baseline="0" dirty="0" smtClean="0"/>
              <a:t> number were clipped in this picture, but are still included at the type. That part of the formatting has </a:t>
            </a:r>
            <a:r>
              <a:rPr lang="en-US" b="1" u="sng" baseline="0" dirty="0" smtClean="0"/>
              <a:t>NOT</a:t>
            </a:r>
            <a:r>
              <a:rPr lang="en-US" baseline="0" dirty="0" smtClean="0"/>
              <a:t> changed compared to the main body.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9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doi = digital object identifier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D8E54-0660-49AA-8AC0-7EF50C7877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time I allowed the use of “we” </a:t>
            </a:r>
            <a:r>
              <a:rPr lang="en-US" dirty="0" smtClean="0">
                <a:sym typeface="Wingdings" panose="05000000000000000000" pitchFamily="2" charset="2"/>
              </a:rPr>
              <a:t> Humans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Danger of making generalizations with the words “you” or “we”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Implicit use of “I”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9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57FC3-4BA2-49DF-A24D-A553997FD6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98B7-D8A9-40EF-BAD0-CA07EE7B362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976E-21CA-4BC9-9FF5-904407D4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it.edu/arc" TargetMode="External"/><Relationship Id="rId2" Type="http://schemas.openxmlformats.org/officeDocument/2006/relationships/hyperlink" Target="http://www.iit.edu/cac/student_resources/general/iit_writing_center.s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nglish.purdue.edu/owl/section/2/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Third (&amp; FINAL)</a:t>
            </a:r>
            <a:r>
              <a:rPr lang="en-US" dirty="0" smtClean="0"/>
              <a:t> </a:t>
            </a:r>
            <a:r>
              <a:rPr lang="en-US" dirty="0" smtClean="0"/>
              <a:t>Draft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Perspective </a:t>
            </a:r>
            <a:r>
              <a:rPr lang="en-US" dirty="0" smtClean="0"/>
              <a:t>ONLY</a:t>
            </a:r>
          </a:p>
          <a:p>
            <a:pPr lvl="1"/>
            <a:r>
              <a:rPr lang="en-US" b="1" dirty="0" smtClean="0"/>
              <a:t>-2 point </a:t>
            </a:r>
            <a:r>
              <a:rPr lang="en-US" dirty="0" smtClean="0"/>
              <a:t>for </a:t>
            </a:r>
            <a:r>
              <a:rPr lang="en-US" b="1" dirty="0" smtClean="0"/>
              <a:t>EACH </a:t>
            </a:r>
            <a:r>
              <a:rPr lang="en-US" dirty="0" smtClean="0"/>
              <a:t>you, we, I, me, our,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/>
              <a:t>Grammatical and spelling errors = </a:t>
            </a:r>
            <a:r>
              <a:rPr lang="en-US" b="1" u="sng" dirty="0"/>
              <a:t>2% </a:t>
            </a:r>
            <a:r>
              <a:rPr lang="en-US" dirty="0"/>
              <a:t>Deduction </a:t>
            </a:r>
            <a:r>
              <a:rPr lang="en-US" b="1" u="sng" dirty="0"/>
              <a:t>Each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48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Sentences </a:t>
            </a:r>
            <a:r>
              <a:rPr lang="en-US" b="1" u="sng" dirty="0" smtClean="0"/>
              <a:t>&gt;24 words</a:t>
            </a:r>
            <a:r>
              <a:rPr lang="en-US" dirty="0" smtClean="0"/>
              <a:t> will result in a </a:t>
            </a:r>
            <a:r>
              <a:rPr lang="en-US" b="1" u="sng" dirty="0"/>
              <a:t>4</a:t>
            </a:r>
            <a:r>
              <a:rPr lang="en-US" b="1" u="sng" dirty="0" smtClean="0"/>
              <a:t>% </a:t>
            </a:r>
            <a:r>
              <a:rPr lang="en-US" dirty="0" smtClean="0"/>
              <a:t>deduction EACH.</a:t>
            </a:r>
            <a:r>
              <a:rPr lang="en-US" b="1" i="1" dirty="0" smtClean="0"/>
              <a:t> </a:t>
            </a:r>
          </a:p>
          <a:p>
            <a:r>
              <a:rPr lang="en-US" dirty="0" smtClean="0"/>
              <a:t>24 words = A-Okay</a:t>
            </a:r>
          </a:p>
          <a:p>
            <a:r>
              <a:rPr lang="en-US" dirty="0" smtClean="0"/>
              <a:t>25 words = DOOM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/22 @ 10:00pm </a:t>
            </a:r>
            <a:endParaRPr lang="en-US" dirty="0" smtClean="0"/>
          </a:p>
          <a:p>
            <a:pPr lvl="1"/>
            <a:r>
              <a:rPr lang="en-US" dirty="0" smtClean="0"/>
              <a:t>Friday before the last week of class</a:t>
            </a:r>
          </a:p>
          <a:p>
            <a:pPr lvl="2"/>
            <a:r>
              <a:rPr lang="en-US" dirty="0" smtClean="0"/>
              <a:t>Two weeks before Finals</a:t>
            </a:r>
          </a:p>
          <a:p>
            <a:r>
              <a:rPr lang="en-US" dirty="0" smtClean="0"/>
              <a:t>William James Extra Credit also due 4/22 @ 10:00pm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IIT Writing Center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www.iit.edu/cac/student_resources/general/iit_writing_center.shtml</a:t>
            </a:r>
            <a:endParaRPr lang="en-US" dirty="0" smtClean="0"/>
          </a:p>
          <a:p>
            <a:pPr lvl="1"/>
            <a:r>
              <a:rPr lang="en-US" dirty="0"/>
              <a:t>Siegel Hall, Rooms </a:t>
            </a:r>
            <a:r>
              <a:rPr lang="en-US" dirty="0" smtClean="0"/>
              <a:t>232-233</a:t>
            </a:r>
          </a:p>
          <a:p>
            <a:r>
              <a:rPr lang="en-US" dirty="0" smtClean="0"/>
              <a:t>Academic Resource Center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web.iit.edu/arc</a:t>
            </a:r>
            <a:endParaRPr lang="en-US" dirty="0" smtClean="0"/>
          </a:p>
          <a:p>
            <a:pPr lvl="1"/>
            <a:r>
              <a:rPr lang="en-US" dirty="0"/>
              <a:t>Hermann Hall, 1st Floor,</a:t>
            </a:r>
            <a:br>
              <a:rPr lang="en-US" dirty="0"/>
            </a:br>
            <a:r>
              <a:rPr lang="en-US" dirty="0"/>
              <a:t>Northwest Corner HH-115</a:t>
            </a:r>
          </a:p>
        </p:txBody>
      </p:sp>
    </p:spTree>
    <p:extLst>
      <p:ext uri="{BB962C8B-B14F-4D97-AF65-F5344CB8AC3E}">
        <p14:creationId xmlns:p14="http://schemas.microsoft.com/office/powerpoint/2010/main" val="233425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Kings’ 4 Tips for Writers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Get It Out</a:t>
            </a:r>
          </a:p>
          <a:p>
            <a:pPr lvl="1"/>
            <a:r>
              <a:rPr lang="en-US" sz="2400" dirty="0" smtClean="0"/>
              <a:t>!!!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Fix The </a:t>
            </a:r>
            <a:r>
              <a:rPr lang="en-US" sz="2400" dirty="0"/>
              <a:t>B</a:t>
            </a:r>
            <a:r>
              <a:rPr lang="en-US" sz="2400" dirty="0" smtClean="0"/>
              <a:t>ig Stuff</a:t>
            </a:r>
          </a:p>
          <a:p>
            <a:pPr lvl="1"/>
            <a:r>
              <a:rPr lang="en-US" sz="2400" dirty="0" smtClean="0"/>
              <a:t>Does it flow?</a:t>
            </a:r>
          </a:p>
          <a:p>
            <a:pPr lvl="1"/>
            <a:r>
              <a:rPr lang="en-US" sz="2400" dirty="0" smtClean="0"/>
              <a:t>Is it concise?</a:t>
            </a:r>
          </a:p>
          <a:p>
            <a:pPr lvl="1"/>
            <a:r>
              <a:rPr lang="en-US" sz="2400" dirty="0" smtClean="0"/>
              <a:t>Does it make sense?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Tweak The Little Stuff</a:t>
            </a:r>
          </a:p>
          <a:p>
            <a:pPr lvl="1"/>
            <a:r>
              <a:rPr lang="en-US" sz="3200" b="1" dirty="0" smtClean="0"/>
              <a:t>Fix Grammatical Errors</a:t>
            </a:r>
          </a:p>
          <a:p>
            <a:pPr lvl="1"/>
            <a:r>
              <a:rPr lang="en-US" sz="3200" b="1" dirty="0" smtClean="0"/>
              <a:t>Revise Reference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Print </a:t>
            </a:r>
            <a:r>
              <a:rPr lang="en-US" sz="2400" dirty="0"/>
              <a:t>I</a:t>
            </a:r>
            <a:r>
              <a:rPr lang="en-US" sz="2400" dirty="0" smtClean="0"/>
              <a:t>t Out, Read </a:t>
            </a:r>
            <a:r>
              <a:rPr lang="en-US" sz="2400" dirty="0"/>
              <a:t>I</a:t>
            </a:r>
            <a:r>
              <a:rPr lang="en-US" sz="2400" dirty="0" smtClean="0"/>
              <a:t>t Aloud, </a:t>
            </a:r>
            <a:r>
              <a:rPr lang="en-US" sz="2400" dirty="0"/>
              <a:t>E</a:t>
            </a:r>
            <a:r>
              <a:rPr lang="en-US" sz="2400" dirty="0" smtClean="0"/>
              <a:t>dit Again</a:t>
            </a:r>
          </a:p>
          <a:p>
            <a:pPr lvl="1"/>
            <a:r>
              <a:rPr lang="en-US" sz="2400" dirty="0" smtClean="0"/>
              <a:t>!!!!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3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APA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APA-Format (Title Page, Body, References)</a:t>
            </a:r>
          </a:p>
          <a:p>
            <a:r>
              <a:rPr lang="en-US" dirty="0" smtClean="0"/>
              <a:t>12 point Times New Roman Font</a:t>
            </a:r>
          </a:p>
          <a:p>
            <a:r>
              <a:rPr lang="en-US" dirty="0" smtClean="0"/>
              <a:t>1” Margins</a:t>
            </a:r>
          </a:p>
          <a:p>
            <a:pPr lvl="1"/>
            <a:r>
              <a:rPr lang="en-US" dirty="0" smtClean="0"/>
              <a:t>Please include your title at the top of first page of the body of your paper</a:t>
            </a:r>
          </a:p>
          <a:p>
            <a:pPr lvl="1"/>
            <a:r>
              <a:rPr lang="en-US" dirty="0" smtClean="0"/>
              <a:t>Please include Author’s Note with contact information on the title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APA </a:t>
            </a:r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Purdue OWL: APA Style </a:t>
            </a:r>
          </a:p>
          <a:p>
            <a:pPr lvl="1"/>
            <a:r>
              <a:rPr lang="en-US" sz="2200" dirty="0" smtClean="0">
                <a:hlinkClick r:id="rId3"/>
              </a:rPr>
              <a:t>https://owl.english.purdue.edu/owl/section/2/10/</a:t>
            </a:r>
            <a:endParaRPr lang="en-US" sz="2200" dirty="0" smtClean="0"/>
          </a:p>
          <a:p>
            <a:r>
              <a:rPr lang="en-US" dirty="0" smtClean="0"/>
              <a:t>Search “APA Format Primer”</a:t>
            </a:r>
          </a:p>
          <a:p>
            <a:r>
              <a:rPr lang="en-US" dirty="0" smtClean="0"/>
              <a:t>Title page</a:t>
            </a:r>
          </a:p>
          <a:p>
            <a:r>
              <a:rPr lang="en-US" dirty="0" smtClean="0"/>
              <a:t>Main Body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442913"/>
            <a:ext cx="63341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63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9" y="339671"/>
            <a:ext cx="6557962" cy="617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41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523875"/>
            <a:ext cx="639127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19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APA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APA-Formatting Errors</a:t>
            </a:r>
          </a:p>
          <a:p>
            <a:pPr lvl="1"/>
            <a:r>
              <a:rPr lang="en-US" dirty="0" smtClean="0"/>
              <a:t>Title Page</a:t>
            </a:r>
          </a:p>
          <a:p>
            <a:pPr lvl="1"/>
            <a:r>
              <a:rPr lang="en-US" dirty="0" smtClean="0"/>
              <a:t>Reference Section</a:t>
            </a:r>
          </a:p>
          <a:p>
            <a:pPr lvl="1"/>
            <a:r>
              <a:rPr lang="en-US" dirty="0" smtClean="0"/>
              <a:t>In-text Citations</a:t>
            </a:r>
          </a:p>
          <a:p>
            <a:pPr marL="514350" indent="-457200"/>
            <a:r>
              <a:rPr lang="en-US" dirty="0" smtClean="0"/>
              <a:t>These errors will incur a </a:t>
            </a:r>
            <a:r>
              <a:rPr lang="en-US" b="1" u="sng" dirty="0" smtClean="0"/>
              <a:t>2% </a:t>
            </a:r>
            <a:r>
              <a:rPr lang="en-US" dirty="0" smtClean="0"/>
              <a:t>deduction </a:t>
            </a:r>
            <a:r>
              <a:rPr lang="en-US" b="1" u="sng" dirty="0" smtClean="0"/>
              <a:t>EACH</a:t>
            </a:r>
          </a:p>
        </p:txBody>
      </p:sp>
    </p:spTree>
    <p:extLst>
      <p:ext uri="{BB962C8B-B14F-4D97-AF65-F5344CB8AC3E}">
        <p14:creationId xmlns:p14="http://schemas.microsoft.com/office/powerpoint/2010/main" val="17912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oi numbers:</a:t>
            </a:r>
            <a:endParaRPr lang="en-US" dirty="0"/>
          </a:p>
          <a:p>
            <a:pPr marL="914400" indent="-914400">
              <a:buNone/>
            </a:pPr>
            <a:r>
              <a:rPr lang="en-US" sz="2000" dirty="0" err="1"/>
              <a:t>Alin</a:t>
            </a:r>
            <a:r>
              <a:rPr lang="en-US" sz="2000" dirty="0"/>
              <a:t>, M. &amp; Murray, R. (2002). Schizophrenia: A neurodevelopmental or neurodegenerative disorder? </a:t>
            </a:r>
            <a:r>
              <a:rPr lang="en-US" sz="2000" i="1" dirty="0"/>
              <a:t>Current Opinion in Psychiatry, 15, </a:t>
            </a:r>
            <a:r>
              <a:rPr lang="en-US" sz="2000" dirty="0"/>
              <a:t>9-15. doi: </a:t>
            </a:r>
            <a:r>
              <a:rPr lang="en-US" sz="2000" dirty="0" smtClean="0"/>
              <a:t>10.1097/00001504-200201000-00003</a:t>
            </a:r>
          </a:p>
          <a:p>
            <a:r>
              <a:rPr lang="en-US" dirty="0" smtClean="0"/>
              <a:t>Doi numbers can often be found on the first page of an article published within the last 10 years.</a:t>
            </a:r>
          </a:p>
          <a:p>
            <a:pPr lvl="1"/>
            <a:r>
              <a:rPr lang="en-US" dirty="0" smtClean="0"/>
              <a:t>crossref.org</a:t>
            </a:r>
          </a:p>
          <a:p>
            <a:r>
              <a:rPr lang="en-US" dirty="0" smtClean="0"/>
              <a:t>Missing doi or retrieval URL?</a:t>
            </a:r>
          </a:p>
          <a:p>
            <a:pPr lvl="1"/>
            <a:r>
              <a:rPr lang="en-US" dirty="0" smtClean="0"/>
              <a:t>-2 Points each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464</Words>
  <Application>Microsoft Office PowerPoint</Application>
  <PresentationFormat>On-screen Show (4:3)</PresentationFormat>
  <Paragraphs>83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Paper Discussion</vt:lpstr>
      <vt:lpstr>Stephen Kings’ 4 Tips for Writers</vt:lpstr>
      <vt:lpstr>Required APA Formatting</vt:lpstr>
      <vt:lpstr>Required APA Formatting</vt:lpstr>
      <vt:lpstr>Title Page</vt:lpstr>
      <vt:lpstr>PowerPoint Presentation</vt:lpstr>
      <vt:lpstr>References</vt:lpstr>
      <vt:lpstr>Required APA Formatting</vt:lpstr>
      <vt:lpstr>References</vt:lpstr>
      <vt:lpstr>Requirements</vt:lpstr>
      <vt:lpstr>Requirements</vt:lpstr>
      <vt:lpstr>Due Date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Discussion</dc:title>
  <dc:creator>owner</dc:creator>
  <cp:lastModifiedBy>owner</cp:lastModifiedBy>
  <cp:revision>19</cp:revision>
  <dcterms:created xsi:type="dcterms:W3CDTF">2015-11-12T17:58:37Z</dcterms:created>
  <dcterms:modified xsi:type="dcterms:W3CDTF">2016-04-06T18:29:14Z</dcterms:modified>
</cp:coreProperties>
</file>