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2" r:id="rId3"/>
    <p:sldId id="257" r:id="rId4"/>
    <p:sldId id="258" r:id="rId5"/>
    <p:sldId id="259" r:id="rId6"/>
    <p:sldId id="260" r:id="rId7"/>
    <p:sldId id="273" r:id="rId8"/>
    <p:sldId id="274" r:id="rId9"/>
    <p:sldId id="262" r:id="rId10"/>
    <p:sldId id="263" r:id="rId11"/>
    <p:sldId id="279" r:id="rId12"/>
    <p:sldId id="280" r:id="rId13"/>
    <p:sldId id="264" r:id="rId14"/>
    <p:sldId id="282" r:id="rId15"/>
    <p:sldId id="275" r:id="rId16"/>
    <p:sldId id="276" r:id="rId17"/>
    <p:sldId id="278" r:id="rId18"/>
    <p:sldId id="277" r:id="rId19"/>
    <p:sldId id="283" r:id="rId20"/>
    <p:sldId id="284" r:id="rId21"/>
    <p:sldId id="285" r:id="rId22"/>
    <p:sldId id="269" r:id="rId23"/>
    <p:sldId id="286" r:id="rId24"/>
    <p:sldId id="287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926F-06B7-422C-9DC7-5965CDBD6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F3D4D-BB0F-47A0-A85A-6BF230A8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19E8-59F5-4C29-B1AC-66EABF31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5871-893A-432E-BCE3-A31881DA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D217-EAEB-4BE6-9A7A-2ED91AC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62F-BF95-428D-B704-FED13D1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0F2AB-F770-439E-93FD-13146A6FC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EC24-BD48-49F6-AD5A-258533F6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B2F0-4BE5-4AFB-8BDD-A3DB64A1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6A54-38A4-45E8-A4DE-189B7A3C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56F26-1DFF-4C45-9EBC-2D23D73E9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E02DD-EFC6-4F87-B862-CC789A13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3A89-D806-4881-B4C0-7AA2CC83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50F8-314A-4CEC-8650-D4100968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2E7C-33F1-4000-9097-F556C945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3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0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4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6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5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6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5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CC56-D2CB-4E43-B07C-516ADB32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A756-1493-45BE-97E2-15C96E0C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06C0-82AC-466F-AAAE-BA7CA9A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32E47-8A85-465B-92E6-60FDA1C0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57D8-C8EB-4224-8D84-EA3EF279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0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85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2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38E2-0327-4268-A0C4-5ADBF3C9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ED89-7A3C-4B8D-8647-8D1013AB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1441-5058-43FB-8FBE-0EC04D10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B8A4-0646-4084-839C-4923423A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40E7-3711-4CFC-901C-310E5861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6C7-4F41-48FD-878D-6B40E466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3309-9B0F-475E-A91B-FB550B509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FDB1-6808-4E55-869B-28F612C33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ABD7-D7BE-4A13-9471-EDB6C136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989FE-A5B3-410F-8952-1724FB06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A058F-043A-433C-9A6E-FD49BB5A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21F0-5A4A-4385-A904-C761A314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2385-4EF3-4CB4-B847-D0102FEA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7F6-658B-4058-BA05-6DC97001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FD75C-6DEB-4772-9459-10E08D330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16A34-3794-42ED-8AFD-231C7822D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B4579-E098-4F44-A0A7-F2C6B23F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392BE-0A2E-4C31-9477-5F3F7205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AD81B-58F7-46FE-AEF5-8FA67602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CE90-91A4-484B-B180-FC55905B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2F19D-FB9E-420A-8C2E-A45E69C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4EA07-03F2-4124-B183-607C6DB1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B696C-FD5E-4478-9AF4-7B56E05B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481ED-FFD3-4E03-B3F8-095B8BC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A6F9C-08DB-45DA-A834-63387131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1493-12D1-415E-91BC-3741651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74A0-6F69-4949-AD87-0D7D43F8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C06C-606F-4FC9-B701-97F19B80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142DB-BF74-42E5-B037-C37C4B35C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3358-A02A-4591-B4CD-07E85177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5F56E-3AE5-4D56-8ACF-181BA93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9B0F-73B4-45A4-BE57-3F9AACE3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E74E-5A50-43A2-9552-D8EC1EB1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EF829-2A79-49E6-A257-3C03BB52A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3FF5F-5CC3-48BD-9968-B0B2FB2EB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5F8D-67B7-4F4C-933A-510C15E1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13F64-B729-44E5-8D94-CBE1F793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775A9-6E91-4D39-9D2F-D5AF525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0CAD4-EA73-4081-B04F-432FE86D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51C8-433D-4775-92BF-83432D6E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15A8-A362-49BB-8350-F718F9E31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2AD7-B3C9-4926-8EB2-06D0631CE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D4C5-3CEF-4B5D-8882-B805D328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3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-capita_income" TargetMode="External"/><Relationship Id="rId2" Type="http://schemas.openxmlformats.org/officeDocument/2006/relationships/hyperlink" Target="https://en.wikipedia.org/wiki/Thematic_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eat_ma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OneDrive/Desktop/NU%20Homework/NU-Homework/Project/murder.html" TargetMode="External"/><Relationship Id="rId2" Type="http://schemas.openxmlformats.org/officeDocument/2006/relationships/hyperlink" Target="../OneDrive/Desktop/NU%20Homework/NU-Homework/Project/total_crime_ma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OneDrive/Desktop/NU%20Homework/NU-Homework/Project/layered.html" TargetMode="External"/><Relationship Id="rId5" Type="http://schemas.openxmlformats.org/officeDocument/2006/relationships/hyperlink" Target="../OneDrive/Desktop/NU%20Homework/NU-Homework/Project/battery.html" TargetMode="External"/><Relationship Id="rId4" Type="http://schemas.openxmlformats.org/officeDocument/2006/relationships/hyperlink" Target="../OneDrive/Desktop/NU%20Homework/NU-Homework/Project/narcotic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icagotribune.com/news/breaking/chi-chicago-police-districts-close-in-costcutting-plan-20120303-story.html" TargetMode="External"/><Relationship Id="rId4" Type="http://schemas.openxmlformats.org/officeDocument/2006/relationships/hyperlink" Target="http://chicago47.org/wp-content/uploads/District-Consolidation-FAQs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39CB-7413-4A9D-AFE9-1BF799AC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Chicago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DBD6-8FC7-4E52-A21E-884B0606A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Rob Mowry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Heena Waichulis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Esther Lowe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Kevin Stradigner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634DD79-E5F0-4CDA-A656-6FFDF4F5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6577"/>
            <a:ext cx="5459470" cy="54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7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Case Outcomes: COPA vs IPRA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Groupbys</a:t>
            </a:r>
            <a:r>
              <a:rPr lang="en-US" dirty="0">
                <a:solidFill>
                  <a:srgbClr val="000000"/>
                </a:solidFill>
              </a:rPr>
              <a:t> &amp; new DFs to sort between organizations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Renames to streamline spelling discrepancies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Understanding investigation process &amp; outcomes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Sort by organization to </a:t>
            </a:r>
            <a:r>
              <a:rPr lang="en-US">
                <a:solidFill>
                  <a:srgbClr val="000000"/>
                </a:solidFill>
              </a:rPr>
              <a:t>determine efficacy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7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Outcomes: COPA vs IPRA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1D7C2-F10B-43D7-8156-9B9F0F9BA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9" y="1690688"/>
            <a:ext cx="5055752" cy="4293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E64CB9-5767-4277-AFDC-FC750E6FD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04" y="1690688"/>
            <a:ext cx="4979534" cy="42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3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6 Months “At A Glance” - 2018 vs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Exported two csv files, split date columns.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Faster computing and data analysis.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Asked questions of the data to see if any trends were apparent.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Created graphs to consider what the data was revealing.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Factors related to time such as seasonal temperature were considered.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866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b="1" dirty="0"/>
              <a:t>Results: Analysis of the Totals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141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first question asked of the data was about the overall totals. Overall, was there anything significant about the crime committed in the first 6 months of 2018 vs. the first 6 months of 2019?</a:t>
            </a:r>
            <a:endParaRPr lang="en-US" dirty="0"/>
          </a:p>
          <a:p>
            <a:pPr lvl="1"/>
            <a:r>
              <a:rPr lang="en-US" dirty="0"/>
              <a:t>The total crime committed for the first 6 months of 2019 was unavailable.</a:t>
            </a:r>
          </a:p>
          <a:p>
            <a:pPr lvl="1"/>
            <a:r>
              <a:rPr lang="en-US" dirty="0"/>
              <a:t>Student’s T-Test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The subsequent question was regarding the arrest rates over the total crime for each dataset. Was there a difference in the ratio of arrest crimes and total crimes?</a:t>
            </a:r>
          </a:p>
          <a:p>
            <a:pPr lvl="1"/>
            <a:r>
              <a:rPr lang="en-US" dirty="0"/>
              <a:t>The percent of crimes with arrest was 21% each year, indicating that there was no difference in the arrest rate from the first 6 months of 2018 and the first 6 months of 2019.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b="1" dirty="0"/>
              <a:t>If nothing conclusive was obvious about the totals, how about the monthly breakdown of crimes?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A1B2BE-7AAF-4F95-94A8-3FC96061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20670"/>
            <a:ext cx="2291443" cy="274973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76F8E3-89E2-4262-A813-86A564B3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6" y="1020670"/>
            <a:ext cx="2291443" cy="27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2696-C313-4303-8DD2-ACC00495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91479"/>
          </a:xfrm>
        </p:spPr>
        <p:txBody>
          <a:bodyPr/>
          <a:lstStyle/>
          <a:p>
            <a:r>
              <a:rPr lang="en-US" b="1" dirty="0"/>
              <a:t>Results: Monthly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B367-C05E-4CF0-8178-8238807A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5252"/>
            <a:ext cx="10515600" cy="22727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Would monthly analysis break down data into more significant units of time?</a:t>
            </a:r>
          </a:p>
          <a:p>
            <a:pPr lvl="1"/>
            <a:r>
              <a:rPr lang="en-US" dirty="0"/>
              <a:t>In line with the former t-test, no significant differences between the amount of crime committed nor arrests in 2018 and 2019 stand out.</a:t>
            </a:r>
          </a:p>
          <a:p>
            <a:pPr lvl="1"/>
            <a:r>
              <a:rPr lang="en-US" dirty="0"/>
              <a:t>The least crime appears to be committed in January and February and the most in May and June. Further research may indicate a trend that temperature influences crime levels. </a:t>
            </a:r>
          </a:p>
          <a:p>
            <a:pPr marL="0" indent="0">
              <a:buNone/>
            </a:pPr>
            <a:r>
              <a:rPr lang="en-US" b="1" dirty="0"/>
              <a:t>Is there a trend in the crimes committed by primary description?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41816-7E79-4ABA-942E-2147740D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71" y="1174711"/>
            <a:ext cx="2564979" cy="307797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05E84-AB7F-4296-861A-38AFA205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4710"/>
            <a:ext cx="2564980" cy="30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92A4-FABA-416A-A4F6-0323116E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Results: Crime Analysis By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976B-6E47-4353-9C91-09C948F9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0626"/>
            <a:ext cx="10515600" cy="14991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What type of crime cases are the most prevalent?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Are there any trends apparent in those categories?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5FA79-8F23-40F4-BFA2-2EC9258C8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6" y="1004230"/>
            <a:ext cx="2489200" cy="44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6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CC80-9AEC-4F16-85EA-2DA7BD46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Three Major 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7049-4EDE-41BA-8533-9CCE182F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5925"/>
            <a:ext cx="10515600" cy="1061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Is there anything notable about battery, criminal damage, and theft arrest crimes over time?</a:t>
            </a:r>
          </a:p>
          <a:p>
            <a:pPr lvl="1"/>
            <a:r>
              <a:rPr lang="en-US" dirty="0"/>
              <a:t>Arrest rates are relatively consistent accept for battery, where May arrests spiked in 2018 and 2019.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33094-52B3-4385-9813-0A230684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93" y="1266370"/>
            <a:ext cx="2767390" cy="415108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CDC56-DB18-415F-9AAD-96435FB72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83" y="1266370"/>
            <a:ext cx="2441815" cy="41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CBCB-C788-4F89-B18B-07F633DE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Theft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FA0F-31B6-4140-BBB7-90D5DEC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5183"/>
            <a:ext cx="10515600" cy="11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theft crimes and arrests?</a:t>
            </a:r>
          </a:p>
          <a:p>
            <a:pPr lvl="1"/>
            <a:r>
              <a:rPr lang="en-US" dirty="0"/>
              <a:t>The crime level appears to dip with lower temperatures and rise with warmer ones although arrest levels remain at relatively the same level.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E78D4-9E37-4752-921A-6B2E23480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1338943"/>
            <a:ext cx="3483428" cy="4180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977CC8-5C2B-4D0A-B8AE-4976037B7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38942"/>
            <a:ext cx="3483430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500D-C96C-4B29-A6C7-CF5FC2C0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6EB-32E3-4B27-B27C-C8AF44CA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8677"/>
            <a:ext cx="10515600" cy="106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Are there any trends in Battery crimes and arrests?</a:t>
            </a:r>
          </a:p>
          <a:p>
            <a:pPr lvl="1"/>
            <a:r>
              <a:rPr lang="en-US" dirty="0"/>
              <a:t>The crime level appears to dip with lower temperatures.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94234-B24C-4BA8-A1B0-DF7D7E48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95400"/>
            <a:ext cx="3556000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4C394-ED7F-4569-825C-82F70784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5" y="1295400"/>
            <a:ext cx="355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5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0E2F-D709-44D2-B795-F1B4F9E5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Criminal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A337-2B16-4304-B4F7-54D53FFD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2660"/>
            <a:ext cx="10515600" cy="1126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criminal damage crimes and arrests?</a:t>
            </a:r>
          </a:p>
          <a:p>
            <a:pPr lvl="1"/>
            <a:r>
              <a:rPr lang="en-US" dirty="0"/>
              <a:t>The crime level appears to dip with lower temperatures and rise with warmer ones.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FC50B2E-DB22-48B0-AE16-7712F2594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43" y="1318667"/>
            <a:ext cx="3528329" cy="42339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CB6BC-6156-4093-9BD7-9CB19063E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1" y="1302657"/>
            <a:ext cx="3541668" cy="42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8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DF3-F5D4-4695-8B15-39BD859F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6345-A044-4E85-AB1A-64E07880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Observable crime trends in Chicago based on demographics</a:t>
            </a:r>
          </a:p>
          <a:p>
            <a:r>
              <a:rPr lang="en-US" sz="2400">
                <a:solidFill>
                  <a:srgbClr val="000000"/>
                </a:solidFill>
              </a:rPr>
              <a:t>API calls from </a:t>
            </a:r>
            <a:endParaRPr lang="en-US" sz="2400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data.cityofchicago.org</a:t>
            </a:r>
            <a:endParaRPr lang="en-US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gmaps api</a:t>
            </a:r>
            <a:endParaRPr lang="en-US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Folium</a:t>
            </a:r>
            <a:endParaRPr lang="en-US">
              <a:solidFill>
                <a:srgbClr val="000000"/>
              </a:solidFill>
              <a:effectLst/>
            </a:endParaRPr>
          </a:p>
          <a:p>
            <a:r>
              <a:rPr lang="en-US" sz="2400">
                <a:solidFill>
                  <a:srgbClr val="000000"/>
                </a:solidFill>
              </a:rPr>
              <a:t>Modules used</a:t>
            </a:r>
            <a:endParaRPr lang="en-US" sz="2400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Pandas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Geo pandas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Matplotlib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Sodapy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json</a:t>
            </a:r>
            <a:endParaRPr lang="en-US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7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7A8D-525A-4E7C-B9D1-159E2BFB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Conclusions: First Six Months 2018 vs.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D6FB-2A43-4472-B307-4AF6141B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115"/>
            <a:ext cx="10515600" cy="3702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Monthly differences in temperature may influence crime committed in Chicago.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the yearly level of crime may be more statistically significant and reveal notable trends when comparing years farther apart. Perhaps a trend may also become apparent and help predict future crime levels.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interesting that theft arrests remain at roughly 450 - 650 per month regardless of the amount of theft crimes committed, the year, or the month analyzed. Further analysis of this category may explain this notable feature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8995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Crime by Chicago Neighborhood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Crimes- One year prior to present data  set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Chicago Neighborhood boundaries data set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Chicago Boundaries </a:t>
            </a:r>
            <a:r>
              <a:rPr lang="en-US" dirty="0" err="1">
                <a:solidFill>
                  <a:srgbClr val="000000"/>
                </a:solidFill>
              </a:rPr>
              <a:t>GeoJSON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City of Chicago API is clean data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Neighborhood and Crime data API calls from data.cityofchicago.org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Boundaries </a:t>
            </a:r>
            <a:r>
              <a:rPr lang="en-US" dirty="0" err="1">
                <a:solidFill>
                  <a:srgbClr val="000000"/>
                </a:solidFill>
              </a:rPr>
              <a:t>GeoJSON</a:t>
            </a:r>
            <a:r>
              <a:rPr lang="en-US" dirty="0">
                <a:solidFill>
                  <a:srgbClr val="000000"/>
                </a:solidFill>
              </a:rPr>
              <a:t> converted to DF with </a:t>
            </a:r>
            <a:r>
              <a:rPr lang="en-US" dirty="0" err="1">
                <a:solidFill>
                  <a:srgbClr val="000000"/>
                </a:solidFill>
              </a:rPr>
              <a:t>Geopandas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Choropleths built using boundaries and crime data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Pins and popups added for description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11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Choropleth Map?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choropleth map is a </a:t>
            </a:r>
            <a:r>
              <a:rPr lang="en-US" dirty="0">
                <a:hlinkClick r:id="rId2" tooltip="Thematic map"/>
              </a:rPr>
              <a:t>thematic map</a:t>
            </a:r>
            <a:r>
              <a:rPr lang="en-US" dirty="0"/>
              <a:t> in which areas are shaded or patterned in proportion to the measurement of the statistical variable being displayed on the map, such as population density or </a:t>
            </a:r>
            <a:r>
              <a:rPr lang="en-US" dirty="0">
                <a:hlinkClick r:id="rId3" tooltip="Per-capita income"/>
              </a:rPr>
              <a:t>per-capita income</a:t>
            </a:r>
            <a:r>
              <a:rPr lang="en-US" dirty="0"/>
              <a:t>.</a:t>
            </a:r>
          </a:p>
          <a:p>
            <a:r>
              <a:rPr lang="en-US" dirty="0"/>
              <a:t>Choropleth maps provide an easy way to visualize how a measurement varies across a geographic area or show the level of variability within a region. A </a:t>
            </a:r>
            <a:r>
              <a:rPr lang="en-US" dirty="0">
                <a:hlinkClick r:id="rId4" tooltip="Heat map"/>
              </a:rPr>
              <a:t>heat map</a:t>
            </a:r>
            <a:r>
              <a:rPr lang="en-US" dirty="0"/>
              <a:t> is similar but does not use geographic boundaries.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7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DB3E-F07C-44DB-B1AA-E55A72373C20}"/>
              </a:ext>
            </a:extLst>
          </p:cNvPr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2016 Election Results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8843B-A3AE-4A1C-980F-551C72210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903" y="1825625"/>
            <a:ext cx="7144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0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Crime Maps by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357"/>
            <a:ext cx="10515600" cy="47656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Total Crime Choropleth: </a:t>
            </a:r>
            <a:r>
              <a:rPr lang="en-US" dirty="0">
                <a:hlinkClick r:id="rId2" action="ppaction://hlinkfile"/>
              </a:rPr>
              <a:t>..\OneDrive\Desktop\NU Homework\NU-Homework\Project\total_crime_map.html</a:t>
            </a:r>
            <a:endParaRPr lang="en-US" dirty="0"/>
          </a:p>
          <a:p>
            <a:r>
              <a:rPr lang="en-US" dirty="0"/>
              <a:t>Murder Choropleth:</a:t>
            </a:r>
            <a:r>
              <a:rPr lang="en-US" dirty="0">
                <a:hlinkClick r:id="rId3" action="ppaction://hlinkfile"/>
              </a:rPr>
              <a:t>..\OneDrive\Desktop\NU Homework\NU-Homework\Project\murder.html</a:t>
            </a:r>
            <a:endParaRPr lang="en-US" dirty="0"/>
          </a:p>
          <a:p>
            <a:r>
              <a:rPr lang="en-US" dirty="0"/>
              <a:t>Narcotics Choropleth: </a:t>
            </a:r>
            <a:r>
              <a:rPr lang="en-US" dirty="0">
                <a:hlinkClick r:id="rId4" action="ppaction://hlinkfile"/>
              </a:rPr>
              <a:t>..\OneDrive\Desktop\NU Homework\NU-Homework\Project\narcotics.html</a:t>
            </a:r>
            <a:endParaRPr lang="en-US" dirty="0"/>
          </a:p>
          <a:p>
            <a:r>
              <a:rPr lang="en-US" dirty="0"/>
              <a:t>Battery Choropleth: </a:t>
            </a:r>
            <a:r>
              <a:rPr lang="en-US" dirty="0">
                <a:hlinkClick r:id="rId5" action="ppaction://hlinkfile"/>
              </a:rPr>
              <a:t>..\OneDrive\Desktop\NU Homework\NU-Homework\Project\battery.html</a:t>
            </a:r>
            <a:endParaRPr lang="en-US" dirty="0"/>
          </a:p>
          <a:p>
            <a:r>
              <a:rPr lang="en-US" dirty="0"/>
              <a:t>Layered Choropleth: </a:t>
            </a:r>
            <a:r>
              <a:rPr lang="en-US" dirty="0">
                <a:hlinkClick r:id="rId6" action="ppaction://hlinkfile"/>
              </a:rPr>
              <a:t>..\OneDrive\Desktop\NU Homework\NU-Homework\Project\layered.html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Conclusions and Implications</a:t>
            </a:r>
          </a:p>
          <a:p>
            <a:pPr lvl="1"/>
            <a:r>
              <a:rPr lang="en-US" dirty="0"/>
              <a:t>Mantra of the South and West sides being bad holds.</a:t>
            </a:r>
          </a:p>
          <a:p>
            <a:pPr lvl="1"/>
            <a:r>
              <a:rPr lang="en-US" dirty="0"/>
              <a:t> West Garfield Park leads total crime, murders, and battery violations</a:t>
            </a:r>
          </a:p>
          <a:p>
            <a:pPr lvl="1"/>
            <a:r>
              <a:rPr lang="en-US" dirty="0"/>
              <a:t>Thefts heavily prevalent on south and west sides</a:t>
            </a:r>
          </a:p>
          <a:p>
            <a:pPr lvl="1"/>
            <a:r>
              <a:rPr lang="en-US" dirty="0"/>
              <a:t>Battery is more evenly dispersed, but still concentrated on West and South Sides</a:t>
            </a:r>
          </a:p>
          <a:p>
            <a:pPr lvl="1"/>
            <a:r>
              <a:rPr lang="en-US" dirty="0"/>
              <a:t>Narcotics violations are heavily concentrated in 4 neighborhoods…West town interesting given the demographics of Wicker Park/</a:t>
            </a:r>
            <a:r>
              <a:rPr lang="en-US" dirty="0" err="1"/>
              <a:t>Bucktown</a:t>
            </a:r>
            <a:r>
              <a:rPr lang="en-US" dirty="0"/>
              <a:t> situated next to Humboldt Park.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55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33FE5D-EC70-4066-A6AF-FBDA72037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822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Police Station locations vs Crime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Crime prior year and present data set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Police location data set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City of Chicago API data is clean data</a:t>
            </a:r>
          </a:p>
          <a:p>
            <a:r>
              <a:rPr lang="en-US" sz="240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Police station location API call from data.cityofchicago.org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Crime data API call from data.cityofchicago.org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Police station location plot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Crime heatmap layer</a:t>
            </a:r>
          </a:p>
        </p:txBody>
      </p:sp>
    </p:spTree>
    <p:extLst>
      <p:ext uri="{BB962C8B-B14F-4D97-AF65-F5344CB8AC3E}">
        <p14:creationId xmlns:p14="http://schemas.microsoft.com/office/powerpoint/2010/main" val="265217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CA299-5CC2-4DCA-9EB4-447111D2A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2" r="42853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Police Station locations vs Crime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West Garfield Park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Loop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2012 Police Station consolidation</a:t>
            </a:r>
            <a:endParaRPr lang="en-US" sz="2000" dirty="0">
              <a:hlinkClick r:id="rId4"/>
            </a:endParaRPr>
          </a:p>
          <a:p>
            <a:pPr lvl="1"/>
            <a:r>
              <a:rPr lang="en-US" sz="1600" dirty="0">
                <a:hlinkClick r:id="rId4"/>
              </a:rPr>
              <a:t>http://chicago47.org/wp-content/uploads/District-Consolidation-FAQs.pdf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https://www.chicagotribune.com/news/breaking/chi-chicago-police-districts-close-in-costcutting-plan-20120303-story.html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Crime vs Location type (Heena)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Crime prior year and present data set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City of Chicago API data is clean data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Top location types: Street, Residence, Apartment, Sidewalk, Parking,  Other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Pivot using </a:t>
            </a:r>
            <a:r>
              <a:rPr lang="en-US" dirty="0" err="1">
                <a:solidFill>
                  <a:srgbClr val="000000"/>
                </a:solidFill>
              </a:rPr>
              <a:t>aggfunc</a:t>
            </a:r>
            <a:r>
              <a:rPr lang="en-US" dirty="0">
                <a:solidFill>
                  <a:srgbClr val="000000"/>
                </a:solidFill>
              </a:rPr>
              <a:t> to count crime cases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Iloc</a:t>
            </a:r>
            <a:r>
              <a:rPr lang="en-US" dirty="0">
                <a:solidFill>
                  <a:srgbClr val="000000"/>
                </a:solidFill>
              </a:rPr>
              <a:t> to create bar charts</a:t>
            </a:r>
          </a:p>
        </p:txBody>
      </p:sp>
    </p:spTree>
    <p:extLst>
      <p:ext uri="{BB962C8B-B14F-4D97-AF65-F5344CB8AC3E}">
        <p14:creationId xmlns:p14="http://schemas.microsoft.com/office/powerpoint/2010/main" val="232795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2591-390F-47F2-A840-CFD1A81C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Apartment vs Residence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B8FD12-EF72-44BC-86C1-ACE5982F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6" y="2426818"/>
            <a:ext cx="3376559" cy="399763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A157E-102E-448A-B91F-A4078637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52" y="2426818"/>
            <a:ext cx="337655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2591-390F-47F2-A840-CFD1A81C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Apartment vs Residence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B8FD12-EF72-44BC-86C1-ACE5982F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6" y="2426818"/>
            <a:ext cx="3376559" cy="399763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A157E-102E-448A-B91F-A4078637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52" y="2477294"/>
            <a:ext cx="3376559" cy="38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5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Understanding Police Accountability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891" y="110816"/>
            <a:ext cx="5306084" cy="348808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Create new DFs &amp; manually rename values to streamline data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Filtered out unhelpful data(BIA)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Understand different organizations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Analyze complaint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FE551-CAD1-4F25-9536-2BA5E978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80" y="349862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0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113"/>
            <a:ext cx="10515600" cy="8107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Complaint types: Violent vs Not (Overtly) Violent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808CD-934B-4EEF-A7E1-9E87B7ED1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2" y="1484676"/>
            <a:ext cx="5563868" cy="5373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CA2BC0-F9C0-4729-880C-62AB6D87E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033" y="1484676"/>
            <a:ext cx="6440367" cy="54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16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1104</Words>
  <Application>Microsoft Office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Tw Cen MT</vt:lpstr>
      <vt:lpstr>Tw Cen MT Condensed</vt:lpstr>
      <vt:lpstr>Wingdings 3</vt:lpstr>
      <vt:lpstr>Office Theme</vt:lpstr>
      <vt:lpstr>Integral</vt:lpstr>
      <vt:lpstr>Chicago Crime</vt:lpstr>
      <vt:lpstr>Overview</vt:lpstr>
      <vt:lpstr>Police Station locations vs Crime</vt:lpstr>
      <vt:lpstr>Police Station locations vs Crime</vt:lpstr>
      <vt:lpstr>Crime vs Location type (Heena)</vt:lpstr>
      <vt:lpstr>Apartment vs Residence</vt:lpstr>
      <vt:lpstr>Apartment vs Residence</vt:lpstr>
      <vt:lpstr>Understanding Police Accountability</vt:lpstr>
      <vt:lpstr>Complaint types: Violent vs Not (Overtly) Violent</vt:lpstr>
      <vt:lpstr>Case Outcomes: COPA vs IPRA</vt:lpstr>
      <vt:lpstr>Case Outcomes: COPA vs IPRA</vt:lpstr>
      <vt:lpstr>6 Months “At A Glance” - 2018 vs 2019</vt:lpstr>
      <vt:lpstr>Results: Analysis of the Totals</vt:lpstr>
      <vt:lpstr>Results: Monthly Analysis</vt:lpstr>
      <vt:lpstr>Results: Crime Analysis By Type</vt:lpstr>
      <vt:lpstr>Results: Three Major Crimes</vt:lpstr>
      <vt:lpstr>Results: Theft </vt:lpstr>
      <vt:lpstr>Results: Battery</vt:lpstr>
      <vt:lpstr>Results: Criminal Damage</vt:lpstr>
      <vt:lpstr>Conclusions: First Six Months 2018 vs. 2019</vt:lpstr>
      <vt:lpstr>Crime by Chicago Neighborhood </vt:lpstr>
      <vt:lpstr>What is a Choropleth Map?</vt:lpstr>
      <vt:lpstr>2016 Election Results By County</vt:lpstr>
      <vt:lpstr>Chicago Crime Maps by Neighborhood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Heena Waichulis</dc:creator>
  <cp:lastModifiedBy>Esther Lowe</cp:lastModifiedBy>
  <cp:revision>18</cp:revision>
  <dcterms:created xsi:type="dcterms:W3CDTF">2019-07-03T20:21:13Z</dcterms:created>
  <dcterms:modified xsi:type="dcterms:W3CDTF">2019-07-06T15:18:42Z</dcterms:modified>
</cp:coreProperties>
</file>