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E02"/>
    <a:srgbClr val="FFFFFF"/>
    <a:srgbClr val="F97116"/>
    <a:srgbClr val="F14242"/>
    <a:srgbClr val="F5E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4T07:46:15.2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4T07:46:38.3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473 2 24575,'-12'16'0,"1"2"0,1-1 0,0 1 0,2 1 0,0 0 0,0 0 0,2 1 0,-6 32 0,-2 14 0,3 1 0,-3 123 0,19 145 0,0-97 0,-4-220 0,-1 1 0,-1-1 0,-1 0 0,0 0 0,-2 0 0,0 0 0,0 0 0,-10 19 0,11-30 0,-1 0 0,-1 0 0,0-1 0,0 1 0,0-1 0,0 0 0,-1-1 0,0 1 0,0-1 0,-1 0 0,1-1 0,-1 1 0,0-2 0,0 1 0,-1-1 0,1 0 0,-1 0 0,0-1 0,1 0 0,-1 0 0,-10 0 0,13 0 0,-1-1 0,1 0 0,-1 0 0,1 0 0,-1-1 0,0 0 0,1 0 0,-1 0 0,0-1 0,1 0 0,-1 0 0,1-1 0,-1 1 0,1-1 0,-1 0 0,1-1 0,0 1 0,0-1 0,0 0 0,1 0 0,-1-1 0,1 1 0,-1-1 0,1 0 0,1 0 0,-1 0 0,0-1 0,1 1 0,0-1 0,0 0 0,0 0 0,1 0 0,0 0 0,0-1 0,0 1 0,0-1 0,1 1 0,0-1 0,-1-9 0,-6-65 0,3 0 0,12-154 0,0 53 0,-7 153 0,2 1 0,2 0 0,0 0 0,2 0 0,0 1 0,2 0 0,1 0 0,1 1 0,2 0 0,0 0 0,1 2 0,2-1 0,0 2 0,1 0 0,1 1 0,2 0 0,0 2 0,1 0 0,0 1 0,33-20 0,119-66-1365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1EEC-31BF-F6B0-1DA8-C8C2EDCD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0BCEB-2FA6-54EE-FA0E-ED1DE15AA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D463-34AB-0377-9621-35007452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BB3-2C06-42DD-A1B9-AECC1F647E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09DCA-FF8F-E568-AC42-B858D480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7610-809D-E877-490B-A151A39C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D701-E8DC-4642-88DB-6FFE8E6EE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3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84FC-4A78-170F-35D1-EFE07F6C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7D13C-A0DD-2105-26A8-4A40E2E65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A48B-E6F3-643E-2301-AF59A5F2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BB3-2C06-42DD-A1B9-AECC1F647E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3044-7EFA-6DEB-3634-463CB97E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57B5-D98D-D859-5347-64463979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D701-E8DC-4642-88DB-6FFE8E6EE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F0901-8E11-136A-6859-59BF295CE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E8F4B-52F8-F198-4D60-F01E229B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BC1C-7F2C-2E9A-AE4D-755B3637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BB3-2C06-42DD-A1B9-AECC1F647E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83B1-AADA-D15D-4ACD-6BECC5B4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4A79-3323-4643-8B01-F50763CD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D701-E8DC-4642-88DB-6FFE8E6EE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90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5E0D-8598-321F-B636-62E60631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5420-FDE6-08CE-07C1-79A29A1A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3BB96-9782-EA44-B270-6065E075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BB3-2C06-42DD-A1B9-AECC1F647E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44DD-EB2A-682C-B2C7-D555DC7D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ED9B-112E-5612-AE43-19F802C2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D701-E8DC-4642-88DB-6FFE8E6EE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2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46F1-CD23-D436-4516-A0B73317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AD14F-74EB-3D10-F54C-A2AD6F3B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68AA-E800-1E27-270A-44DCF878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BB3-2C06-42DD-A1B9-AECC1F647E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BDC7-CEC3-C390-D9EC-7518444D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AFCB-C1EE-6AC3-F69E-8C47B1A6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D701-E8DC-4642-88DB-6FFE8E6EE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84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1D9F-3AB3-6B3B-7078-EB97B1FD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A55B-EA71-472B-9484-664F495C4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2C426-B156-F567-F036-AEFD74388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2A958-09E1-9EAC-A4DC-8C545875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BB3-2C06-42DD-A1B9-AECC1F647E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5E86F-E2C0-B6EF-8331-DD70DEA7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AD64-2E14-6BDD-2B08-BB963582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D701-E8DC-4642-88DB-6FFE8E6EE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02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A8D4-AC90-6705-0F9F-2309782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AE187-0D32-D0BB-B215-6235C4567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1CCE-40CA-9295-F46E-A34C5CF0B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B4AD6-E329-3138-56CE-42A3E3023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8C4F3-A90A-0BA0-0683-C51A0BB8B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F0EDC-D3AA-8526-9AC6-FF3C1E6B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BB3-2C06-42DD-A1B9-AECC1F647E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CB410-5B45-B8F7-5636-17C1040C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3EC53-A410-ECB0-AB78-3A87E69A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D701-E8DC-4642-88DB-6FFE8E6EE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4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43FB-08F1-848F-BAD4-CB001031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A2AC6-645B-8D44-0F08-E756836C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BB3-2C06-42DD-A1B9-AECC1F647E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02523-9D6C-A0E3-661C-E10AABB5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C50BA-EB56-AA46-6BF9-E00422DA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D701-E8DC-4642-88DB-6FFE8E6EE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40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B1805-A03B-7715-21A7-3BE566A2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BB3-2C06-42DD-A1B9-AECC1F647E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35723-1099-6236-8989-00BE88D4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C142B-5C74-3050-F685-0ADAB0AD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D701-E8DC-4642-88DB-6FFE8E6EE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33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4635-40BB-7783-39CA-6F67B10A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9AD3-2F4A-75D3-B137-23363C26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A50D-EF6D-A193-5EE4-22D459997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2490-E593-0EE5-5F65-DA475F30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BB3-2C06-42DD-A1B9-AECC1F647E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44357-F9B6-B774-BF50-5D7E4D6D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DF148-E422-7480-9AA7-8C880E8B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D701-E8DC-4642-88DB-6FFE8E6EE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24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B6FC-D70D-0FA6-833D-D1FED18C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3D96F-6797-252A-821C-3882CA551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2F7FA-9A0D-2BA1-06A7-A7251B5A1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AB5E4-C445-483D-90EC-36AD1026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1BB3-2C06-42DD-A1B9-AECC1F647E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65C36-A86D-F8E9-AD8F-325FACA8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9DE6E-E096-F3B3-E4B4-60E7C9BA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D701-E8DC-4642-88DB-6FFE8E6EE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52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EFA50-8C2D-7102-FE31-9D45C1B5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E9585-E4CA-75CD-CB08-A7AAF439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842E-144C-5B1B-DD88-A2114F35D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F1BB3-2C06-42DD-A1B9-AECC1F647E6A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2648-E672-F9E6-A344-1D81A1B4C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13BF7-757E-C881-5F0F-93A9D0F64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3D701-E8DC-4642-88DB-6FFE8E6EE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9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1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4" Type="http://schemas.openxmlformats.org/officeDocument/2006/relationships/image" Target="../media/image3.svg"/><Relationship Id="rId9" Type="http://schemas.openxmlformats.org/officeDocument/2006/relationships/customXml" Target="../ink/ink2.xml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2.jpeg"/><Relationship Id="rId1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3.png"/><Relationship Id="rId17" Type="http://schemas.openxmlformats.org/officeDocument/2006/relationships/image" Target="../media/image23.png"/><Relationship Id="rId2" Type="http://schemas.openxmlformats.org/officeDocument/2006/relationships/image" Target="../media/image5.jpe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microsoft.com/office/2007/relationships/hdphoto" Target="../media/hdphoto1.wdp"/><Relationship Id="rId5" Type="http://schemas.openxmlformats.org/officeDocument/2006/relationships/image" Target="../media/image17.jpe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ngular Icon Logo PNG Vector (SVG) Free Download">
            <a:extLst>
              <a:ext uri="{FF2B5EF4-FFF2-40B4-BE49-F238E27FC236}">
                <a16:creationId xmlns:a16="http://schemas.microsoft.com/office/drawing/2014/main" id="{A015CB23-E18B-4516-4425-0444D13A8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61" y="502706"/>
            <a:ext cx="642557" cy="6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2232FA9-C179-CB89-9C73-F88AE0016964}"/>
              </a:ext>
            </a:extLst>
          </p:cNvPr>
          <p:cNvSpPr/>
          <p:nvPr/>
        </p:nvSpPr>
        <p:spPr>
          <a:xfrm>
            <a:off x="174999" y="221795"/>
            <a:ext cx="3690258" cy="166279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D55D454-F5EB-ECBE-08B2-D307F609E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5574" b="26437"/>
          <a:stretch/>
        </p:blipFill>
        <p:spPr>
          <a:xfrm>
            <a:off x="1897929" y="602444"/>
            <a:ext cx="1664785" cy="798906"/>
          </a:xfrm>
          <a:prstGeom prst="rect">
            <a:avLst/>
          </a:prstGeom>
        </p:spPr>
      </p:pic>
      <p:pic>
        <p:nvPicPr>
          <p:cNvPr id="17" name="Picture 24" descr="Flask&quot; Icon - Download for free – Iconduck">
            <a:extLst>
              <a:ext uri="{FF2B5EF4-FFF2-40B4-BE49-F238E27FC236}">
                <a16:creationId xmlns:a16="http://schemas.microsoft.com/office/drawing/2014/main" id="{0DE1F507-3443-9D3D-8144-1B374FB61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17" y="455739"/>
            <a:ext cx="959422" cy="123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2DF939F-ACC9-3F49-C28C-88CBB302765A}"/>
              </a:ext>
            </a:extLst>
          </p:cNvPr>
          <p:cNvSpPr/>
          <p:nvPr/>
        </p:nvSpPr>
        <p:spPr>
          <a:xfrm>
            <a:off x="174999" y="3266983"/>
            <a:ext cx="6261311" cy="35066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F9BC6-5CC6-80BF-1F17-C2A4A6434B77}"/>
              </a:ext>
            </a:extLst>
          </p:cNvPr>
          <p:cNvSpPr txBox="1"/>
          <p:nvPr/>
        </p:nvSpPr>
        <p:spPr>
          <a:xfrm>
            <a:off x="6587142" y="3293546"/>
            <a:ext cx="14586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Text to Sign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D34B4D-B2E1-9082-5D44-2E4C73E4C270}"/>
              </a:ext>
            </a:extLst>
          </p:cNvPr>
          <p:cNvCxnSpPr>
            <a:cxnSpLocks/>
          </p:cNvCxnSpPr>
          <p:nvPr/>
        </p:nvCxnSpPr>
        <p:spPr>
          <a:xfrm flipH="1" flipV="1">
            <a:off x="3865257" y="1044314"/>
            <a:ext cx="2000760" cy="1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5AA6F7-CE1C-46CC-0F1E-0A8E2308722E}"/>
              </a:ext>
            </a:extLst>
          </p:cNvPr>
          <p:cNvCxnSpPr>
            <a:cxnSpLocks/>
          </p:cNvCxnSpPr>
          <p:nvPr/>
        </p:nvCxnSpPr>
        <p:spPr>
          <a:xfrm>
            <a:off x="3865257" y="1224643"/>
            <a:ext cx="20125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7A9A9B-5CE5-61D7-251C-FC94C1DB76B0}"/>
              </a:ext>
            </a:extLst>
          </p:cNvPr>
          <p:cNvSpPr txBox="1"/>
          <p:nvPr/>
        </p:nvSpPr>
        <p:spPr>
          <a:xfrm>
            <a:off x="4570416" y="714568"/>
            <a:ext cx="12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response</a:t>
            </a:r>
            <a:endParaRPr lang="fr-F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017F49-487F-DE26-4D17-4445F0B6E76F}"/>
              </a:ext>
            </a:extLst>
          </p:cNvPr>
          <p:cNvSpPr txBox="1"/>
          <p:nvPr/>
        </p:nvSpPr>
        <p:spPr>
          <a:xfrm>
            <a:off x="4570416" y="1244665"/>
            <a:ext cx="12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request</a:t>
            </a:r>
            <a:endParaRPr lang="fr-FR" b="1" dirty="0"/>
          </a:p>
        </p:txBody>
      </p:sp>
      <p:pic>
        <p:nvPicPr>
          <p:cNvPr id="1056" name="Picture 32" descr="Machine learning methods for sign language recognition: A critical review  and analysis - ScienceDirect">
            <a:extLst>
              <a:ext uri="{FF2B5EF4-FFF2-40B4-BE49-F238E27FC236}">
                <a16:creationId xmlns:a16="http://schemas.microsoft.com/office/drawing/2014/main" id="{C1E2570C-CC08-137F-F040-3846E20F8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25683" r="3659" b="16053"/>
          <a:stretch/>
        </p:blipFill>
        <p:spPr bwMode="auto">
          <a:xfrm>
            <a:off x="291512" y="3568560"/>
            <a:ext cx="5694448" cy="26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9240CD1-EB95-9967-9273-756F79DD6691}"/>
                  </a:ext>
                </a:extLst>
              </p14:cNvPr>
              <p14:cNvContentPartPr/>
              <p14:nvPr/>
            </p14:nvContentPartPr>
            <p14:xfrm>
              <a:off x="3500554" y="446698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9240CD1-EB95-9967-9273-756F79DD66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7554" y="44043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05FBCF6-0B08-F200-D2AD-54486DA0996A}"/>
                  </a:ext>
                </a:extLst>
              </p14:cNvPr>
              <p14:cNvContentPartPr/>
              <p14:nvPr/>
            </p14:nvContentPartPr>
            <p14:xfrm>
              <a:off x="2951215" y="6142971"/>
              <a:ext cx="171132" cy="49884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05FBCF6-0B08-F200-D2AD-54486DA099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88033" y="6080254"/>
                <a:ext cx="297134" cy="624643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10551A6-D5AE-5F26-31DE-915511C209EB}"/>
              </a:ext>
            </a:extLst>
          </p:cNvPr>
          <p:cNvSpPr txBox="1"/>
          <p:nvPr/>
        </p:nvSpPr>
        <p:spPr>
          <a:xfrm>
            <a:off x="183877" y="3277778"/>
            <a:ext cx="14586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Sign To Text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3FBB6B-7E9E-822E-CE04-152B55D0936A}"/>
              </a:ext>
            </a:extLst>
          </p:cNvPr>
          <p:cNvSpPr/>
          <p:nvPr/>
        </p:nvSpPr>
        <p:spPr>
          <a:xfrm>
            <a:off x="228063" y="3722562"/>
            <a:ext cx="1096387" cy="98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58" name="Picture 34" descr="Flat Orange Big Camera Icon | Outline Camera Iconpack | Icon Archive">
            <a:extLst>
              <a:ext uri="{FF2B5EF4-FFF2-40B4-BE49-F238E27FC236}">
                <a16:creationId xmlns:a16="http://schemas.microsoft.com/office/drawing/2014/main" id="{D8995F81-A55F-C926-4592-437B1F642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9" b="8657"/>
          <a:stretch/>
        </p:blipFill>
        <p:spPr bwMode="auto">
          <a:xfrm>
            <a:off x="405040" y="3701143"/>
            <a:ext cx="723553" cy="5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10.json Vector Icons free download in SVG, PNG Format">
            <a:extLst>
              <a:ext uri="{FF2B5EF4-FFF2-40B4-BE49-F238E27FC236}">
                <a16:creationId xmlns:a16="http://schemas.microsoft.com/office/drawing/2014/main" id="{31F2C78A-5D53-7AE0-86D1-DF7D47B75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855" y="3312998"/>
            <a:ext cx="487158" cy="48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exão reta 6">
            <a:extLst>
              <a:ext uri="{FF2B5EF4-FFF2-40B4-BE49-F238E27FC236}">
                <a16:creationId xmlns:a16="http://schemas.microsoft.com/office/drawing/2014/main" id="{6933F1E1-D043-4688-8126-C3C463CFC5BD}"/>
              </a:ext>
            </a:extLst>
          </p:cNvPr>
          <p:cNvSpPr/>
          <p:nvPr/>
        </p:nvSpPr>
        <p:spPr>
          <a:xfrm rot="-9561051">
            <a:off x="1174244" y="6193028"/>
            <a:ext cx="182880" cy="0"/>
          </a:xfrm>
          <a:prstGeom prst="line">
            <a:avLst/>
          </a:prstGeom>
          <a:solidFill>
            <a:srgbClr val="FFFFFF">
              <a:alpha val="5000"/>
            </a:srgbClr>
          </a:solidFill>
          <a:ln w="1260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447321A-9B06-4D81-664C-8AD59E182C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78094" y="4313111"/>
            <a:ext cx="1747417" cy="774776"/>
          </a:xfrm>
          <a:prstGeom prst="bentConnector3">
            <a:avLst>
              <a:gd name="adj1" fmla="val 7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5D1DC0-D4BB-8A5B-5F42-EA46A4C934E3}"/>
              </a:ext>
            </a:extLst>
          </p:cNvPr>
          <p:cNvCxnSpPr>
            <a:cxnSpLocks/>
          </p:cNvCxnSpPr>
          <p:nvPr/>
        </p:nvCxnSpPr>
        <p:spPr>
          <a:xfrm>
            <a:off x="5939181" y="1743441"/>
            <a:ext cx="0" cy="1464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4" name="Picture 40" descr="OpenAI Translator">
            <a:extLst>
              <a:ext uri="{FF2B5EF4-FFF2-40B4-BE49-F238E27FC236}">
                <a16:creationId xmlns:a16="http://schemas.microsoft.com/office/drawing/2014/main" id="{1A9E247E-09E9-DBFD-CDFC-6009FA193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348" y="2306150"/>
            <a:ext cx="673635" cy="67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8BDF8BF-2A4F-DBBC-8384-5A2915A0DE93}"/>
              </a:ext>
            </a:extLst>
          </p:cNvPr>
          <p:cNvCxnSpPr>
            <a:cxnSpLocks/>
          </p:cNvCxnSpPr>
          <p:nvPr/>
        </p:nvCxnSpPr>
        <p:spPr>
          <a:xfrm>
            <a:off x="1265684" y="1921486"/>
            <a:ext cx="756298" cy="567389"/>
          </a:xfrm>
          <a:prstGeom prst="bentConnector3">
            <a:avLst>
              <a:gd name="adj1" fmla="val -28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75B3646-5373-E75D-0892-71FFD3D841CD}"/>
              </a:ext>
            </a:extLst>
          </p:cNvPr>
          <p:cNvCxnSpPr>
            <a:cxnSpLocks/>
          </p:cNvCxnSpPr>
          <p:nvPr/>
        </p:nvCxnSpPr>
        <p:spPr>
          <a:xfrm rot="10800000">
            <a:off x="1031751" y="1882785"/>
            <a:ext cx="1108837" cy="864062"/>
          </a:xfrm>
          <a:prstGeom prst="bentConnector3">
            <a:avLst>
              <a:gd name="adj1" fmla="val 996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B213603D-77FA-DE8A-3DF1-19DEE31E2E95}"/>
              </a:ext>
            </a:extLst>
          </p:cNvPr>
          <p:cNvSpPr txBox="1"/>
          <p:nvPr/>
        </p:nvSpPr>
        <p:spPr>
          <a:xfrm>
            <a:off x="1040903" y="2163388"/>
            <a:ext cx="12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Input</a:t>
            </a:r>
            <a:endParaRPr lang="fr-FR" b="1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831B114-0E38-0CC3-0844-5181053CE018}"/>
              </a:ext>
            </a:extLst>
          </p:cNvPr>
          <p:cNvSpPr txBox="1"/>
          <p:nvPr/>
        </p:nvSpPr>
        <p:spPr>
          <a:xfrm>
            <a:off x="923163" y="2731282"/>
            <a:ext cx="12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output</a:t>
            </a:r>
            <a:endParaRPr lang="fr-FR" b="1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E0FC187-06E5-E93C-FDE0-B4A0FA9B44A2}"/>
              </a:ext>
            </a:extLst>
          </p:cNvPr>
          <p:cNvSpPr/>
          <p:nvPr/>
        </p:nvSpPr>
        <p:spPr>
          <a:xfrm>
            <a:off x="6570904" y="3276262"/>
            <a:ext cx="5427231" cy="35066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66" name="Picture 42" descr="Video Maker Icons - Free SVG &amp; PNG Video Maker Images - Noun Project">
            <a:extLst>
              <a:ext uri="{FF2B5EF4-FFF2-40B4-BE49-F238E27FC236}">
                <a16:creationId xmlns:a16="http://schemas.microsoft.com/office/drawing/2014/main" id="{3278F095-E395-CDF2-4B28-43C3EFE3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643" y="5706194"/>
            <a:ext cx="873553" cy="87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C2F860E5-B89C-C4A0-04DC-B8DEFDA57A0E}"/>
              </a:ext>
            </a:extLst>
          </p:cNvPr>
          <p:cNvCxnSpPr>
            <a:cxnSpLocks/>
          </p:cNvCxnSpPr>
          <p:nvPr/>
        </p:nvCxnSpPr>
        <p:spPr>
          <a:xfrm>
            <a:off x="6732973" y="1743441"/>
            <a:ext cx="0" cy="1464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6915D6C-4D5D-F325-C4D6-AECFC94279F5}"/>
              </a:ext>
            </a:extLst>
          </p:cNvPr>
          <p:cNvSpPr txBox="1"/>
          <p:nvPr/>
        </p:nvSpPr>
        <p:spPr>
          <a:xfrm>
            <a:off x="6182684" y="2533263"/>
            <a:ext cx="12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Text  Input</a:t>
            </a:r>
            <a:endParaRPr lang="fr-FR" b="1" dirty="0"/>
          </a:p>
        </p:txBody>
      </p:sp>
      <p:pic>
        <p:nvPicPr>
          <p:cNvPr id="1068" name="Picture 44" descr="Text Icon Vector Text Symbol Education Stock Vector (Royalty Free)  1204430134 | Shutterstock">
            <a:extLst>
              <a:ext uri="{FF2B5EF4-FFF2-40B4-BE49-F238E27FC236}">
                <a16:creationId xmlns:a16="http://schemas.microsoft.com/office/drawing/2014/main" id="{5F2D3374-4826-2106-79BE-1879E3D33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1" b="21219"/>
          <a:stretch/>
        </p:blipFill>
        <p:spPr bwMode="auto">
          <a:xfrm>
            <a:off x="6679937" y="4088240"/>
            <a:ext cx="1273093" cy="89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BA573924-F612-56EB-9D9E-77604A9B66C1}"/>
              </a:ext>
            </a:extLst>
          </p:cNvPr>
          <p:cNvCxnSpPr>
            <a:stCxn id="1068" idx="2"/>
            <a:endCxn id="1066" idx="1"/>
          </p:cNvCxnSpPr>
          <p:nvPr/>
        </p:nvCxnSpPr>
        <p:spPr>
          <a:xfrm rot="16200000" flipH="1">
            <a:off x="7614345" y="4688673"/>
            <a:ext cx="1156436" cy="17521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BCBDA0AD-1AFD-2104-F789-783A70FBA992}"/>
              </a:ext>
            </a:extLst>
          </p:cNvPr>
          <p:cNvSpPr txBox="1"/>
          <p:nvPr/>
        </p:nvSpPr>
        <p:spPr>
          <a:xfrm>
            <a:off x="7341374" y="5864327"/>
            <a:ext cx="13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Video generation</a:t>
            </a:r>
          </a:p>
        </p:txBody>
      </p:sp>
      <p:cxnSp>
        <p:nvCxnSpPr>
          <p:cNvPr id="1045" name="Connector: Elbow 1044">
            <a:extLst>
              <a:ext uri="{FF2B5EF4-FFF2-40B4-BE49-F238E27FC236}">
                <a16:creationId xmlns:a16="http://schemas.microsoft.com/office/drawing/2014/main" id="{4D2C5584-58A5-6884-681F-DD757EB7D82C}"/>
              </a:ext>
            </a:extLst>
          </p:cNvPr>
          <p:cNvCxnSpPr>
            <a:cxnSpLocks/>
          </p:cNvCxnSpPr>
          <p:nvPr/>
        </p:nvCxnSpPr>
        <p:spPr>
          <a:xfrm>
            <a:off x="6804891" y="1072144"/>
            <a:ext cx="4527505" cy="2183455"/>
          </a:xfrm>
          <a:prstGeom prst="bentConnector3">
            <a:avLst>
              <a:gd name="adj1" fmla="val 1001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18D97F31-2EA4-53EE-C1C9-AF5ED20F89FF}"/>
              </a:ext>
            </a:extLst>
          </p:cNvPr>
          <p:cNvSpPr txBox="1"/>
          <p:nvPr/>
        </p:nvSpPr>
        <p:spPr>
          <a:xfrm>
            <a:off x="10155420" y="1124351"/>
            <a:ext cx="12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Voice  Input</a:t>
            </a:r>
            <a:endParaRPr lang="fr-FR" b="1" dirty="0"/>
          </a:p>
        </p:txBody>
      </p:sp>
      <p:pic>
        <p:nvPicPr>
          <p:cNvPr id="1061" name="Picture 106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E6A991-B4C3-E87D-9257-F1C95C19040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6" b="16837"/>
          <a:stretch/>
        </p:blipFill>
        <p:spPr>
          <a:xfrm>
            <a:off x="10888453" y="3437150"/>
            <a:ext cx="882054" cy="568897"/>
          </a:xfrm>
          <a:prstGeom prst="rect">
            <a:avLst/>
          </a:prstGeom>
        </p:spPr>
      </p:pic>
      <p:pic>
        <p:nvPicPr>
          <p:cNvPr id="1074" name="Picture 50" descr="Generative AI &amp; GPT Development Services - HST Solutions">
            <a:extLst>
              <a:ext uri="{FF2B5EF4-FFF2-40B4-BE49-F238E27FC236}">
                <a16:creationId xmlns:a16="http://schemas.microsoft.com/office/drawing/2014/main" id="{32374057-F26F-2769-46F0-C5CFAEA2C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676" y="4699239"/>
            <a:ext cx="973439" cy="97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1" name="Connector: Elbow 1070">
            <a:extLst>
              <a:ext uri="{FF2B5EF4-FFF2-40B4-BE49-F238E27FC236}">
                <a16:creationId xmlns:a16="http://schemas.microsoft.com/office/drawing/2014/main" id="{7D31E158-7962-DA4B-509A-8915F95F15C2}"/>
              </a:ext>
            </a:extLst>
          </p:cNvPr>
          <p:cNvCxnSpPr>
            <a:stCxn id="1074" idx="1"/>
          </p:cNvCxnSpPr>
          <p:nvPr/>
        </p:nvCxnSpPr>
        <p:spPr>
          <a:xfrm rot="10800000">
            <a:off x="7660652" y="4984735"/>
            <a:ext cx="3185025" cy="201225"/>
          </a:xfrm>
          <a:prstGeom prst="bentConnector3">
            <a:avLst>
              <a:gd name="adj1" fmla="val 99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FA707AF5-18CE-4700-CDF9-585BF6A51277}"/>
              </a:ext>
            </a:extLst>
          </p:cNvPr>
          <p:cNvCxnSpPr>
            <a:cxnSpLocks/>
          </p:cNvCxnSpPr>
          <p:nvPr/>
        </p:nvCxnSpPr>
        <p:spPr>
          <a:xfrm>
            <a:off x="11352790" y="3994617"/>
            <a:ext cx="0" cy="680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1" name="TextBox 1080">
            <a:extLst>
              <a:ext uri="{FF2B5EF4-FFF2-40B4-BE49-F238E27FC236}">
                <a16:creationId xmlns:a16="http://schemas.microsoft.com/office/drawing/2014/main" id="{1270EA01-F646-9653-5742-149002E864E7}"/>
              </a:ext>
            </a:extLst>
          </p:cNvPr>
          <p:cNvSpPr txBox="1"/>
          <p:nvPr/>
        </p:nvSpPr>
        <p:spPr>
          <a:xfrm>
            <a:off x="10371643" y="4088240"/>
            <a:ext cx="103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Speech recognition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56A41A5-94FF-864C-2CDA-D074AE1EF809}"/>
              </a:ext>
            </a:extLst>
          </p:cNvPr>
          <p:cNvSpPr txBox="1"/>
          <p:nvPr/>
        </p:nvSpPr>
        <p:spPr>
          <a:xfrm>
            <a:off x="8859165" y="4895962"/>
            <a:ext cx="134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Speech To Text</a:t>
            </a:r>
          </a:p>
        </p:txBody>
      </p:sp>
    </p:spTree>
    <p:extLst>
      <p:ext uri="{BB962C8B-B14F-4D97-AF65-F5344CB8AC3E}">
        <p14:creationId xmlns:p14="http://schemas.microsoft.com/office/powerpoint/2010/main" val="410904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Procédé 1">
            <a:extLst>
              <a:ext uri="{FF2B5EF4-FFF2-40B4-BE49-F238E27FC236}">
                <a16:creationId xmlns:a16="http://schemas.microsoft.com/office/drawing/2014/main" id="{39165CAC-93CD-4653-92BA-591732779075}"/>
              </a:ext>
            </a:extLst>
          </p:cNvPr>
          <p:cNvSpPr/>
          <p:nvPr/>
        </p:nvSpPr>
        <p:spPr>
          <a:xfrm>
            <a:off x="313765" y="286871"/>
            <a:ext cx="3245223" cy="1326776"/>
          </a:xfrm>
          <a:prstGeom prst="flowChartProcess">
            <a:avLst/>
          </a:prstGeom>
          <a:noFill/>
          <a:ln w="28575">
            <a:solidFill>
              <a:srgbClr val="F5ED4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43" name="Organigramme : Procédé 42">
            <a:extLst>
              <a:ext uri="{FF2B5EF4-FFF2-40B4-BE49-F238E27FC236}">
                <a16:creationId xmlns:a16="http://schemas.microsoft.com/office/drawing/2014/main" id="{66A3996B-A280-4208-8425-6CE3F2AC2E48}"/>
              </a:ext>
            </a:extLst>
          </p:cNvPr>
          <p:cNvSpPr/>
          <p:nvPr/>
        </p:nvSpPr>
        <p:spPr>
          <a:xfrm>
            <a:off x="313764" y="286871"/>
            <a:ext cx="1425389" cy="277905"/>
          </a:xfrm>
          <a:prstGeom prst="flowChartProcess">
            <a:avLst/>
          </a:prstGeom>
          <a:solidFill>
            <a:srgbClr val="F5ED4F"/>
          </a:solidFill>
          <a:ln w="28575">
            <a:solidFill>
              <a:srgbClr val="F5ED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utfit" pitchFamily="2" charset="0"/>
                <a:cs typeface="Times New Roman" panose="02020603050405020304" pitchFamily="18" charset="0"/>
              </a:rPr>
              <a:t>Frontend</a:t>
            </a:r>
            <a:endParaRPr lang="fr-MA" sz="1400" b="1" dirty="0">
              <a:solidFill>
                <a:schemeClr val="tx1"/>
              </a:solidFill>
              <a:latin typeface="Outfit" pitchFamily="2" charset="0"/>
              <a:cs typeface="Times New Roman" panose="02020603050405020304" pitchFamily="18" charset="0"/>
            </a:endParaRPr>
          </a:p>
        </p:txBody>
      </p:sp>
      <p:sp>
        <p:nvSpPr>
          <p:cNvPr id="44" name="Organigramme : Procédé 43">
            <a:extLst>
              <a:ext uri="{FF2B5EF4-FFF2-40B4-BE49-F238E27FC236}">
                <a16:creationId xmlns:a16="http://schemas.microsoft.com/office/drawing/2014/main" id="{F963D941-5B3B-4764-96F7-53BAD80042C3}"/>
              </a:ext>
            </a:extLst>
          </p:cNvPr>
          <p:cNvSpPr/>
          <p:nvPr/>
        </p:nvSpPr>
        <p:spPr>
          <a:xfrm>
            <a:off x="313764" y="2214282"/>
            <a:ext cx="11492754" cy="4473389"/>
          </a:xfrm>
          <a:prstGeom prst="flowChartProcess">
            <a:avLst/>
          </a:prstGeom>
          <a:noFill/>
          <a:ln w="28575">
            <a:solidFill>
              <a:srgbClr val="F1424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45" name="Organigramme : Procédé 44">
            <a:extLst>
              <a:ext uri="{FF2B5EF4-FFF2-40B4-BE49-F238E27FC236}">
                <a16:creationId xmlns:a16="http://schemas.microsoft.com/office/drawing/2014/main" id="{4541A39D-4C26-4CC7-BBB2-53153AA2F71F}"/>
              </a:ext>
            </a:extLst>
          </p:cNvPr>
          <p:cNvSpPr/>
          <p:nvPr/>
        </p:nvSpPr>
        <p:spPr>
          <a:xfrm>
            <a:off x="313763" y="2214282"/>
            <a:ext cx="1425389" cy="277905"/>
          </a:xfrm>
          <a:prstGeom prst="flowChartProcess">
            <a:avLst/>
          </a:prstGeom>
          <a:solidFill>
            <a:srgbClr val="F14242"/>
          </a:solidFill>
          <a:ln w="28575">
            <a:solidFill>
              <a:srgbClr val="F1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utfit" pitchFamily="2" charset="0"/>
                <a:cs typeface="Times New Roman" panose="02020603050405020304" pitchFamily="18" charset="0"/>
              </a:rPr>
              <a:t>Backend</a:t>
            </a:r>
            <a:endParaRPr lang="fr-MA" sz="1400" b="1" dirty="0">
              <a:solidFill>
                <a:schemeClr val="tx1"/>
              </a:solidFill>
              <a:latin typeface="Outfit" pitchFamily="2" charset="0"/>
              <a:cs typeface="Times New Roman" panose="02020603050405020304" pitchFamily="18" charset="0"/>
            </a:endParaRPr>
          </a:p>
        </p:txBody>
      </p:sp>
      <p:sp>
        <p:nvSpPr>
          <p:cNvPr id="48" name="Organigramme : Procédé 47">
            <a:extLst>
              <a:ext uri="{FF2B5EF4-FFF2-40B4-BE49-F238E27FC236}">
                <a16:creationId xmlns:a16="http://schemas.microsoft.com/office/drawing/2014/main" id="{A7CDAB85-1CA2-464A-8484-325E26385494}"/>
              </a:ext>
            </a:extLst>
          </p:cNvPr>
          <p:cNvSpPr/>
          <p:nvPr/>
        </p:nvSpPr>
        <p:spPr>
          <a:xfrm>
            <a:off x="609601" y="2725272"/>
            <a:ext cx="4993340" cy="3711387"/>
          </a:xfrm>
          <a:prstGeom prst="flowChartProcess">
            <a:avLst/>
          </a:prstGeom>
          <a:noFill/>
          <a:ln w="28575">
            <a:solidFill>
              <a:srgbClr val="F9711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49" name="Organigramme : Procédé 48">
            <a:extLst>
              <a:ext uri="{FF2B5EF4-FFF2-40B4-BE49-F238E27FC236}">
                <a16:creationId xmlns:a16="http://schemas.microsoft.com/office/drawing/2014/main" id="{6672DBC9-D771-4E90-9312-FCE63DFF76AE}"/>
              </a:ext>
            </a:extLst>
          </p:cNvPr>
          <p:cNvSpPr/>
          <p:nvPr/>
        </p:nvSpPr>
        <p:spPr>
          <a:xfrm>
            <a:off x="609601" y="2725272"/>
            <a:ext cx="2277036" cy="277905"/>
          </a:xfrm>
          <a:prstGeom prst="flowChartProcess">
            <a:avLst/>
          </a:prstGeom>
          <a:solidFill>
            <a:srgbClr val="F97116"/>
          </a:solidFill>
          <a:ln w="28575">
            <a:solidFill>
              <a:srgbClr val="F97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utfit" pitchFamily="2" charset="0"/>
                <a:cs typeface="Times New Roman" panose="02020603050405020304" pitchFamily="18" charset="0"/>
              </a:rPr>
              <a:t>Sign</a:t>
            </a:r>
            <a:r>
              <a:rPr lang="fr-FR" sz="1400" b="1" dirty="0">
                <a:solidFill>
                  <a:schemeClr val="tx1"/>
                </a:solidFill>
                <a:latin typeface="Outfit" pitchFamily="2" charset="0"/>
                <a:cs typeface="Times New Roman" panose="02020603050405020304" pitchFamily="18" charset="0"/>
              </a:rPr>
              <a:t> to </a:t>
            </a:r>
            <a:r>
              <a:rPr lang="fr-FR" sz="1400" b="1" dirty="0" err="1">
                <a:solidFill>
                  <a:schemeClr val="tx1"/>
                </a:solidFill>
                <a:latin typeface="Outfit" pitchFamily="2" charset="0"/>
                <a:cs typeface="Times New Roman" panose="02020603050405020304" pitchFamily="18" charset="0"/>
              </a:rPr>
              <a:t>Text</a:t>
            </a:r>
            <a:r>
              <a:rPr lang="fr-FR" sz="1400" b="1" dirty="0">
                <a:solidFill>
                  <a:schemeClr val="tx1"/>
                </a:solidFill>
                <a:latin typeface="Outfit" pitchFamily="2" charset="0"/>
                <a:cs typeface="Times New Roman" panose="02020603050405020304" pitchFamily="18" charset="0"/>
              </a:rPr>
              <a:t> &amp; Voice</a:t>
            </a:r>
            <a:endParaRPr lang="fr-MA" sz="1400" b="1" dirty="0">
              <a:solidFill>
                <a:schemeClr val="tx1"/>
              </a:solidFill>
              <a:latin typeface="Outfit" pitchFamily="2" charset="0"/>
              <a:cs typeface="Times New Roman" panose="02020603050405020304" pitchFamily="18" charset="0"/>
            </a:endParaRPr>
          </a:p>
        </p:txBody>
      </p:sp>
      <p:sp>
        <p:nvSpPr>
          <p:cNvPr id="51" name="Organigramme : Procédé 50">
            <a:extLst>
              <a:ext uri="{FF2B5EF4-FFF2-40B4-BE49-F238E27FC236}">
                <a16:creationId xmlns:a16="http://schemas.microsoft.com/office/drawing/2014/main" id="{0AE03668-5C36-4B1D-9FB5-C0B48C2B953A}"/>
              </a:ext>
            </a:extLst>
          </p:cNvPr>
          <p:cNvSpPr/>
          <p:nvPr/>
        </p:nvSpPr>
        <p:spPr>
          <a:xfrm>
            <a:off x="6481480" y="2725272"/>
            <a:ext cx="5056095" cy="3711387"/>
          </a:xfrm>
          <a:prstGeom prst="flowChartProcess">
            <a:avLst/>
          </a:prstGeom>
          <a:noFill/>
          <a:ln w="28575">
            <a:solidFill>
              <a:srgbClr val="F9711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2" name="Organigramme : Procédé 51">
            <a:extLst>
              <a:ext uri="{FF2B5EF4-FFF2-40B4-BE49-F238E27FC236}">
                <a16:creationId xmlns:a16="http://schemas.microsoft.com/office/drawing/2014/main" id="{80AFD936-209B-4540-BA63-AF9A029BA38F}"/>
              </a:ext>
            </a:extLst>
          </p:cNvPr>
          <p:cNvSpPr/>
          <p:nvPr/>
        </p:nvSpPr>
        <p:spPr>
          <a:xfrm>
            <a:off x="6481480" y="2725272"/>
            <a:ext cx="2277036" cy="277905"/>
          </a:xfrm>
          <a:prstGeom prst="flowChartProcess">
            <a:avLst/>
          </a:prstGeom>
          <a:solidFill>
            <a:srgbClr val="F97116"/>
          </a:solidFill>
          <a:ln w="28575">
            <a:solidFill>
              <a:srgbClr val="F97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utfit" pitchFamily="2" charset="0"/>
                <a:cs typeface="Times New Roman" panose="02020603050405020304" pitchFamily="18" charset="0"/>
              </a:rPr>
              <a:t>Text</a:t>
            </a:r>
            <a:r>
              <a:rPr lang="fr-FR" sz="1400" b="1" dirty="0">
                <a:solidFill>
                  <a:schemeClr val="tx1"/>
                </a:solidFill>
                <a:latin typeface="Outfit" pitchFamily="2" charset="0"/>
                <a:cs typeface="Times New Roman" panose="02020603050405020304" pitchFamily="18" charset="0"/>
              </a:rPr>
              <a:t> &amp; Voice to </a:t>
            </a:r>
            <a:r>
              <a:rPr lang="fr-FR" sz="1400" b="1" dirty="0" err="1">
                <a:solidFill>
                  <a:schemeClr val="tx1"/>
                </a:solidFill>
                <a:latin typeface="Outfit" pitchFamily="2" charset="0"/>
                <a:cs typeface="Times New Roman" panose="02020603050405020304" pitchFamily="18" charset="0"/>
              </a:rPr>
              <a:t>Sign</a:t>
            </a:r>
            <a:endParaRPr lang="fr-MA" sz="1400" b="1" dirty="0">
              <a:solidFill>
                <a:schemeClr val="tx1"/>
              </a:solidFill>
              <a:latin typeface="Outfit" pitchFamily="2" charset="0"/>
              <a:cs typeface="Times New Roman" panose="02020603050405020304" pitchFamily="18" charset="0"/>
            </a:endParaRPr>
          </a:p>
        </p:txBody>
      </p:sp>
      <p:pic>
        <p:nvPicPr>
          <p:cNvPr id="54" name="Picture 32" descr="Machine learning methods for sign language recognition: A critical review  and analysis - ScienceDirect">
            <a:extLst>
              <a:ext uri="{FF2B5EF4-FFF2-40B4-BE49-F238E27FC236}">
                <a16:creationId xmlns:a16="http://schemas.microsoft.com/office/drawing/2014/main" id="{AC4A7D3C-A25F-4007-8E20-557806127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25683" r="3659" b="16053"/>
          <a:stretch/>
        </p:blipFill>
        <p:spPr bwMode="auto">
          <a:xfrm>
            <a:off x="684577" y="3236262"/>
            <a:ext cx="4843388" cy="227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1F56FCE6-C59F-4002-903A-A22921534DDB}"/>
              </a:ext>
            </a:extLst>
          </p:cNvPr>
          <p:cNvSpPr/>
          <p:nvPr/>
        </p:nvSpPr>
        <p:spPr>
          <a:xfrm>
            <a:off x="684577" y="3151950"/>
            <a:ext cx="982858" cy="1061462"/>
          </a:xfrm>
          <a:prstGeom prst="flowChartProcess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pic>
        <p:nvPicPr>
          <p:cNvPr id="1026" name="Picture 2" descr="Webcam - Icônes ordinateur gratuites">
            <a:extLst>
              <a:ext uri="{FF2B5EF4-FFF2-40B4-BE49-F238E27FC236}">
                <a16:creationId xmlns:a16="http://schemas.microsoft.com/office/drawing/2014/main" id="{7A1DE975-2BCA-469D-8D2E-B0C2F2279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74" y="3280609"/>
            <a:ext cx="493057" cy="49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rganigramme : Procédé 54">
            <a:extLst>
              <a:ext uri="{FF2B5EF4-FFF2-40B4-BE49-F238E27FC236}">
                <a16:creationId xmlns:a16="http://schemas.microsoft.com/office/drawing/2014/main" id="{DEF18092-A167-4485-8B5A-1E1BA0CD7C5B}"/>
              </a:ext>
            </a:extLst>
          </p:cNvPr>
          <p:cNvSpPr/>
          <p:nvPr/>
        </p:nvSpPr>
        <p:spPr>
          <a:xfrm>
            <a:off x="1026457" y="5387316"/>
            <a:ext cx="2774578" cy="918027"/>
          </a:xfrm>
          <a:prstGeom prst="flowChartProcess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6" name="Organigramme : Procédé 55">
            <a:extLst>
              <a:ext uri="{FF2B5EF4-FFF2-40B4-BE49-F238E27FC236}">
                <a16:creationId xmlns:a16="http://schemas.microsoft.com/office/drawing/2014/main" id="{3B1553FF-C704-4E48-9DC6-47D973A6C1A9}"/>
              </a:ext>
            </a:extLst>
          </p:cNvPr>
          <p:cNvSpPr/>
          <p:nvPr/>
        </p:nvSpPr>
        <p:spPr>
          <a:xfrm>
            <a:off x="2538744" y="5373015"/>
            <a:ext cx="1135054" cy="918027"/>
          </a:xfrm>
          <a:prstGeom prst="flowChartProcess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D887FD-FD43-4373-8D04-F89F29548059}"/>
              </a:ext>
            </a:extLst>
          </p:cNvPr>
          <p:cNvSpPr txBox="1"/>
          <p:nvPr/>
        </p:nvSpPr>
        <p:spPr>
          <a:xfrm>
            <a:off x="4056891" y="5669286"/>
            <a:ext cx="12030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endParaRPr lang="fr-M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77C171-3095-489B-97BE-D84410DC42F9}"/>
              </a:ext>
            </a:extLst>
          </p:cNvPr>
          <p:cNvSpPr txBox="1"/>
          <p:nvPr/>
        </p:nvSpPr>
        <p:spPr>
          <a:xfrm>
            <a:off x="788386" y="5526405"/>
            <a:ext cx="171225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Output in English and French</a:t>
            </a:r>
            <a:endParaRPr lang="fr-M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6CEDD67-E335-4FCB-B08D-72B6CA444E08}"/>
              </a:ext>
            </a:extLst>
          </p:cNvPr>
          <p:cNvSpPr txBox="1"/>
          <p:nvPr/>
        </p:nvSpPr>
        <p:spPr>
          <a:xfrm>
            <a:off x="788387" y="6057555"/>
            <a:ext cx="17122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to Speech</a:t>
            </a:r>
            <a:endParaRPr lang="fr-M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0BBB4BF-4D93-4E8D-9E88-C6358D179E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2841" y="5578779"/>
            <a:ext cx="358837" cy="293594"/>
          </a:xfrm>
          <a:prstGeom prst="rect">
            <a:avLst/>
          </a:prstGeom>
        </p:spPr>
      </p:pic>
      <p:pic>
        <p:nvPicPr>
          <p:cNvPr id="14" name="Picture 6" descr="11,800+ Mouth Speaking Icon Stock Illustrations, Royalty-Free Vector  Graphics &amp; Clip Art - iStock">
            <a:extLst>
              <a:ext uri="{FF2B5EF4-FFF2-40B4-BE49-F238E27FC236}">
                <a16:creationId xmlns:a16="http://schemas.microsoft.com/office/drawing/2014/main" id="{1316A239-445A-45D3-B014-2B466F20B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67" y="6040041"/>
            <a:ext cx="324076" cy="3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AI AI &quot; Poster for Sale by tshirtsandme | Redbubble">
            <a:extLst>
              <a:ext uri="{FF2B5EF4-FFF2-40B4-BE49-F238E27FC236}">
                <a16:creationId xmlns:a16="http://schemas.microsoft.com/office/drawing/2014/main" id="{378AFF95-C391-4D32-BA08-9546F38E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368" y="5578779"/>
            <a:ext cx="634253" cy="6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F4F2CD8-61A2-4BEC-A0F7-544630DD9BFB}"/>
              </a:ext>
            </a:extLst>
          </p:cNvPr>
          <p:cNvCxnSpPr>
            <a:stCxn id="11" idx="1"/>
            <a:endCxn id="1032" idx="3"/>
          </p:cNvCxnSpPr>
          <p:nvPr/>
        </p:nvCxnSpPr>
        <p:spPr>
          <a:xfrm flipH="1" flipV="1">
            <a:off x="3617621" y="5895906"/>
            <a:ext cx="439270" cy="4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F6CCF4F-BA3E-451D-AF54-E90C40248ED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91678" y="5725576"/>
            <a:ext cx="316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87F6E58-E220-4961-BADE-F76CAC19D0D9}"/>
              </a:ext>
            </a:extLst>
          </p:cNvPr>
          <p:cNvCxnSpPr>
            <a:cxnSpLocks/>
          </p:cNvCxnSpPr>
          <p:nvPr/>
        </p:nvCxnSpPr>
        <p:spPr>
          <a:xfrm flipH="1">
            <a:off x="2500645" y="6213032"/>
            <a:ext cx="3072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EAB852-13F3-4638-B57C-B71E2A614209}"/>
              </a:ext>
            </a:extLst>
          </p:cNvPr>
          <p:cNvCxnSpPr>
            <a:cxnSpLocks/>
          </p:cNvCxnSpPr>
          <p:nvPr/>
        </p:nvCxnSpPr>
        <p:spPr>
          <a:xfrm>
            <a:off x="4606840" y="5309438"/>
            <a:ext cx="0" cy="280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C29B436-3B4F-4629-AFF2-F9DD491B3E12}"/>
              </a:ext>
            </a:extLst>
          </p:cNvPr>
          <p:cNvCxnSpPr>
            <a:cxnSpLocks/>
          </p:cNvCxnSpPr>
          <p:nvPr/>
        </p:nvCxnSpPr>
        <p:spPr>
          <a:xfrm>
            <a:off x="2807939" y="5725576"/>
            <a:ext cx="0" cy="487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2DE722E-869E-44F9-8CDA-06D711DD0BC6}"/>
              </a:ext>
            </a:extLst>
          </p:cNvPr>
          <p:cNvCxnSpPr/>
          <p:nvPr/>
        </p:nvCxnSpPr>
        <p:spPr>
          <a:xfrm flipH="1">
            <a:off x="2807939" y="5926931"/>
            <a:ext cx="321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1" name="Picture 10" descr="An Introduction to Angular Progressive Web Applications - Shine Solutions  Group">
            <a:extLst>
              <a:ext uri="{FF2B5EF4-FFF2-40B4-BE49-F238E27FC236}">
                <a16:creationId xmlns:a16="http://schemas.microsoft.com/office/drawing/2014/main" id="{2B06D760-E035-4565-86AB-9181397C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98" y="890842"/>
            <a:ext cx="953775" cy="35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 descr="Angular Icon Logo PNG Vector (SVG) Free Download">
            <a:extLst>
              <a:ext uri="{FF2B5EF4-FFF2-40B4-BE49-F238E27FC236}">
                <a16:creationId xmlns:a16="http://schemas.microsoft.com/office/drawing/2014/main" id="{EB8C8DF6-9D95-4503-8E22-614908CD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1" y="746180"/>
            <a:ext cx="611616" cy="64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4" descr="Flask&quot; Icon - Download for free – Iconduck">
            <a:extLst>
              <a:ext uri="{FF2B5EF4-FFF2-40B4-BE49-F238E27FC236}">
                <a16:creationId xmlns:a16="http://schemas.microsoft.com/office/drawing/2014/main" id="{08EC824E-7765-4E38-B2DA-D05F6B387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855" y="443942"/>
            <a:ext cx="840069" cy="107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Arrow Connector 26">
            <a:extLst>
              <a:ext uri="{FF2B5EF4-FFF2-40B4-BE49-F238E27FC236}">
                <a16:creationId xmlns:a16="http://schemas.microsoft.com/office/drawing/2014/main" id="{64780765-C77D-42CF-9A79-FE09F87CE54D}"/>
              </a:ext>
            </a:extLst>
          </p:cNvPr>
          <p:cNvCxnSpPr>
            <a:cxnSpLocks/>
          </p:cNvCxnSpPr>
          <p:nvPr/>
        </p:nvCxnSpPr>
        <p:spPr>
          <a:xfrm flipH="1">
            <a:off x="3673798" y="616078"/>
            <a:ext cx="2099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28">
            <a:extLst>
              <a:ext uri="{FF2B5EF4-FFF2-40B4-BE49-F238E27FC236}">
                <a16:creationId xmlns:a16="http://schemas.microsoft.com/office/drawing/2014/main" id="{F7D92E32-4DD2-4D6E-BD80-972E670CFD02}"/>
              </a:ext>
            </a:extLst>
          </p:cNvPr>
          <p:cNvCxnSpPr>
            <a:cxnSpLocks/>
          </p:cNvCxnSpPr>
          <p:nvPr/>
        </p:nvCxnSpPr>
        <p:spPr>
          <a:xfrm>
            <a:off x="3673798" y="1224643"/>
            <a:ext cx="2099936" cy="2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29">
            <a:extLst>
              <a:ext uri="{FF2B5EF4-FFF2-40B4-BE49-F238E27FC236}">
                <a16:creationId xmlns:a16="http://schemas.microsoft.com/office/drawing/2014/main" id="{4B5C460D-A656-47EE-84E5-0C6BF2897E11}"/>
              </a:ext>
            </a:extLst>
          </p:cNvPr>
          <p:cNvSpPr txBox="1"/>
          <p:nvPr/>
        </p:nvSpPr>
        <p:spPr>
          <a:xfrm>
            <a:off x="4174168" y="329927"/>
            <a:ext cx="12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/>
              <a:t>Response</a:t>
            </a:r>
            <a:endParaRPr lang="fr-FR" b="1" dirty="0"/>
          </a:p>
        </p:txBody>
      </p:sp>
      <p:sp>
        <p:nvSpPr>
          <p:cNvPr id="95" name="TextBox 30">
            <a:extLst>
              <a:ext uri="{FF2B5EF4-FFF2-40B4-BE49-F238E27FC236}">
                <a16:creationId xmlns:a16="http://schemas.microsoft.com/office/drawing/2014/main" id="{9512DE02-02E7-483D-9285-7B7E5A4A3D46}"/>
              </a:ext>
            </a:extLst>
          </p:cNvPr>
          <p:cNvSpPr txBox="1"/>
          <p:nvPr/>
        </p:nvSpPr>
        <p:spPr>
          <a:xfrm>
            <a:off x="4174168" y="1227032"/>
            <a:ext cx="12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/>
              <a:t>Request</a:t>
            </a:r>
            <a:endParaRPr lang="fr-FR" b="1" dirty="0"/>
          </a:p>
        </p:txBody>
      </p:sp>
      <p:sp>
        <p:nvSpPr>
          <p:cNvPr id="98" name="TextBox 1038">
            <a:extLst>
              <a:ext uri="{FF2B5EF4-FFF2-40B4-BE49-F238E27FC236}">
                <a16:creationId xmlns:a16="http://schemas.microsoft.com/office/drawing/2014/main" id="{AAD3FE28-A15B-4BAE-B8F7-5E10169468D0}"/>
              </a:ext>
            </a:extLst>
          </p:cNvPr>
          <p:cNvSpPr txBox="1"/>
          <p:nvPr/>
        </p:nvSpPr>
        <p:spPr>
          <a:xfrm>
            <a:off x="6092721" y="1862795"/>
            <a:ext cx="12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/>
              <a:t>Text</a:t>
            </a:r>
            <a:r>
              <a:rPr lang="fr-FR" sz="1200" b="1" dirty="0"/>
              <a:t> Input</a:t>
            </a:r>
            <a:endParaRPr lang="fr-FR" b="1" dirty="0"/>
          </a:p>
        </p:txBody>
      </p:sp>
      <p:sp>
        <p:nvSpPr>
          <p:cNvPr id="100" name="TextBox 1052">
            <a:extLst>
              <a:ext uri="{FF2B5EF4-FFF2-40B4-BE49-F238E27FC236}">
                <a16:creationId xmlns:a16="http://schemas.microsoft.com/office/drawing/2014/main" id="{21EDCE64-CF00-4D1E-864A-333BA96DCDCC}"/>
              </a:ext>
            </a:extLst>
          </p:cNvPr>
          <p:cNvSpPr txBox="1"/>
          <p:nvPr/>
        </p:nvSpPr>
        <p:spPr>
          <a:xfrm>
            <a:off x="7193074" y="629985"/>
            <a:ext cx="12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Voice Input</a:t>
            </a:r>
            <a:endParaRPr lang="fr-FR" b="1" dirty="0"/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2DDFBEA6-3964-4D41-91BE-1A46BC89FD28}"/>
              </a:ext>
            </a:extLst>
          </p:cNvPr>
          <p:cNvCxnSpPr>
            <a:cxnSpLocks/>
          </p:cNvCxnSpPr>
          <p:nvPr/>
        </p:nvCxnSpPr>
        <p:spPr>
          <a:xfrm rot="5400000">
            <a:off x="3463399" y="3480972"/>
            <a:ext cx="4374423" cy="639773"/>
          </a:xfrm>
          <a:prstGeom prst="bentConnector3">
            <a:avLst>
              <a:gd name="adj1" fmla="val 10000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2" name="Picture 50" descr="Generative AI &amp; GPT Development Services - HST Solutions">
            <a:extLst>
              <a:ext uri="{FF2B5EF4-FFF2-40B4-BE49-F238E27FC236}">
                <a16:creationId xmlns:a16="http://schemas.microsoft.com/office/drawing/2014/main" id="{5AD22C85-CA0E-41EB-827B-1801576F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934" y="3843890"/>
            <a:ext cx="657983" cy="65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6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42AF3C-0926-4159-8EC9-8EB9C1D6C4A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6" b="16837"/>
          <a:stretch/>
        </p:blipFill>
        <p:spPr>
          <a:xfrm>
            <a:off x="10482182" y="3055137"/>
            <a:ext cx="711489" cy="458888"/>
          </a:xfrm>
          <a:prstGeom prst="rect">
            <a:avLst/>
          </a:prstGeom>
        </p:spPr>
      </p:pic>
      <p:sp>
        <p:nvSpPr>
          <p:cNvPr id="114" name="TextBox 1080">
            <a:extLst>
              <a:ext uri="{FF2B5EF4-FFF2-40B4-BE49-F238E27FC236}">
                <a16:creationId xmlns:a16="http://schemas.microsoft.com/office/drawing/2014/main" id="{8D1CF5C5-D3C3-4023-A1AC-5BD548D704E2}"/>
              </a:ext>
            </a:extLst>
          </p:cNvPr>
          <p:cNvSpPr txBox="1"/>
          <p:nvPr/>
        </p:nvSpPr>
        <p:spPr>
          <a:xfrm>
            <a:off x="9874837" y="3436711"/>
            <a:ext cx="1033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Speech recognition</a:t>
            </a:r>
          </a:p>
        </p:txBody>
      </p:sp>
      <p:pic>
        <p:nvPicPr>
          <p:cNvPr id="1036" name="Picture 12" descr="Text Icon Vector Text Symbol Education Stock Vector (Royalty Free)  1204430134 | Shutterstock">
            <a:extLst>
              <a:ext uri="{FF2B5EF4-FFF2-40B4-BE49-F238E27FC236}">
                <a16:creationId xmlns:a16="http://schemas.microsoft.com/office/drawing/2014/main" id="{B57AC34D-C632-4A25-AA69-A73FCF795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36"/>
          <a:stretch/>
        </p:blipFill>
        <p:spPr bwMode="auto">
          <a:xfrm>
            <a:off x="6843125" y="3679364"/>
            <a:ext cx="849853" cy="68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ZoneTexte 120">
            <a:extLst>
              <a:ext uri="{FF2B5EF4-FFF2-40B4-BE49-F238E27FC236}">
                <a16:creationId xmlns:a16="http://schemas.microsoft.com/office/drawing/2014/main" id="{CCD01DB2-E593-42C2-8EB4-D45D62D8AB7F}"/>
              </a:ext>
            </a:extLst>
          </p:cNvPr>
          <p:cNvSpPr txBox="1"/>
          <p:nvPr/>
        </p:nvSpPr>
        <p:spPr>
          <a:xfrm>
            <a:off x="7794733" y="4714881"/>
            <a:ext cx="2238564" cy="252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fr-MA" sz="1200" dirty="0"/>
              <a:t>Machine Learning </a:t>
            </a:r>
            <a:r>
              <a:rPr lang="fr-MA" sz="1200" dirty="0" err="1"/>
              <a:t>Processing</a:t>
            </a:r>
            <a:endParaRPr lang="fr-MA" sz="1200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9080DB58-BADC-43D2-87ED-9BBFE15C3410}"/>
              </a:ext>
            </a:extLst>
          </p:cNvPr>
          <p:cNvSpPr txBox="1"/>
          <p:nvPr/>
        </p:nvSpPr>
        <p:spPr>
          <a:xfrm>
            <a:off x="7681729" y="5111814"/>
            <a:ext cx="1302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1200" b="1" dirty="0" err="1"/>
              <a:t>Generated</a:t>
            </a:r>
            <a:r>
              <a:rPr lang="fr-MA" sz="1200" b="1" dirty="0"/>
              <a:t> </a:t>
            </a:r>
            <a:r>
              <a:rPr lang="fr-MA" sz="1200" b="1" dirty="0" err="1"/>
              <a:t>Video</a:t>
            </a:r>
            <a:endParaRPr lang="fr-MA" sz="1200" b="1" dirty="0"/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000EA4B4-89DD-4191-8ED0-6A9809DA6555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54" y="5372054"/>
            <a:ext cx="1000637" cy="1000637"/>
          </a:xfrm>
          <a:prstGeom prst="rect">
            <a:avLst/>
          </a:prstGeom>
        </p:spPr>
      </p:pic>
      <p:sp>
        <p:nvSpPr>
          <p:cNvPr id="130" name="TextBox 1081">
            <a:extLst>
              <a:ext uri="{FF2B5EF4-FFF2-40B4-BE49-F238E27FC236}">
                <a16:creationId xmlns:a16="http://schemas.microsoft.com/office/drawing/2014/main" id="{16614099-1E73-42DE-A725-FEB46FF1B0D4}"/>
              </a:ext>
            </a:extLst>
          </p:cNvPr>
          <p:cNvSpPr txBox="1"/>
          <p:nvPr/>
        </p:nvSpPr>
        <p:spPr>
          <a:xfrm>
            <a:off x="8498128" y="3916671"/>
            <a:ext cx="134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Speech to Text</a:t>
            </a: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21C19E0A-006E-4401-9079-359B6C4E7A98}"/>
              </a:ext>
            </a:extLst>
          </p:cNvPr>
          <p:cNvCxnSpPr>
            <a:stCxn id="91" idx="3"/>
            <a:endCxn id="113" idx="0"/>
          </p:cNvCxnSpPr>
          <p:nvPr/>
        </p:nvCxnSpPr>
        <p:spPr>
          <a:xfrm>
            <a:off x="6717924" y="983666"/>
            <a:ext cx="4120003" cy="2071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337E43CD-C47E-44DC-A4BE-6BDB54BCA3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29134" y="2563620"/>
            <a:ext cx="2229445" cy="486895"/>
          </a:xfrm>
          <a:prstGeom prst="bentConnector3">
            <a:avLst>
              <a:gd name="adj1" fmla="val 1002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29E25887-142D-4499-B7B6-77F4EA50DFE1}"/>
              </a:ext>
            </a:extLst>
          </p:cNvPr>
          <p:cNvCxnSpPr>
            <a:stCxn id="112" idx="1"/>
          </p:cNvCxnSpPr>
          <p:nvPr/>
        </p:nvCxnSpPr>
        <p:spPr>
          <a:xfrm flipH="1">
            <a:off x="7794733" y="4172882"/>
            <a:ext cx="2714201" cy="3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E94B924-067D-46F1-9B58-5DF84A238160}"/>
              </a:ext>
            </a:extLst>
          </p:cNvPr>
          <p:cNvCxnSpPr>
            <a:stCxn id="113" idx="2"/>
            <a:endCxn id="112" idx="0"/>
          </p:cNvCxnSpPr>
          <p:nvPr/>
        </p:nvCxnSpPr>
        <p:spPr>
          <a:xfrm flipH="1">
            <a:off x="10837926" y="3514025"/>
            <a:ext cx="1" cy="32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520963E8-4E49-4E2D-8FB8-D395C6274C9A}"/>
              </a:ext>
            </a:extLst>
          </p:cNvPr>
          <p:cNvCxnSpPr>
            <a:cxnSpLocks/>
            <a:stCxn id="1036" idx="2"/>
            <a:endCxn id="121" idx="1"/>
          </p:cNvCxnSpPr>
          <p:nvPr/>
        </p:nvCxnSpPr>
        <p:spPr>
          <a:xfrm rot="16200000" flipH="1">
            <a:off x="7295507" y="4341655"/>
            <a:ext cx="471770" cy="5266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2D5726D3-5263-4E5D-9F5A-854A53FB355A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8914015" y="4966881"/>
            <a:ext cx="9404" cy="510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ganigramme : Procédé 152">
            <a:extLst>
              <a:ext uri="{FF2B5EF4-FFF2-40B4-BE49-F238E27FC236}">
                <a16:creationId xmlns:a16="http://schemas.microsoft.com/office/drawing/2014/main" id="{2BDAB713-23F7-41DF-88F5-C567FACB2410}"/>
              </a:ext>
            </a:extLst>
          </p:cNvPr>
          <p:cNvSpPr/>
          <p:nvPr/>
        </p:nvSpPr>
        <p:spPr>
          <a:xfrm>
            <a:off x="5527965" y="178601"/>
            <a:ext cx="1469203" cy="1628058"/>
          </a:xfrm>
          <a:prstGeom prst="flowChartProcess">
            <a:avLst/>
          </a:prstGeom>
          <a:noFill/>
          <a:ln w="28575">
            <a:solidFill>
              <a:srgbClr val="15AE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4" name="Organigramme : Procédé 153">
            <a:extLst>
              <a:ext uri="{FF2B5EF4-FFF2-40B4-BE49-F238E27FC236}">
                <a16:creationId xmlns:a16="http://schemas.microsoft.com/office/drawing/2014/main" id="{DFF17A32-AD4D-4139-A098-B1DBE4891814}"/>
              </a:ext>
            </a:extLst>
          </p:cNvPr>
          <p:cNvSpPr/>
          <p:nvPr/>
        </p:nvSpPr>
        <p:spPr>
          <a:xfrm>
            <a:off x="6236832" y="193816"/>
            <a:ext cx="760336" cy="274610"/>
          </a:xfrm>
          <a:prstGeom prst="flowChartProcess">
            <a:avLst/>
          </a:prstGeom>
          <a:solidFill>
            <a:srgbClr val="15AE02"/>
          </a:solidFill>
          <a:ln w="28575">
            <a:solidFill>
              <a:srgbClr val="15A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utfit" pitchFamily="2" charset="0"/>
                <a:cs typeface="Times New Roman" panose="02020603050405020304" pitchFamily="18" charset="0"/>
              </a:rPr>
              <a:t>API</a:t>
            </a:r>
            <a:endParaRPr lang="fr-MA" sz="1400" b="1" dirty="0">
              <a:solidFill>
                <a:schemeClr val="tx1"/>
              </a:solidFill>
              <a:latin typeface="Outfit" pitchFamily="2" charset="0"/>
              <a:cs typeface="Times New Roman" panose="02020603050405020304" pitchFamily="18" charset="0"/>
            </a:endParaRPr>
          </a:p>
        </p:txBody>
      </p:sp>
      <p:pic>
        <p:nvPicPr>
          <p:cNvPr id="1046" name="Picture 22" descr="7 conseils aux débutants pour apprendre Python - LogiqueTechno">
            <a:extLst>
              <a:ext uri="{FF2B5EF4-FFF2-40B4-BE49-F238E27FC236}">
                <a16:creationId xmlns:a16="http://schemas.microsoft.com/office/drawing/2014/main" id="{302CC4C2-0D3D-4F95-B56E-674EF089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96" y="2281532"/>
            <a:ext cx="621283" cy="34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ensorFlow - Wikipedia">
            <a:extLst>
              <a:ext uri="{FF2B5EF4-FFF2-40B4-BE49-F238E27FC236}">
                <a16:creationId xmlns:a16="http://schemas.microsoft.com/office/drawing/2014/main" id="{4BCBA3E1-D0EB-4870-8B66-28CAB91EA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59" y="2230322"/>
            <a:ext cx="681525" cy="43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Keras Tutorial | Deep Learning with Python - Javatpoint">
            <a:extLst>
              <a:ext uri="{FF2B5EF4-FFF2-40B4-BE49-F238E27FC236}">
                <a16:creationId xmlns:a16="http://schemas.microsoft.com/office/drawing/2014/main" id="{0A70862A-B59A-4254-9911-FFCAE5595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2" y="2307635"/>
            <a:ext cx="314058" cy="31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OpenCV - Wikipedia">
            <a:extLst>
              <a:ext uri="{FF2B5EF4-FFF2-40B4-BE49-F238E27FC236}">
                <a16:creationId xmlns:a16="http://schemas.microsoft.com/office/drawing/2014/main" id="{05147C38-A55D-47DC-81C1-1130E1788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38" y="2287474"/>
            <a:ext cx="285994" cy="35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61</Words>
  <Application>Microsoft Office PowerPoint</Application>
  <PresentationFormat>Grand écran</PresentationFormat>
  <Paragraphs>28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Outfit</vt:lpstr>
      <vt:lpstr>Times New Roman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LNU</dc:creator>
  <cp:lastModifiedBy>ZAID EL MOUADDIBE</cp:lastModifiedBy>
  <cp:revision>12</cp:revision>
  <dcterms:created xsi:type="dcterms:W3CDTF">2024-05-24T07:03:29Z</dcterms:created>
  <dcterms:modified xsi:type="dcterms:W3CDTF">2024-05-28T19:17:27Z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2024-05-24T08:07:10Z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8b38e7b7-d6df-446a-9eee-0d1d68451b20</vt:lpwstr>
  </property>
  <property fmtid="{D5CDD505-2E9C-101B-9397-08002B2CF9AE}" pid="7" name="MSIP_Label_defa4170-0d19-0005-0004-bc88714345d2_ActionId">
    <vt:lpwstr>07d2d9c0-d70c-4309-9d77-9701ac83bd26</vt:lpwstr>
  </property>
  <property fmtid="{D5CDD505-2E9C-101B-9397-08002B2CF9AE}" pid="8" name="MSIP_Label_defa4170-0d19-0005-0004-bc88714345d2_ContentBits">
    <vt:lpwstr>0</vt:lpwstr>
  </property>
</Properties>
</file>