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  <p:sldMasterId id="2147483657" r:id="rId2"/>
  </p:sldMasterIdLst>
  <p:notesMasterIdLst>
    <p:notesMasterId r:id="rId13"/>
  </p:notesMasterIdLst>
  <p:handoutMasterIdLst>
    <p:handoutMasterId r:id="rId14"/>
  </p:handoutMasterIdLst>
  <p:sldIdLst>
    <p:sldId id="344" r:id="rId3"/>
    <p:sldId id="354" r:id="rId4"/>
    <p:sldId id="358" r:id="rId5"/>
    <p:sldId id="355" r:id="rId6"/>
    <p:sldId id="356" r:id="rId7"/>
    <p:sldId id="357" r:id="rId8"/>
    <p:sldId id="359" r:id="rId9"/>
    <p:sldId id="360" r:id="rId10"/>
    <p:sldId id="362" r:id="rId11"/>
    <p:sldId id="363" r:id="rId12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 varScale="1">
        <p:scale>
          <a:sx n="92" d="100"/>
          <a:sy n="92" d="100"/>
        </p:scale>
        <p:origin x="724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10-1-2017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10-1-2017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68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20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1189881"/>
            <a:ext cx="8706445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2250281"/>
            <a:ext cx="8706445" cy="33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2602" y="2053828"/>
            <a:ext cx="8706445" cy="3625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/>
          <a:p>
            <a:pPr marL="252580" indent="-252580" eaLnBrk="0" hangingPunct="0">
              <a:buFont typeface="Arial"/>
              <a:buChar char="•"/>
              <a:defRPr/>
            </a:pPr>
            <a:endParaRPr lang="nl-NL" sz="2200" kern="0" dirty="0">
              <a:solidFill>
                <a:srgbClr val="141313"/>
              </a:solidFill>
              <a:latin typeface="+mn-lt"/>
              <a:ea typeface="+mn-ea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3311" y="6189390"/>
            <a:ext cx="2798155" cy="4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/>
          <a:ea typeface="ＭＳ Ｐゴシック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Font typeface="Arial" pitchFamily="-108" charset="0"/>
        <a:buChar char="•"/>
        <a:defRPr sz="1800">
          <a:solidFill>
            <a:schemeClr val="tx1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Morris water maze</a:t>
            </a:r>
            <a:endParaRPr lang="nl-NL" b="1" dirty="0"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19459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2303860"/>
            <a:ext cx="8706445" cy="3270497"/>
          </a:xfrm>
        </p:spPr>
        <p:txBody>
          <a:bodyPr/>
          <a:lstStyle/>
          <a:p>
            <a:pPr eaLnBrk="1" hangingPunct="1"/>
            <a:r>
              <a:rPr lang="nl-NL" i="1" dirty="0"/>
              <a:t>Reinforcement </a:t>
            </a:r>
            <a:r>
              <a:rPr lang="nl-NL" i="1" dirty="0" smtClean="0"/>
              <a:t>learning assignment. </a:t>
            </a:r>
          </a:p>
          <a:p>
            <a:pPr eaLnBrk="1" hangingPunct="1"/>
            <a:endParaRPr lang="nl-NL" i="1" dirty="0"/>
          </a:p>
          <a:p>
            <a:pPr eaLnBrk="1" hangingPunct="1"/>
            <a:r>
              <a:rPr lang="nl-NL" i="1" dirty="0" smtClean="0"/>
              <a:t>Computational Neuroscience</a:t>
            </a:r>
          </a:p>
          <a:p>
            <a:pPr eaLnBrk="1" hangingPunct="1"/>
            <a:endParaRPr lang="nl-NL" i="1" dirty="0"/>
          </a:p>
          <a:p>
            <a:pPr eaLnBrk="1" hangingPunct="1"/>
            <a:r>
              <a:rPr lang="it-IT" i="1" dirty="0" smtClean="0"/>
              <a:t>Group RL2</a:t>
            </a:r>
            <a:r>
              <a:rPr lang="it-IT" i="1" dirty="0"/>
              <a:t>: Giorgia Marchesi, Germonda Mooij, Else Meulman</a:t>
            </a:r>
            <a:endParaRPr lang="nl-NL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 after 25 trials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..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908719"/>
            <a:ext cx="6480720" cy="48034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321152" y="4437112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4437112"/>
                <a:ext cx="1224136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09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32520" y="332656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with place cells -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21367" y="1052736"/>
                <a:ext cx="9217024" cy="4513165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place cell for </a:t>
                </a:r>
                <a:r>
                  <a:rPr lang="en-US" sz="1600" dirty="0"/>
                  <a:t>current </a:t>
                </a:r>
                <a:r>
                  <a:rPr lang="en-US" sz="1600" dirty="0" smtClean="0"/>
                  <a:t>position 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GB" sz="2000" dirty="0" smtClean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GB" sz="1600" dirty="0" smtClean="0"/>
                  <a:t>Calculate value action </a:t>
                </a:r>
                <a:r>
                  <a:rPr lang="en-GB" sz="1600" dirty="0" smtClean="0"/>
                  <a:t>cell </a:t>
                </a:r>
                <a:r>
                  <a:rPr lang="en-GB" sz="1600" dirty="0" smtClean="0"/>
                  <a:t>activities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/>
                  <a:t> </a:t>
                </a:r>
                <a:r>
                  <a:rPr lang="en-GB" sz="1600" dirty="0" smtClean="0"/>
                  <a:t> for </a:t>
                </a:r>
                <a:r>
                  <a:rPr lang="en-GB" sz="1600" dirty="0" smtClean="0"/>
                  <a:t>8 </a:t>
                </a:r>
                <a:r>
                  <a:rPr lang="en-GB" sz="1600" dirty="0" smtClean="0"/>
                  <a:t>directions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sums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 smtClean="0"/>
                  <a:t> place </a:t>
                </a:r>
                <a:r>
                  <a:rPr lang="en-GB" sz="1600" dirty="0" smtClean="0"/>
                  <a:t>cells.</a:t>
                </a: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Actor </a:t>
                </a:r>
                <a:r>
                  <a:rPr lang="en-US" sz="1600" dirty="0"/>
                  <a:t>chooses direction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1600" dirty="0" smtClean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</a:t>
                </a:r>
                <a:r>
                  <a:rPr lang="en-US" sz="1600" dirty="0" smtClean="0"/>
                  <a:t>ccount for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 smtClean="0"/>
                  <a:t>; (dodgy!)</a:t>
                </a: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/>
                  <a:t>Calculate 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 </a:t>
                </a:r>
                <a:r>
                  <a:rPr lang="en-GB" sz="1200" dirty="0"/>
                  <a:t/>
                </a:r>
                <a:br>
                  <a:rPr lang="en-GB" sz="1200" dirty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Check </a:t>
                </a:r>
                <a:r>
                  <a:rPr lang="en-GB" sz="1600" dirty="0" smtClean="0"/>
                  <a:t>whether new position is within </a:t>
                </a:r>
                <a:r>
                  <a:rPr lang="en-GB" sz="1600" dirty="0" smtClean="0"/>
                  <a:t>pool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GB" sz="1600" dirty="0" smtClean="0"/>
                  <a:t>, </a:t>
                </a:r>
                <a:r>
                  <a:rPr lang="en-GB" sz="1600" dirty="0" smtClean="0"/>
                  <a:t>if not reverse by 180 degrees (=‘bounce</a:t>
                </a:r>
                <a:r>
                  <a:rPr lang="en-GB" sz="1600" dirty="0" smtClean="0"/>
                  <a:t>’):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dirty="0" smtClean="0"/>
                  <a:t> (this is not an exact reflection but good enough for this problem).</a:t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Rec</a:t>
                </a:r>
                <a:r>
                  <a:rPr lang="en-GB" sz="1600" dirty="0" smtClean="0"/>
                  <a:t>alculate </a:t>
                </a:r>
                <a:r>
                  <a:rPr lang="en-GB" sz="1600" dirty="0"/>
                  <a:t>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</a:t>
                </a:r>
                <a:endParaRPr lang="en-GB" sz="2000" dirty="0" smtClean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67" y="1052736"/>
                <a:ext cx="9217024" cy="4513165"/>
              </a:xfrm>
              <a:blipFill rotWithShape="0">
                <a:blip r:embed="rId2"/>
                <a:stretch>
                  <a:fillRect l="-1190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4282" y="404664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with place cells -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88505" y="1196752"/>
                <a:ext cx="9073008" cy="4464496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 smtClean="0"/>
                  <a:t>Critic evaluates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/>
                  <a:t>Calculate prediction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/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1600" dirty="0"/>
                  <a:t>if new position is on platform and 0 </a:t>
                </a:r>
                <a:r>
                  <a:rPr lang="en-GB" sz="1600" dirty="0" smtClean="0"/>
                  <a:t>otherwise.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 smtClean="0"/>
                  <a:t>Critic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r>
                  <a:rPr lang="en-GB" sz="1600" dirty="0"/>
                  <a:t>Actor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1600" dirty="0" smtClean="0"/>
                  <a:t>for the selected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 smtClean="0"/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5"/>
                </a:pP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05" y="1196752"/>
                <a:ext cx="9073008" cy="4464496"/>
              </a:xfrm>
              <a:blipFill rotWithShape="0">
                <a:blip r:embed="rId2"/>
                <a:stretch>
                  <a:fillRect l="-1210" t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948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57820" y="332656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setup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..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09" y="1169640"/>
            <a:ext cx="8208912" cy="42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11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582196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 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16029" y="94210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2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245" y="95807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7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625" y="933397"/>
            <a:ext cx="188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22 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1340768"/>
            <a:ext cx="6369915" cy="4117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10086" y="1805109"/>
                <a:ext cx="1224136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6" y="1805109"/>
                <a:ext cx="1224136" cy="5730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10086" y="2998042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6" y="2998042"/>
                <a:ext cx="1224136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0086" y="4286066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6" y="4286066"/>
                <a:ext cx="1224136" cy="5386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022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 after 25 trials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..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2" y="1268760"/>
            <a:ext cx="4150148" cy="41538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80772" y="4653136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72" y="4653136"/>
                <a:ext cx="1224136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741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560512" y="16889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with head direction cells -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88504" y="692696"/>
                <a:ext cx="9217024" cy="5328592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place cell for </a:t>
                </a:r>
                <a:r>
                  <a:rPr lang="en-US" sz="1600" dirty="0"/>
                  <a:t>current </a:t>
                </a:r>
                <a:r>
                  <a:rPr lang="en-US" sz="1600" dirty="0" smtClean="0"/>
                  <a:t>position 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GB" sz="2000" dirty="0" smtClean="0"/>
                  <a:t>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/>
                  <a:t>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head direction </a:t>
                </a:r>
                <a:r>
                  <a:rPr lang="en-US" sz="1600" dirty="0"/>
                  <a:t>cell for </a:t>
                </a:r>
                <a:r>
                  <a:rPr lang="en-US" sz="1600" dirty="0"/>
                  <a:t>current </a:t>
                </a:r>
                <a:r>
                  <a:rPr lang="en-US" sz="1600" dirty="0"/>
                  <a:t>position 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GB" sz="2000" dirty="0" smtClean="0"/>
                  <a:t>.</a:t>
                </a:r>
                <a:endParaRPr lang="en-GB" sz="20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GB" sz="1600" dirty="0" smtClean="0"/>
                  <a:t>Calculate value action </a:t>
                </a:r>
                <a:r>
                  <a:rPr lang="en-GB" sz="1600" dirty="0" smtClean="0"/>
                  <a:t>cell </a:t>
                </a:r>
                <a:r>
                  <a:rPr lang="en-GB" sz="1600" dirty="0" smtClean="0"/>
                  <a:t>activities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:r>
                  <a:rPr lang="en-GB" sz="1600" dirty="0" smtClean="0"/>
                  <a:t>for </a:t>
                </a:r>
                <a:r>
                  <a:rPr lang="en-GB" sz="1600" dirty="0" smtClean="0"/>
                  <a:t>8 </a:t>
                </a:r>
                <a:r>
                  <a:rPr lang="en-GB" sz="1600" dirty="0" smtClean="0"/>
                  <a:t>directions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sums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 smtClean="0"/>
                  <a:t> place </a:t>
                </a:r>
                <a:r>
                  <a:rPr lang="en-GB" sz="1600" dirty="0" smtClean="0"/>
                  <a:t>cells.</a:t>
                </a: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Actor </a:t>
                </a:r>
                <a:r>
                  <a:rPr lang="en-US" sz="1600" dirty="0"/>
                  <a:t>chooses direction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1600" dirty="0" smtClean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r>
                  <a:rPr lang="en-US" sz="1600" dirty="0" smtClean="0"/>
                  <a:t>A</a:t>
                </a:r>
                <a:r>
                  <a:rPr lang="en-US" sz="1600" dirty="0" smtClean="0"/>
                  <a:t>ccount for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r>
                  <a:rPr lang="en-GB" sz="2000" dirty="0" smtClean="0"/>
                  <a:t>(better?)</a:t>
                </a: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/>
                  <a:t>Calculate 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 </a:t>
                </a:r>
                <a:r>
                  <a:rPr lang="en-GB" sz="1200" dirty="0"/>
                  <a:t/>
                </a:r>
                <a:br>
                  <a:rPr lang="en-GB" sz="1200" dirty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Check </a:t>
                </a:r>
                <a:r>
                  <a:rPr lang="en-GB" sz="1600" dirty="0" smtClean="0"/>
                  <a:t>whether new position is within </a:t>
                </a:r>
                <a:r>
                  <a:rPr lang="en-GB" sz="1600" dirty="0" smtClean="0"/>
                  <a:t>pool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GB" sz="1600" dirty="0" smtClean="0"/>
                  <a:t>, </a:t>
                </a:r>
                <a:r>
                  <a:rPr lang="en-GB" sz="1600" dirty="0" smtClean="0"/>
                  <a:t>if not reverse by 180 degrees (=‘bounce</a:t>
                </a:r>
                <a:r>
                  <a:rPr lang="en-GB" sz="1600" dirty="0" smtClean="0"/>
                  <a:t>’):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 smtClean="0"/>
                  <a:t>  (this is not an exact reflection but good enough for this problem).</a:t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>Rec</a:t>
                </a:r>
                <a:r>
                  <a:rPr lang="en-GB" sz="1600" dirty="0" smtClean="0"/>
                  <a:t>alculate </a:t>
                </a:r>
                <a:r>
                  <a:rPr lang="en-GB" sz="1600" dirty="0"/>
                  <a:t>new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</a:t>
                </a:r>
                <a:endParaRPr lang="en-GB" sz="2000" dirty="0" smtClean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6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04" y="692696"/>
                <a:ext cx="9217024" cy="5328592"/>
              </a:xfrm>
              <a:blipFill rotWithShape="0">
                <a:blip r:embed="rId2"/>
                <a:stretch>
                  <a:fillRect l="-1190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67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77680" y="548680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</a:t>
            </a:r>
            <a:r>
              <a:rPr lang="nl-NL" sz="2800" dirty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with head direction cells - 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equations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488505" y="1268760"/>
                <a:ext cx="9073008" cy="4392488"/>
              </a:xfrm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 smtClean="0"/>
                  <a:t>Critic evaluates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and</a:t>
                </a:r>
                <a:r>
                  <a:rPr lang="en-GB" sz="2000" dirty="0" smtClean="0"/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/>
                  <a:t>Calculate prediction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/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1600" dirty="0"/>
                  <a:t>if new position is on platform and 0 </a:t>
                </a:r>
                <a:r>
                  <a:rPr lang="en-GB" sz="1600" dirty="0" smtClean="0"/>
                  <a:t>otherwise.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 smtClean="0"/>
                  <a:t>Critic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 smtClean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r>
                  <a:rPr lang="en-GB" sz="1600" dirty="0"/>
                  <a:t>Actor </a:t>
                </a:r>
                <a:r>
                  <a:rPr lang="en-GB" sz="1600" dirty="0"/>
                  <a:t>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 </a:t>
                </a:r>
                <a:r>
                  <a:rPr lang="en-GB" sz="1600" dirty="0" smtClean="0"/>
                  <a:t>for the selected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 smtClean="0"/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 startAt="6"/>
                </a:pPr>
                <a:endParaRPr lang="en-GB" sz="2000" dirty="0"/>
              </a:p>
              <a:p>
                <a:pPr marL="342900" indent="-342900" eaLnBrk="1" hangingPunct="1">
                  <a:lnSpc>
                    <a:spcPct val="100000"/>
                  </a:lnSpc>
                  <a:spcAft>
                    <a:spcPts val="1042"/>
                  </a:spcAft>
                  <a:buFont typeface="+mj-lt"/>
                  <a:buAutoNum type="arabicPeriod"/>
                </a:pPr>
                <a:endParaRPr lang="en-GB" sz="16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/>
              </a:p>
              <a:p>
                <a:pPr marL="0" indent="0" eaLnBrk="1" hangingPunct="1">
                  <a:lnSpc>
                    <a:spcPct val="100000"/>
                  </a:lnSpc>
                  <a:spcAft>
                    <a:spcPts val="1042"/>
                  </a:spcAft>
                  <a:buNone/>
                </a:pPr>
                <a:endParaRPr lang="en-GB" sz="1400" dirty="0" smtClean="0"/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05" y="1268760"/>
                <a:ext cx="9073008" cy="4392488"/>
              </a:xfrm>
              <a:blipFill rotWithShape="0">
                <a:blip r:embed="rId2"/>
                <a:stretch>
                  <a:fillRect l="-1210" t="-10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88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582196" y="260648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Water maze model results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587847" cy="3937794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sz="1800" dirty="0" smtClean="0"/>
              <a:t> </a:t>
            </a:r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16029" y="942105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</a:t>
            </a:r>
            <a:r>
              <a:rPr lang="en-US" sz="2000" b="1" dirty="0" smtClean="0">
                <a:solidFill>
                  <a:schemeClr val="accent1"/>
                </a:solidFill>
              </a:rPr>
              <a:t>20 </a:t>
            </a:r>
            <a:r>
              <a:rPr lang="en-US" sz="2000" b="1" dirty="0" smtClean="0">
                <a:solidFill>
                  <a:schemeClr val="accent1"/>
                </a:solidFill>
              </a:rPr>
              <a:t>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245" y="95807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</a:t>
            </a:r>
            <a:r>
              <a:rPr lang="en-US" sz="2000" b="1" dirty="0" smtClean="0">
                <a:solidFill>
                  <a:schemeClr val="accent1"/>
                </a:solidFill>
              </a:rPr>
              <a:t>70 </a:t>
            </a:r>
            <a:r>
              <a:rPr lang="en-US" sz="2000" b="1" dirty="0" smtClean="0">
                <a:solidFill>
                  <a:schemeClr val="accent1"/>
                </a:solidFill>
              </a:rPr>
              <a:t>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624" y="933397"/>
            <a:ext cx="213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After </a:t>
            </a:r>
            <a:r>
              <a:rPr lang="en-US" sz="2000" b="1" dirty="0" smtClean="0">
                <a:solidFill>
                  <a:schemeClr val="accent1"/>
                </a:solidFill>
              </a:rPr>
              <a:t>220 </a:t>
            </a:r>
            <a:r>
              <a:rPr lang="en-US" sz="2000" b="1" dirty="0" smtClean="0">
                <a:solidFill>
                  <a:schemeClr val="accent1"/>
                </a:solidFill>
              </a:rPr>
              <a:t>trials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1582654"/>
            <a:ext cx="6652920" cy="4328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57820" y="4869160"/>
                <a:ext cx="122413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20" y="4869160"/>
                <a:ext cx="1224136" cy="5386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3693" y="1844824"/>
                <a:ext cx="1224136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3" y="1844824"/>
                <a:ext cx="1224136" cy="5730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3693" y="3394044"/>
                <a:ext cx="1224136" cy="57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3" y="3394044"/>
                <a:ext cx="1224136" cy="5730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3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UtemplateEN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7870</TotalTime>
  <Pages>0</Pages>
  <Words>118</Words>
  <Characters>0</Characters>
  <Application>Microsoft Office PowerPoint</Application>
  <PresentationFormat>A4 Paper (210x297 mm)</PresentationFormat>
  <Lines>0</Lines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ＭＳ Ｐゴシック</vt:lpstr>
      <vt:lpstr>American Typewriter</vt:lpstr>
      <vt:lpstr>Arial</vt:lpstr>
      <vt:lpstr>Calibri</vt:lpstr>
      <vt:lpstr>Cambria Math</vt:lpstr>
      <vt:lpstr>Courier New</vt:lpstr>
      <vt:lpstr>Kievit-Book</vt:lpstr>
      <vt:lpstr>Kievit-Medium</vt:lpstr>
      <vt:lpstr>Lucida Grande</vt:lpstr>
      <vt:lpstr>Wingdings</vt:lpstr>
      <vt:lpstr>ヒラギノ明朝 ProN W3</vt:lpstr>
      <vt:lpstr>ヒラギノ角ゴ ProN W3</vt:lpstr>
      <vt:lpstr>ヒラギノ角ゴ ProN W6</vt:lpstr>
      <vt:lpstr>RUtemplateEN</vt:lpstr>
      <vt:lpstr>Basis pagina</vt:lpstr>
      <vt:lpstr>Morris water maze</vt:lpstr>
      <vt:lpstr>Water maze with place cells - equations</vt:lpstr>
      <vt:lpstr>Water maze with place cells - equations</vt:lpstr>
      <vt:lpstr>Water maze model setup</vt:lpstr>
      <vt:lpstr>Water maze model results</vt:lpstr>
      <vt:lpstr>Water maze model result after 25 trials</vt:lpstr>
      <vt:lpstr>Water maze with head direction cells - equations</vt:lpstr>
      <vt:lpstr>Water maze with head direction cells - equations</vt:lpstr>
      <vt:lpstr>Water maze model results</vt:lpstr>
      <vt:lpstr>Water maze model result after 25 trials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Germonda Reijnen</cp:lastModifiedBy>
  <cp:revision>208</cp:revision>
  <cp:lastPrinted>2011-02-14T09:45:40Z</cp:lastPrinted>
  <dcterms:created xsi:type="dcterms:W3CDTF">2012-09-03T16:01:33Z</dcterms:created>
  <dcterms:modified xsi:type="dcterms:W3CDTF">2017-01-10T18:46:39Z</dcterms:modified>
</cp:coreProperties>
</file>