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  <p:sldMasterId id="2147483657" r:id="rId2"/>
  </p:sldMasterIdLst>
  <p:notesMasterIdLst>
    <p:notesMasterId r:id="rId13"/>
  </p:notesMasterIdLst>
  <p:handoutMasterIdLst>
    <p:handoutMasterId r:id="rId14"/>
  </p:handoutMasterIdLst>
  <p:sldIdLst>
    <p:sldId id="344" r:id="rId3"/>
    <p:sldId id="354" r:id="rId4"/>
    <p:sldId id="358" r:id="rId5"/>
    <p:sldId id="355" r:id="rId6"/>
    <p:sldId id="356" r:id="rId7"/>
    <p:sldId id="357" r:id="rId8"/>
    <p:sldId id="359" r:id="rId9"/>
    <p:sldId id="360" r:id="rId10"/>
    <p:sldId id="362" r:id="rId11"/>
    <p:sldId id="363" r:id="rId12"/>
  </p:sldIdLst>
  <p:sldSz cx="9906000" cy="6858000" type="A4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1pPr>
    <a:lvl2pPr marL="336774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2pPr>
    <a:lvl3pPr marL="673547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3pPr>
    <a:lvl4pPr marL="1010321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4pPr>
    <a:lvl5pPr marL="1347094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5pPr>
    <a:lvl6pPr marL="1683868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6pPr>
    <a:lvl7pPr marL="2020641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7pPr>
    <a:lvl8pPr marL="2357415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8pPr>
    <a:lvl9pPr marL="2694188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3019"/>
    <a:srgbClr val="BE5092"/>
    <a:srgbClr val="D7D4F3"/>
    <a:srgbClr val="BE301A"/>
    <a:srgbClr val="C77E7F"/>
    <a:srgbClr val="FCFCFC"/>
    <a:srgbClr val="0089B9"/>
    <a:srgbClr val="BE311A"/>
    <a:srgbClr val="C1C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74" autoAdjust="0"/>
  </p:normalViewPr>
  <p:slideViewPr>
    <p:cSldViewPr>
      <p:cViewPr varScale="1">
        <p:scale>
          <a:sx n="92" d="100"/>
          <a:sy n="92" d="100"/>
        </p:scale>
        <p:origin x="724" y="6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DCA629BB-B2E8-A349-A753-19C013A95C5C}" type="datetimeFigureOut">
              <a:rPr lang="nl-NL"/>
              <a:pPr>
                <a:defRPr/>
              </a:pPr>
              <a:t>10-1-2017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2B1508C8-73FC-8949-9E1F-3F050699B16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46356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CADC92A0-AAB0-3E44-8209-E504656B866B}" type="datetime1">
              <a:rPr lang="nl-NL"/>
              <a:pPr>
                <a:defRPr/>
              </a:pPr>
              <a:t>10-1-2017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5494AABB-68F4-8A45-9BDF-49711EF87E1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70276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336774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673547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010321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347094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1683868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20641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57415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94188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94AABB-68F4-8A45-9BDF-49711EF87E16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268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94AABB-68F4-8A45-9BDF-49711EF87E16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820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3pPr>
            <a:lvl4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4pPr>
            <a:lvl5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opsomming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85547" y="1455469"/>
            <a:ext cx="4058438" cy="4223742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buFont typeface="Lucida Grande"/>
              <a:buChar char="-"/>
              <a:defRPr sz="1500">
                <a:latin typeface="+mn-lt"/>
              </a:defRPr>
            </a:lvl2pPr>
            <a:lvl3pPr>
              <a:buFont typeface="Lucida Grande"/>
              <a:buChar char="-"/>
              <a:defRPr sz="1500">
                <a:latin typeface="+mn-lt"/>
              </a:defRPr>
            </a:lvl3pPr>
            <a:lvl4pPr>
              <a:buFont typeface="Lucida Grande"/>
              <a:buChar char="-"/>
              <a:defRPr sz="1500">
                <a:latin typeface="+mn-lt"/>
              </a:defRPr>
            </a:lvl4pPr>
            <a:lvl5pPr>
              <a:buFont typeface="Lucida Grande"/>
              <a:buChar char="-"/>
              <a:defRPr sz="1500">
                <a:latin typeface="+mn-lt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5009976" y="1500188"/>
            <a:ext cx="4058438" cy="2587249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 smtClean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1623993" y="566774"/>
            <a:ext cx="6695499" cy="463503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>
                <a:ln w="25400">
                  <a:solidFill>
                    <a:schemeClr val="tx1"/>
                  </a:solidFill>
                </a:ln>
              </a:defRPr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44551" y="5304234"/>
            <a:ext cx="6674941" cy="375048"/>
          </a:xfrm>
        </p:spPr>
        <p:txBody>
          <a:bodyPr/>
          <a:lstStyle>
            <a:lvl1pPr marL="0" indent="0" algn="ctr">
              <a:buNone/>
              <a:defRPr sz="13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2"/>
          <p:cNvSpPr>
            <a:spLocks noGrp="1" noChangeAspect="1"/>
          </p:cNvSpPr>
          <p:nvPr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 smtClean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06000" cy="5948438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 noChangeAspect="1"/>
          </p:cNvSpPr>
          <p:nvPr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 smtClean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4953000" cy="2986875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4953000" y="0"/>
            <a:ext cx="4953000" cy="2986875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>
            <a:off x="0" y="2981812"/>
            <a:ext cx="4953000" cy="2961563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>
            <a:off x="4953000" y="2981812"/>
            <a:ext cx="4953000" cy="2961563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 userDrawn="1"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 smtClean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1178719"/>
            <a:ext cx="9904781" cy="4027219"/>
          </a:xfrm>
          <a:solidFill>
            <a:schemeClr val="tx1"/>
          </a:solidFill>
          <a:ln w="25400">
            <a:noFill/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85633" y="696516"/>
            <a:ext cx="8416230" cy="428625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44551" y="5304234"/>
            <a:ext cx="6674941" cy="375048"/>
          </a:xfrm>
        </p:spPr>
        <p:txBody>
          <a:bodyPr/>
          <a:lstStyle>
            <a:lvl1pPr marL="0" indent="0" algn="ctr">
              <a:buNone/>
              <a:defRPr sz="13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2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633" y="1189881"/>
            <a:ext cx="8706445" cy="741656"/>
          </a:xfrm>
        </p:spPr>
        <p:txBody>
          <a:bodyPr/>
          <a:lstStyle>
            <a:lvl1pPr>
              <a:defRPr sz="37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633" y="1949063"/>
            <a:ext cx="4025531" cy="3624750"/>
          </a:xfr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5168950" y="2197247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8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4970884" y="2272511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1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5127129" y="2198391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Opening 2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5168950" y="2197247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4970884" y="2272511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633" y="1189881"/>
            <a:ext cx="8706445" cy="741656"/>
          </a:xfrm>
        </p:spPr>
        <p:txBody>
          <a:bodyPr/>
          <a:lstStyle>
            <a:lvl1pPr>
              <a:defRPr sz="37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633" y="1949063"/>
            <a:ext cx="4025531" cy="3624750"/>
          </a:xfr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1800">
                <a:latin typeface="Arial"/>
                <a:cs typeface="Arial"/>
              </a:defRPr>
            </a:lvl2pPr>
            <a:lvl3pPr marL="0" indent="0">
              <a:buFont typeface="Arial"/>
              <a:buNone/>
              <a:defRPr sz="1800">
                <a:latin typeface="Arial"/>
                <a:cs typeface="Arial"/>
              </a:defRPr>
            </a:lvl3pPr>
            <a:lvl4pPr marL="0" indent="0">
              <a:buFont typeface="Arial"/>
              <a:buNone/>
              <a:defRPr sz="1800">
                <a:latin typeface="Arial"/>
                <a:cs typeface="Arial"/>
              </a:defRPr>
            </a:lvl4pPr>
            <a:lvl5pPr marL="0" indent="0">
              <a:buFont typeface="Arial"/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5127129" y="2198391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50000"/>
              </a:lnSpc>
              <a:spcAft>
                <a:spcPts val="442"/>
              </a:spcAft>
              <a:buNone/>
              <a:defRPr sz="1800">
                <a:latin typeface="+mn-lt"/>
              </a:defRPr>
            </a:lvl1pPr>
            <a:lvl2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2pPr>
            <a:lvl3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3pPr>
            <a:lvl4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4pPr>
            <a:lvl5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spcAft>
                <a:spcPts val="442"/>
              </a:spcAft>
              <a:buSzPct val="125000"/>
              <a:defRPr sz="1900">
                <a:latin typeface="+mn-lt"/>
              </a:defRPr>
            </a:lvl1pPr>
            <a:lvl2pPr marL="464233" indent="-210483">
              <a:lnSpc>
                <a:spcPct val="150000"/>
              </a:lnSpc>
              <a:spcAft>
                <a:spcPts val="442"/>
              </a:spcAft>
              <a:buFont typeface="Courier New"/>
              <a:buChar char="o"/>
              <a:defRPr sz="1800">
                <a:latin typeface="+mn-lt"/>
              </a:defRPr>
            </a:lvl2pPr>
            <a:lvl3pPr marL="722660" indent="-250241">
              <a:lnSpc>
                <a:spcPct val="150000"/>
              </a:lnSpc>
              <a:spcAft>
                <a:spcPts val="442"/>
              </a:spcAft>
              <a:buSzPct val="75000"/>
              <a:buFont typeface="Wingdings" charset="2"/>
              <a:buChar char=""/>
              <a:defRPr sz="1600">
                <a:latin typeface="+mn-lt"/>
              </a:defRPr>
            </a:lvl3pPr>
            <a:lvl4pPr marL="917942" indent="-168387">
              <a:lnSpc>
                <a:spcPct val="150000"/>
              </a:lnSpc>
              <a:spcAft>
                <a:spcPts val="442"/>
              </a:spcAft>
              <a:buFont typeface="Lucida Grande"/>
              <a:buChar char="-"/>
              <a:defRPr sz="1500">
                <a:latin typeface="+mn-lt"/>
              </a:defRPr>
            </a:lvl4pPr>
            <a:lvl5pPr marL="1124917" indent="-168387">
              <a:lnSpc>
                <a:spcPct val="150000"/>
              </a:lnSpc>
              <a:spcAft>
                <a:spcPts val="442"/>
              </a:spcAft>
              <a:buFont typeface="Lucida Grande"/>
              <a:buChar char="-"/>
              <a:defRPr sz="15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85633" y="1455539"/>
            <a:ext cx="8416230" cy="4223742"/>
          </a:xfrm>
        </p:spPr>
        <p:txBody>
          <a:bodyPr numCol="2"/>
          <a:lstStyle>
            <a:lvl1pPr marL="0" indent="0">
              <a:buNone/>
              <a:defRPr sz="1800">
                <a:latin typeface="+mn-lt"/>
              </a:defRPr>
            </a:lvl1pPr>
            <a:lvl2pPr marL="0" indent="0">
              <a:buFont typeface="Lucida Grande"/>
              <a:buNone/>
              <a:defRPr sz="1800">
                <a:latin typeface="+mn-lt"/>
              </a:defRPr>
            </a:lvl2pPr>
            <a:lvl3pPr marL="0" indent="0">
              <a:buFont typeface="Lucida Grande"/>
              <a:buNone/>
              <a:defRPr sz="1800">
                <a:latin typeface="+mn-lt"/>
              </a:defRPr>
            </a:lvl3pPr>
            <a:lvl4pPr marL="0" indent="0">
              <a:buFont typeface="Lucida Grande"/>
              <a:buNone/>
              <a:defRPr sz="1800">
                <a:latin typeface="+mn-lt"/>
              </a:defRPr>
            </a:lvl4pPr>
            <a:lvl5pPr marL="0" indent="0">
              <a:buFont typeface="Lucida Grande"/>
              <a:buNone/>
              <a:defRPr sz="18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85633" y="1455539"/>
            <a:ext cx="8416230" cy="4223742"/>
          </a:xfrm>
        </p:spPr>
        <p:txBody>
          <a:bodyPr numCol="2"/>
          <a:lstStyle>
            <a:lvl1pPr>
              <a:defRPr sz="1800">
                <a:latin typeface="+mn-lt"/>
              </a:defRPr>
            </a:lvl1pPr>
            <a:lvl2pPr>
              <a:buFont typeface="Lucida Grande"/>
              <a:buChar char="-"/>
              <a:defRPr sz="1500">
                <a:latin typeface="+mn-lt"/>
              </a:defRPr>
            </a:lvl2pPr>
            <a:lvl3pPr>
              <a:buFont typeface="Lucida Grande"/>
              <a:buChar char="-"/>
              <a:defRPr sz="1500">
                <a:latin typeface="+mn-lt"/>
              </a:defRPr>
            </a:lvl3pPr>
            <a:lvl4pPr>
              <a:buFont typeface="Lucida Grande"/>
              <a:buChar char="-"/>
              <a:defRPr sz="1500">
                <a:latin typeface="+mn-lt"/>
              </a:defRPr>
            </a:lvl4pPr>
            <a:lvl5pPr>
              <a:buFont typeface="Lucida Grande"/>
              <a:buChar char="-"/>
              <a:defRPr sz="15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85547" y="1455469"/>
            <a:ext cx="4058438" cy="4223742"/>
          </a:xfr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  <a:lvl2pPr marL="0" indent="0">
              <a:buFont typeface="Arial"/>
              <a:buNone/>
              <a:defRPr sz="1800">
                <a:latin typeface="+mn-lt"/>
              </a:defRPr>
            </a:lvl2pPr>
            <a:lvl3pPr marL="0" indent="0">
              <a:buFont typeface="Arial"/>
              <a:buNone/>
              <a:defRPr sz="1800">
                <a:latin typeface="+mn-lt"/>
              </a:defRPr>
            </a:lvl3pPr>
            <a:lvl4pPr marL="0" indent="0">
              <a:buFont typeface="Arial"/>
              <a:buNone/>
              <a:defRPr sz="1800">
                <a:latin typeface="+mn-lt"/>
              </a:defRPr>
            </a:lvl4pPr>
            <a:lvl5pPr marL="0" indent="0">
              <a:buFont typeface="Arial"/>
              <a:buNone/>
              <a:defRPr sz="1800">
                <a:latin typeface="+mn-lt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5009976" y="1500188"/>
            <a:ext cx="4058438" cy="2587249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633" y="1189881"/>
            <a:ext cx="8706445" cy="7411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>
              <a:sym typeface="Kievit-Medium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633" y="2250281"/>
            <a:ext cx="8706445" cy="332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dirty="0">
              <a:sym typeface="Kievit-Book" charset="0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5965031"/>
            <a:ext cx="990479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12602" y="2053828"/>
            <a:ext cx="8706445" cy="36254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/>
          <a:p>
            <a:pPr marL="252580" indent="-252580" eaLnBrk="0" hangingPunct="0">
              <a:buFont typeface="Arial"/>
              <a:buChar char="•"/>
              <a:defRPr/>
            </a:pPr>
            <a:endParaRPr lang="nl-NL" sz="2200" kern="0" dirty="0">
              <a:solidFill>
                <a:srgbClr val="141313"/>
              </a:solidFill>
              <a:latin typeface="+mn-lt"/>
              <a:ea typeface="+mn-ea"/>
              <a:cs typeface="+mn-cs"/>
              <a:sym typeface="Kievit-Book" charset="0"/>
            </a:endParaRPr>
          </a:p>
        </p:txBody>
      </p:sp>
      <p:pic>
        <p:nvPicPr>
          <p:cNvPr id="1030" name="Afbeelding 5" descr="RU_E_A4_diap.psd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23311" y="6189390"/>
            <a:ext cx="2798155" cy="4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/>
          <a:ea typeface="ＭＳ Ｐゴシック" charset="-128"/>
          <a:cs typeface="Arial"/>
          <a:sym typeface="Kievit-Medium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ＭＳ Ｐゴシック" charset="-128"/>
          <a:cs typeface="ヒラギノ角ゴ ProN W6" charset="-128"/>
          <a:sym typeface="Kievit-Medium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ＭＳ Ｐゴシック" charset="-128"/>
          <a:cs typeface="ヒラギノ角ゴ ProN W6" charset="-128"/>
          <a:sym typeface="Kievit-Medium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ＭＳ Ｐゴシック" charset="-128"/>
          <a:cs typeface="ヒラギノ角ゴ ProN W6" charset="-128"/>
          <a:sym typeface="Kievit-Medium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ＭＳ Ｐゴシック" charset="-128"/>
          <a:cs typeface="ヒラギノ角ゴ ProN W6" charset="-128"/>
          <a:sym typeface="Kievit-Medium" charset="0"/>
        </a:defRPr>
      </a:lvl5pPr>
      <a:lvl6pPr marL="336774" algn="l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6pPr>
      <a:lvl7pPr marL="673547" algn="l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7pPr>
      <a:lvl8pPr marL="1010321" algn="l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8pPr>
      <a:lvl9pPr marL="1347094" algn="l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9pPr>
    </p:titleStyle>
    <p:bodyStyle>
      <a:lvl1pPr marL="252580" indent="-252580" algn="l" rtl="0" eaLnBrk="0" fontAlgn="base" hangingPunct="0">
        <a:spcBef>
          <a:spcPct val="0"/>
        </a:spcBef>
        <a:spcAft>
          <a:spcPct val="0"/>
        </a:spcAft>
        <a:buFont typeface="Arial" pitchFamily="-108" charset="0"/>
        <a:buChar char="•"/>
        <a:defRPr sz="1800">
          <a:solidFill>
            <a:schemeClr val="tx1"/>
          </a:solidFill>
          <a:latin typeface="Arial"/>
          <a:ea typeface="ＭＳ Ｐゴシック" charset="-128"/>
          <a:cs typeface="Arial"/>
          <a:sym typeface="Kievit-Book" charset="0"/>
        </a:defRPr>
      </a:lvl1pPr>
      <a:lvl2pPr marL="547257" indent="-210483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2pPr>
      <a:lvl3pPr marL="841934" indent="-168387" algn="l" rtl="0" eaLnBrk="0" fontAlgn="base" hangingPunct="0">
        <a:spcBef>
          <a:spcPct val="0"/>
        </a:spcBef>
        <a:spcAft>
          <a:spcPct val="0"/>
        </a:spcAft>
        <a:buChar char="•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3pPr>
      <a:lvl4pPr marL="1178707" indent="-168387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4pPr>
      <a:lvl5pPr marL="1515481" indent="-168387" algn="l" rtl="0" eaLnBrk="0" fontAlgn="base" hangingPunct="0">
        <a:spcBef>
          <a:spcPct val="0"/>
        </a:spcBef>
        <a:spcAft>
          <a:spcPct val="0"/>
        </a:spcAft>
        <a:buChar char="»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5pPr>
      <a:lvl6pPr marL="336774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673547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010321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347094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633" y="267891"/>
            <a:ext cx="8794719" cy="482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>
              <a:sym typeface="Kievit-Book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633" y="750094"/>
            <a:ext cx="8794719" cy="50899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dirty="0">
              <a:sym typeface="Kievit-Book" charset="0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5965031"/>
            <a:ext cx="990479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0" y="5965031"/>
            <a:ext cx="9904791" cy="0"/>
          </a:xfrm>
          <a:prstGeom prst="line">
            <a:avLst/>
          </a:prstGeom>
          <a:noFill/>
          <a:ln w="25400" cap="flat">
            <a:solidFill>
              <a:srgbClr val="BE311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pic>
        <p:nvPicPr>
          <p:cNvPr id="6150" name="Afbeelding 10" descr="RU_E_A4_CMYK.eps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23311" y="6189390"/>
            <a:ext cx="2798155" cy="45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39" r:id="rId1"/>
    <p:sldLayoutId id="2147484240" r:id="rId2"/>
    <p:sldLayoutId id="2147484241" r:id="rId3"/>
    <p:sldLayoutId id="2147484242" r:id="rId4"/>
    <p:sldLayoutId id="2147484243" r:id="rId5"/>
    <p:sldLayoutId id="2147484244" r:id="rId6"/>
    <p:sldLayoutId id="2147484245" r:id="rId7"/>
    <p:sldLayoutId id="2147484246" r:id="rId8"/>
    <p:sldLayoutId id="2147484247" r:id="rId9"/>
    <p:sldLayoutId id="2147484248" r:id="rId10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/>
          <a:ea typeface="ＭＳ Ｐゴシック" charset="-128"/>
          <a:cs typeface="Arial"/>
          <a:sym typeface="Kievit-Book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5pPr>
      <a:lvl6pPr marL="336774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6pPr>
      <a:lvl7pPr marL="673547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7pPr>
      <a:lvl8pPr marL="1010321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8pPr>
      <a:lvl9pPr marL="1347094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9pPr>
    </p:titleStyle>
    <p:bodyStyle>
      <a:lvl1pPr marL="252580" indent="-252580" algn="l" rtl="0" eaLnBrk="0" fontAlgn="base" hangingPunct="0">
        <a:spcBef>
          <a:spcPct val="0"/>
        </a:spcBef>
        <a:spcAft>
          <a:spcPct val="0"/>
        </a:spcAft>
        <a:buChar char="•"/>
        <a:defRPr sz="1800">
          <a:solidFill>
            <a:srgbClr val="141313"/>
          </a:solidFill>
          <a:latin typeface="Arial"/>
          <a:ea typeface="ＭＳ Ｐゴシック" charset="-128"/>
          <a:cs typeface="Arial"/>
          <a:sym typeface="Kievit-Book" charset="0"/>
        </a:defRPr>
      </a:lvl1pPr>
      <a:lvl2pPr marL="547257" indent="-210483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2pPr>
      <a:lvl3pPr marL="841934" indent="-168387" algn="l" rtl="0" eaLnBrk="0" fontAlgn="base" hangingPunct="0">
        <a:spcBef>
          <a:spcPct val="0"/>
        </a:spcBef>
        <a:spcAft>
          <a:spcPct val="0"/>
        </a:spcAft>
        <a:buChar char="•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3pPr>
      <a:lvl4pPr marL="1178707" indent="-168387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4pPr>
      <a:lvl5pPr marL="1515481" indent="-168387" algn="l" rtl="0" eaLnBrk="0" fontAlgn="base" hangingPunct="0">
        <a:spcBef>
          <a:spcPct val="0"/>
        </a:spcBef>
        <a:spcAft>
          <a:spcPct val="0"/>
        </a:spcAft>
        <a:buChar char="»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5pPr>
      <a:lvl6pPr marL="336774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673547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010321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347094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>
                <a:latin typeface="Arial" pitchFamily="-108" charset="0"/>
                <a:ea typeface="ＭＳ Ｐゴシック" pitchFamily="-108" charset="-128"/>
              </a:rPr>
              <a:t>Morris water maze</a:t>
            </a:r>
            <a:endParaRPr lang="nl-NL" b="1" dirty="0"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19459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2303860"/>
            <a:ext cx="8706445" cy="3270497"/>
          </a:xfrm>
        </p:spPr>
        <p:txBody>
          <a:bodyPr/>
          <a:lstStyle/>
          <a:p>
            <a:pPr eaLnBrk="1" hangingPunct="1"/>
            <a:r>
              <a:rPr lang="nl-NL" i="1" dirty="0"/>
              <a:t>Reinforcement </a:t>
            </a:r>
            <a:r>
              <a:rPr lang="nl-NL" i="1" dirty="0" smtClean="0"/>
              <a:t>learning assignment. </a:t>
            </a:r>
          </a:p>
          <a:p>
            <a:pPr eaLnBrk="1" hangingPunct="1"/>
            <a:endParaRPr lang="nl-NL" i="1" dirty="0"/>
          </a:p>
          <a:p>
            <a:pPr eaLnBrk="1" hangingPunct="1"/>
            <a:r>
              <a:rPr lang="nl-NL" i="1" dirty="0" smtClean="0"/>
              <a:t>Computational Neuroscience</a:t>
            </a:r>
          </a:p>
          <a:p>
            <a:pPr eaLnBrk="1" hangingPunct="1"/>
            <a:endParaRPr lang="nl-NL" i="1" dirty="0"/>
          </a:p>
          <a:p>
            <a:pPr eaLnBrk="1" hangingPunct="1"/>
            <a:r>
              <a:rPr lang="it-IT" i="1" dirty="0" smtClean="0"/>
              <a:t>Group RL2</a:t>
            </a:r>
            <a:r>
              <a:rPr lang="it-IT" i="1" dirty="0"/>
              <a:t>: Giorgia Marchesi, Germonda Mooij, Else Meulman</a:t>
            </a:r>
            <a:endParaRPr lang="nl-NL" i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260648"/>
            <a:ext cx="8794719" cy="482203"/>
          </a:xfrm>
        </p:spPr>
        <p:txBody>
          <a:bodyPr/>
          <a:lstStyle/>
          <a:p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Water maze model result after 25 trials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587847" cy="3937794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US" sz="1800" dirty="0" smtClean="0"/>
              <a:t>..</a:t>
            </a:r>
            <a:endParaRPr lang="en-GB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616" y="908719"/>
            <a:ext cx="6480720" cy="48034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321152" y="4437112"/>
                <a:ext cx="1224136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152" y="4437112"/>
                <a:ext cx="1224136" cy="5386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096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32520" y="332656"/>
            <a:ext cx="8794719" cy="482203"/>
          </a:xfrm>
        </p:spPr>
        <p:txBody>
          <a:bodyPr/>
          <a:lstStyle/>
          <a:p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Water maze </a:t>
            </a:r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with place cells - </a:t>
            </a:r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equations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jdelijke aanduiding voor inhoud 4"/>
              <p:cNvSpPr>
                <a:spLocks noGrp="1"/>
              </p:cNvSpPr>
              <p:nvPr>
                <p:ph idx="1"/>
              </p:nvPr>
            </p:nvSpPr>
            <p:spPr>
              <a:xfrm>
                <a:off x="421367" y="1052736"/>
                <a:ext cx="9217024" cy="4513165"/>
              </a:xfrm>
            </p:spPr>
            <p:txBody>
              <a:bodyPr/>
              <a:lstStyle/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/>
                </a:pPr>
                <a:r>
                  <a:rPr lang="en-US" sz="1600" dirty="0" smtClean="0"/>
                  <a:t>Activity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 smtClean="0"/>
                  <a:t>place cell for </a:t>
                </a:r>
                <a:r>
                  <a:rPr lang="en-US" sz="1600" dirty="0"/>
                  <a:t>current </a:t>
                </a:r>
                <a:r>
                  <a:rPr lang="en-US" sz="1600" dirty="0" smtClean="0"/>
                  <a:t>position rat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6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GB" sz="2000" dirty="0" smtClean="0"/>
                  <a:t>.</a:t>
                </a:r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/>
                </a:pPr>
                <a:r>
                  <a:rPr lang="en-GB" sz="1600" dirty="0" smtClean="0"/>
                  <a:t>Calculate value action </a:t>
                </a:r>
                <a:r>
                  <a:rPr lang="en-GB" sz="1600" dirty="0" smtClean="0"/>
                  <a:t>cell </a:t>
                </a:r>
                <a:r>
                  <a:rPr lang="en-GB" sz="1600" dirty="0" smtClean="0"/>
                  <a:t>activities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1600" dirty="0"/>
                  <a:t> </a:t>
                </a:r>
                <a:r>
                  <a:rPr lang="en-GB" sz="1600" dirty="0" smtClean="0"/>
                  <a:t> for </a:t>
                </a:r>
                <a:r>
                  <a:rPr lang="en-GB" sz="1600" dirty="0" smtClean="0"/>
                  <a:t>8 </a:t>
                </a:r>
                <a:r>
                  <a:rPr lang="en-GB" sz="1600" dirty="0" smtClean="0"/>
                  <a:t>directions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1600" dirty="0" smtClean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 smtClean="0"/>
                  <a:t>sums over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600" dirty="0" smtClean="0"/>
                  <a:t> place </a:t>
                </a:r>
                <a:r>
                  <a:rPr lang="en-GB" sz="1600" dirty="0" smtClean="0"/>
                  <a:t>cells.</a:t>
                </a:r>
                <a:endParaRPr lang="en-GB" sz="1600" dirty="0" smtClean="0"/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/>
                </a:pPr>
                <a:r>
                  <a:rPr lang="en-US" sz="1600" dirty="0" smtClean="0"/>
                  <a:t>Actor </a:t>
                </a:r>
                <a:r>
                  <a:rPr lang="en-US" sz="1600" dirty="0"/>
                  <a:t>chooses direction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/>
                  <a:t>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GB" sz="1600" dirty="0" smtClean="0"/>
                  <a:t>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sz="2000" dirty="0" smtClean="0"/>
                  <a:t>.</a:t>
                </a:r>
                <a:endParaRPr lang="en-GB" sz="2000" dirty="0"/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/>
                </a:pPr>
                <a:r>
                  <a:rPr lang="en-US" sz="1600" dirty="0" smtClean="0"/>
                  <a:t>A</a:t>
                </a:r>
                <a:r>
                  <a:rPr lang="en-US" sz="1600" dirty="0" smtClean="0"/>
                  <a:t>ccount for momentum: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GB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2000" dirty="0" smtClean="0"/>
                  <a:t>; (dodgy!)</a:t>
                </a:r>
                <a:r>
                  <a:rPr lang="en-GB" sz="1600" dirty="0" smtClean="0"/>
                  <a:t/>
                </a:r>
                <a:br>
                  <a:rPr lang="en-GB" sz="1600" dirty="0" smtClean="0"/>
                </a:br>
                <a:r>
                  <a:rPr lang="en-GB" sz="1600" dirty="0" smtClean="0"/>
                  <a:t/>
                </a:r>
                <a:br>
                  <a:rPr lang="en-GB" sz="1600" dirty="0" smtClean="0"/>
                </a:br>
                <a:r>
                  <a:rPr lang="en-GB" sz="1600" dirty="0"/>
                  <a:t>Calculate new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/>
                  <a:t>. </a:t>
                </a:r>
                <a:r>
                  <a:rPr lang="en-GB" sz="1200" dirty="0"/>
                  <a:t/>
                </a:r>
                <a:br>
                  <a:rPr lang="en-GB" sz="1200" dirty="0"/>
                </a:br>
                <a:r>
                  <a:rPr lang="en-GB" sz="1600" dirty="0" smtClean="0"/>
                  <a:t/>
                </a:r>
                <a:br>
                  <a:rPr lang="en-GB" sz="1600" dirty="0" smtClean="0"/>
                </a:br>
                <a:r>
                  <a:rPr lang="en-GB" sz="1600" dirty="0" smtClean="0"/>
                  <a:t>Check </a:t>
                </a:r>
                <a:r>
                  <a:rPr lang="en-GB" sz="1600" dirty="0" smtClean="0"/>
                  <a:t>whether new position is within </a:t>
                </a:r>
                <a:r>
                  <a:rPr lang="en-GB" sz="1600" dirty="0" smtClean="0"/>
                  <a:t>pool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&lt;1)</m:t>
                    </m:r>
                  </m:oMath>
                </a14:m>
                <a:r>
                  <a:rPr lang="en-GB" sz="1600" dirty="0" smtClean="0"/>
                  <a:t>, </a:t>
                </a:r>
                <a:r>
                  <a:rPr lang="en-GB" sz="1600" dirty="0" smtClean="0"/>
                  <a:t>if not reverse by 180 degrees (=‘bounce</a:t>
                </a:r>
                <a:r>
                  <a:rPr lang="en-GB" sz="1600" dirty="0" smtClean="0"/>
                  <a:t>’):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600" dirty="0" smtClean="0"/>
                  <a:t> (this is not an exact reflection but good enough for this problem).</a:t>
                </a:r>
                <a:br>
                  <a:rPr lang="en-GB" sz="1600" dirty="0" smtClean="0"/>
                </a:br>
                <a:r>
                  <a:rPr lang="en-GB" sz="1600" dirty="0" smtClean="0"/>
                  <a:t/>
                </a:r>
                <a:br>
                  <a:rPr lang="en-GB" sz="1600" dirty="0" smtClean="0"/>
                </a:br>
                <a:r>
                  <a:rPr lang="en-GB" sz="1600" dirty="0" smtClean="0"/>
                  <a:t>Rec</a:t>
                </a:r>
                <a:r>
                  <a:rPr lang="en-GB" sz="1600" dirty="0" smtClean="0"/>
                  <a:t>alculate </a:t>
                </a:r>
                <a:r>
                  <a:rPr lang="en-GB" sz="1600" dirty="0"/>
                  <a:t>new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/>
                  <a:t>.</a:t>
                </a:r>
                <a:endParaRPr lang="en-GB" sz="2000" dirty="0" smtClean="0"/>
              </a:p>
              <a:p>
                <a:pPr marL="0" indent="0" eaLnBrk="1" hangingPunct="1">
                  <a:lnSpc>
                    <a:spcPct val="100000"/>
                  </a:lnSpc>
                  <a:spcAft>
                    <a:spcPts val="1042"/>
                  </a:spcAft>
                  <a:buNone/>
                </a:pPr>
                <a:endParaRPr lang="en-GB" sz="1600" dirty="0" smtClean="0"/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/>
                </a:pPr>
                <a:endParaRPr lang="en-GB" sz="1600" dirty="0"/>
              </a:p>
              <a:p>
                <a:pPr marL="0" indent="0" eaLnBrk="1" hangingPunct="1">
                  <a:lnSpc>
                    <a:spcPct val="100000"/>
                  </a:lnSpc>
                  <a:spcAft>
                    <a:spcPts val="1042"/>
                  </a:spcAft>
                  <a:buNone/>
                </a:pPr>
                <a:endParaRPr lang="en-GB" sz="1400" dirty="0"/>
              </a:p>
              <a:p>
                <a:pPr marL="0" indent="0" eaLnBrk="1" hangingPunct="1">
                  <a:lnSpc>
                    <a:spcPct val="100000"/>
                  </a:lnSpc>
                  <a:spcAft>
                    <a:spcPts val="1042"/>
                  </a:spcAft>
                  <a:buNone/>
                </a:pPr>
                <a:endParaRPr lang="en-GB" sz="1400" dirty="0" smtClean="0"/>
              </a:p>
            </p:txBody>
          </p:sp>
        </mc:Choice>
        <mc:Fallback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367" y="1052736"/>
                <a:ext cx="9217024" cy="4513165"/>
              </a:xfrm>
              <a:blipFill rotWithShape="0">
                <a:blip r:embed="rId2"/>
                <a:stretch>
                  <a:fillRect l="-1190" r="-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4282" y="404664"/>
            <a:ext cx="8794719" cy="482203"/>
          </a:xfrm>
        </p:spPr>
        <p:txBody>
          <a:bodyPr/>
          <a:lstStyle/>
          <a:p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Water maze </a:t>
            </a:r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with place cells - </a:t>
            </a:r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equations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jdelijke aanduiding voor inhoud 4"/>
              <p:cNvSpPr>
                <a:spLocks noGrp="1"/>
              </p:cNvSpPr>
              <p:nvPr>
                <p:ph idx="1"/>
              </p:nvPr>
            </p:nvSpPr>
            <p:spPr>
              <a:xfrm>
                <a:off x="488505" y="1196752"/>
                <a:ext cx="9073008" cy="4464496"/>
              </a:xfrm>
            </p:spPr>
            <p:txBody>
              <a:bodyPr/>
              <a:lstStyle/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 startAt="5"/>
                </a:pPr>
                <a:r>
                  <a:rPr lang="en-GB" sz="1600" dirty="0" smtClean="0"/>
                  <a:t>Critic evaluates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000" dirty="0"/>
                  <a:t>.</a:t>
                </a:r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 startAt="5"/>
                </a:pPr>
                <a:r>
                  <a:rPr lang="en-GB" sz="1600" dirty="0"/>
                  <a:t>Calculate prediction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/>
                </a:r>
                <a:br>
                  <a:rPr lang="en-US" sz="20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2000" dirty="0"/>
                  <a:t> </a:t>
                </a:r>
                <a:r>
                  <a:rPr lang="en-GB" sz="1600" dirty="0"/>
                  <a:t>if new position is on platform and 0 </a:t>
                </a:r>
                <a:r>
                  <a:rPr lang="en-GB" sz="1600" dirty="0" smtClean="0"/>
                  <a:t>otherwise.</a:t>
                </a:r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 startAt="5"/>
                </a:pPr>
                <a:r>
                  <a:rPr lang="en-GB" sz="1600" dirty="0" smtClean="0"/>
                  <a:t>Critic </a:t>
                </a:r>
                <a:r>
                  <a:rPr lang="en-GB" sz="1600" dirty="0"/>
                  <a:t>weights are updated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;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</m:oMath>
                </a14:m>
                <a:endParaRPr lang="en-GB" sz="2000" dirty="0" smtClean="0"/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 startAt="5"/>
                </a:pPr>
                <a:r>
                  <a:rPr lang="en-GB" sz="1600" dirty="0"/>
                  <a:t>Actor </a:t>
                </a:r>
                <a:r>
                  <a:rPr lang="en-GB" sz="1600" dirty="0"/>
                  <a:t>weights are updated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</a:t>
                </a:r>
                <a:r>
                  <a:rPr lang="en-GB" sz="1600" dirty="0" smtClean="0"/>
                  <a:t>for the selected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2000" dirty="0" smtClean="0"/>
                  <a:t>;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</m:oMath>
                </a14:m>
                <a:endParaRPr lang="en-GB" sz="2000" dirty="0"/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 startAt="5"/>
                </a:pPr>
                <a:endParaRPr lang="en-GB" sz="2000" dirty="0"/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/>
                </a:pPr>
                <a:endParaRPr lang="en-GB" sz="1600" dirty="0"/>
              </a:p>
              <a:p>
                <a:pPr marL="0" indent="0" eaLnBrk="1" hangingPunct="1">
                  <a:lnSpc>
                    <a:spcPct val="100000"/>
                  </a:lnSpc>
                  <a:spcAft>
                    <a:spcPts val="1042"/>
                  </a:spcAft>
                  <a:buNone/>
                </a:pPr>
                <a:endParaRPr lang="en-GB" sz="1400" dirty="0"/>
              </a:p>
              <a:p>
                <a:pPr marL="0" indent="0" eaLnBrk="1" hangingPunct="1">
                  <a:lnSpc>
                    <a:spcPct val="100000"/>
                  </a:lnSpc>
                  <a:spcAft>
                    <a:spcPts val="1042"/>
                  </a:spcAft>
                  <a:buNone/>
                </a:pPr>
                <a:endParaRPr lang="en-GB" sz="1400" dirty="0" smtClean="0"/>
              </a:p>
            </p:txBody>
          </p:sp>
        </mc:Choice>
        <mc:Fallback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505" y="1196752"/>
                <a:ext cx="9073008" cy="4464496"/>
              </a:xfrm>
              <a:blipFill rotWithShape="0">
                <a:blip r:embed="rId2"/>
                <a:stretch>
                  <a:fillRect l="-1210" t="-10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948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57820" y="332656"/>
            <a:ext cx="8794719" cy="482203"/>
          </a:xfrm>
        </p:spPr>
        <p:txBody>
          <a:bodyPr/>
          <a:lstStyle/>
          <a:p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Water maze model setup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587847" cy="3937794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US" sz="1800" dirty="0" smtClean="0"/>
              <a:t>..</a:t>
            </a:r>
            <a:endParaRPr lang="en-GB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09" y="1169640"/>
            <a:ext cx="8208912" cy="427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11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582196" y="260648"/>
            <a:ext cx="8794719" cy="482203"/>
          </a:xfrm>
        </p:spPr>
        <p:txBody>
          <a:bodyPr/>
          <a:lstStyle/>
          <a:p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Water maze model results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587847" cy="3937794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US" sz="1800" dirty="0" smtClean="0"/>
              <a:t> </a:t>
            </a:r>
            <a:endParaRPr lang="en-GB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016029" y="942105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After 2 trials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2245" y="958074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After 7 trials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41625" y="933397"/>
            <a:ext cx="188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After 22 trials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656" y="1340768"/>
            <a:ext cx="6369915" cy="41174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10086" y="1805109"/>
                <a:ext cx="1224136" cy="573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86" y="1805109"/>
                <a:ext cx="1224136" cy="5730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10086" y="2998042"/>
                <a:ext cx="1224136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86" y="2998042"/>
                <a:ext cx="1224136" cy="5386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10086" y="4286066"/>
                <a:ext cx="1224136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86" y="4286066"/>
                <a:ext cx="1224136" cy="53860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022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260648"/>
            <a:ext cx="8794719" cy="482203"/>
          </a:xfrm>
        </p:spPr>
        <p:txBody>
          <a:bodyPr/>
          <a:lstStyle/>
          <a:p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Water maze model result after 25 trials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587847" cy="3937794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US" sz="1800" dirty="0" smtClean="0"/>
              <a:t>..</a:t>
            </a:r>
            <a:endParaRPr lang="en-GB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752" y="1268760"/>
            <a:ext cx="4150148" cy="41538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880772" y="4653136"/>
                <a:ext cx="1224136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772" y="4653136"/>
                <a:ext cx="1224136" cy="5386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741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560512" y="168898"/>
            <a:ext cx="8794719" cy="482203"/>
          </a:xfrm>
        </p:spPr>
        <p:txBody>
          <a:bodyPr/>
          <a:lstStyle/>
          <a:p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Water maze </a:t>
            </a:r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with head direction cells - </a:t>
            </a:r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equations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jdelijke aanduiding voor inhoud 4"/>
              <p:cNvSpPr>
                <a:spLocks noGrp="1"/>
              </p:cNvSpPr>
              <p:nvPr>
                <p:ph idx="1"/>
              </p:nvPr>
            </p:nvSpPr>
            <p:spPr>
              <a:xfrm>
                <a:off x="488504" y="692696"/>
                <a:ext cx="9217024" cy="5328592"/>
              </a:xfrm>
            </p:spPr>
            <p:txBody>
              <a:bodyPr/>
              <a:lstStyle/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/>
                </a:pPr>
                <a:r>
                  <a:rPr lang="en-US" sz="1600" dirty="0" smtClean="0"/>
                  <a:t>Activity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 smtClean="0"/>
                  <a:t>place cell for </a:t>
                </a:r>
                <a:r>
                  <a:rPr lang="en-US" sz="1600" dirty="0"/>
                  <a:t>current </a:t>
                </a:r>
                <a:r>
                  <a:rPr lang="en-US" sz="1600" dirty="0" smtClean="0"/>
                  <a:t>position rat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6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GB" sz="2000" dirty="0" smtClean="0"/>
                  <a:t>.</a:t>
                </a:r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/>
                </a:pPr>
                <a:r>
                  <a:rPr lang="en-US" sz="1600" dirty="0"/>
                  <a:t>Activity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 smtClean="0"/>
                  <a:t>head direction </a:t>
                </a:r>
                <a:r>
                  <a:rPr lang="en-US" sz="1600" dirty="0"/>
                  <a:t>cell for </a:t>
                </a:r>
                <a:r>
                  <a:rPr lang="en-US" sz="1600" dirty="0"/>
                  <a:t>current </a:t>
                </a:r>
                <a:r>
                  <a:rPr lang="en-US" sz="1600" dirty="0"/>
                  <a:t>position rat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en-GB" sz="2000" dirty="0" smtClean="0"/>
                  <a:t>.</a:t>
                </a:r>
                <a:endParaRPr lang="en-GB" sz="2000" dirty="0" smtClean="0"/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/>
                </a:pPr>
                <a:r>
                  <a:rPr lang="en-GB" sz="1600" dirty="0" smtClean="0"/>
                  <a:t>Calculate value action </a:t>
                </a:r>
                <a:r>
                  <a:rPr lang="en-GB" sz="1600" dirty="0" smtClean="0"/>
                  <a:t>cell </a:t>
                </a:r>
                <a:r>
                  <a:rPr lang="en-GB" sz="1600" dirty="0" smtClean="0"/>
                  <a:t>activities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GB" sz="1600" dirty="0"/>
                  <a:t> </a:t>
                </a:r>
                <a:r>
                  <a:rPr lang="en-GB" sz="1600" dirty="0" smtClean="0"/>
                  <a:t>for </a:t>
                </a:r>
                <a:r>
                  <a:rPr lang="en-GB" sz="1600" dirty="0" smtClean="0"/>
                  <a:t>8 </a:t>
                </a:r>
                <a:r>
                  <a:rPr lang="en-GB" sz="1600" dirty="0" smtClean="0"/>
                  <a:t>directions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1600" dirty="0" smtClean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 smtClean="0"/>
                  <a:t>sums over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600" dirty="0" smtClean="0"/>
                  <a:t> place </a:t>
                </a:r>
                <a:r>
                  <a:rPr lang="en-GB" sz="1600" dirty="0" smtClean="0"/>
                  <a:t>cells.</a:t>
                </a:r>
                <a:endParaRPr lang="en-GB" sz="1600" dirty="0" smtClean="0"/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/>
                </a:pPr>
                <a:r>
                  <a:rPr lang="en-US" sz="1600" dirty="0" smtClean="0"/>
                  <a:t>Actor </a:t>
                </a:r>
                <a:r>
                  <a:rPr lang="en-US" sz="1600" dirty="0"/>
                  <a:t>chooses direction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/>
                  <a:t>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GB" sz="1600" dirty="0" smtClean="0"/>
                  <a:t>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sz="2000" dirty="0" smtClean="0"/>
                  <a:t>.</a:t>
                </a:r>
                <a:endParaRPr lang="en-GB" sz="2000" dirty="0"/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/>
                </a:pPr>
                <a:r>
                  <a:rPr lang="en-US" sz="1600" dirty="0" smtClean="0"/>
                  <a:t>A</a:t>
                </a:r>
                <a:r>
                  <a:rPr lang="en-US" sz="1600" dirty="0" smtClean="0"/>
                  <a:t>ccount for momentum: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GB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2000" dirty="0" smtClean="0"/>
                  <a:t>; (now ok!)</a:t>
                </a:r>
                <a:r>
                  <a:rPr lang="en-GB" sz="1600" dirty="0" smtClean="0"/>
                  <a:t/>
                </a:r>
                <a:br>
                  <a:rPr lang="en-GB" sz="1600" dirty="0" smtClean="0"/>
                </a:br>
                <a:r>
                  <a:rPr lang="en-GB" sz="1600" dirty="0" smtClean="0"/>
                  <a:t/>
                </a:r>
                <a:br>
                  <a:rPr lang="en-GB" sz="1600" dirty="0" smtClean="0"/>
                </a:br>
                <a:r>
                  <a:rPr lang="en-GB" sz="1600" dirty="0"/>
                  <a:t>Calculate new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/>
                  <a:t>. </a:t>
                </a:r>
                <a:r>
                  <a:rPr lang="en-GB" sz="1200" dirty="0"/>
                  <a:t/>
                </a:r>
                <a:br>
                  <a:rPr lang="en-GB" sz="1200" dirty="0"/>
                </a:br>
                <a:r>
                  <a:rPr lang="en-GB" sz="1600" dirty="0" smtClean="0"/>
                  <a:t/>
                </a:r>
                <a:br>
                  <a:rPr lang="en-GB" sz="1600" dirty="0" smtClean="0"/>
                </a:br>
                <a:r>
                  <a:rPr lang="en-GB" sz="1600" dirty="0" smtClean="0"/>
                  <a:t>Check </a:t>
                </a:r>
                <a:r>
                  <a:rPr lang="en-GB" sz="1600" dirty="0" smtClean="0"/>
                  <a:t>whether new position is within </a:t>
                </a:r>
                <a:r>
                  <a:rPr lang="en-GB" sz="1600" dirty="0" smtClean="0"/>
                  <a:t>pool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&lt;1)</m:t>
                    </m:r>
                  </m:oMath>
                </a14:m>
                <a:r>
                  <a:rPr lang="en-GB" sz="1600" dirty="0" smtClean="0"/>
                  <a:t>, </a:t>
                </a:r>
                <a:r>
                  <a:rPr lang="en-GB" sz="1600" dirty="0" smtClean="0"/>
                  <a:t>if not reverse by 180 degrees (=‘bounce</a:t>
                </a:r>
                <a:r>
                  <a:rPr lang="en-GB" sz="1600" dirty="0" smtClean="0"/>
                  <a:t>’):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600" dirty="0" smtClean="0"/>
                  <a:t> (this is not an exact reflection but good enough for this problem).</a:t>
                </a:r>
                <a:br>
                  <a:rPr lang="en-GB" sz="1600" dirty="0" smtClean="0"/>
                </a:br>
                <a:r>
                  <a:rPr lang="en-GB" sz="1600" dirty="0" smtClean="0"/>
                  <a:t/>
                </a:r>
                <a:br>
                  <a:rPr lang="en-GB" sz="1600" dirty="0" smtClean="0"/>
                </a:br>
                <a:r>
                  <a:rPr lang="en-GB" sz="1600" dirty="0" smtClean="0"/>
                  <a:t>Rec</a:t>
                </a:r>
                <a:r>
                  <a:rPr lang="en-GB" sz="1600" dirty="0" smtClean="0"/>
                  <a:t>alculate </a:t>
                </a:r>
                <a:r>
                  <a:rPr lang="en-GB" sz="1600" dirty="0"/>
                  <a:t>new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/>
                  <a:t>.</a:t>
                </a:r>
                <a:endParaRPr lang="en-GB" sz="2000" dirty="0" smtClean="0"/>
              </a:p>
              <a:p>
                <a:pPr marL="0" indent="0" eaLnBrk="1" hangingPunct="1">
                  <a:lnSpc>
                    <a:spcPct val="100000"/>
                  </a:lnSpc>
                  <a:spcAft>
                    <a:spcPts val="1042"/>
                  </a:spcAft>
                  <a:buNone/>
                </a:pPr>
                <a:endParaRPr lang="en-GB" sz="1600" dirty="0" smtClean="0"/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/>
                </a:pPr>
                <a:endParaRPr lang="en-GB" sz="1600" dirty="0"/>
              </a:p>
              <a:p>
                <a:pPr marL="0" indent="0" eaLnBrk="1" hangingPunct="1">
                  <a:lnSpc>
                    <a:spcPct val="100000"/>
                  </a:lnSpc>
                  <a:spcAft>
                    <a:spcPts val="1042"/>
                  </a:spcAft>
                  <a:buNone/>
                </a:pPr>
                <a:endParaRPr lang="en-GB" sz="1400" dirty="0"/>
              </a:p>
              <a:p>
                <a:pPr marL="0" indent="0" eaLnBrk="1" hangingPunct="1">
                  <a:lnSpc>
                    <a:spcPct val="100000"/>
                  </a:lnSpc>
                  <a:spcAft>
                    <a:spcPts val="1042"/>
                  </a:spcAft>
                  <a:buNone/>
                </a:pPr>
                <a:endParaRPr lang="en-GB" sz="1400" dirty="0" smtClean="0"/>
              </a:p>
            </p:txBody>
          </p:sp>
        </mc:Choice>
        <mc:Fallback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504" y="692696"/>
                <a:ext cx="9217024" cy="5328592"/>
              </a:xfrm>
              <a:blipFill rotWithShape="0">
                <a:blip r:embed="rId2"/>
                <a:stretch>
                  <a:fillRect l="-1190" r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167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77680" y="548680"/>
            <a:ext cx="8794719" cy="482203"/>
          </a:xfrm>
        </p:spPr>
        <p:txBody>
          <a:bodyPr/>
          <a:lstStyle/>
          <a:p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Water maze </a:t>
            </a:r>
            <a:r>
              <a:rPr lang="nl-NL" sz="2800" dirty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with head direction cells - </a:t>
            </a:r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equations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jdelijke aanduiding voor inhoud 4"/>
              <p:cNvSpPr>
                <a:spLocks noGrp="1"/>
              </p:cNvSpPr>
              <p:nvPr>
                <p:ph idx="1"/>
              </p:nvPr>
            </p:nvSpPr>
            <p:spPr>
              <a:xfrm>
                <a:off x="488505" y="1268760"/>
                <a:ext cx="9073008" cy="4392488"/>
              </a:xfrm>
            </p:spPr>
            <p:txBody>
              <a:bodyPr/>
              <a:lstStyle/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 startAt="6"/>
                </a:pPr>
                <a:r>
                  <a:rPr lang="en-GB" sz="1600" dirty="0" smtClean="0"/>
                  <a:t>Critic evaluates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r>
                      <a:rPr lang="en-US" sz="2000" b="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 smtClean="0"/>
                  <a:t>and</a:t>
                </a:r>
                <a:r>
                  <a:rPr lang="en-GB" sz="2000" dirty="0" smtClean="0"/>
                  <a:t> </a:t>
                </a:r>
                <a:r>
                  <a:rPr lang="en-US" sz="2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00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GB" sz="2000" dirty="0" smtClean="0"/>
                  <a:t>.</a:t>
                </a:r>
                <a:endParaRPr lang="en-GB" sz="2000" dirty="0"/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 startAt="6"/>
                </a:pPr>
                <a:r>
                  <a:rPr lang="en-GB" sz="1600" dirty="0"/>
                  <a:t>Calculate prediction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/>
                </a:r>
                <a:br>
                  <a:rPr lang="en-US" sz="20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2000" dirty="0"/>
                  <a:t> </a:t>
                </a:r>
                <a:r>
                  <a:rPr lang="en-GB" sz="1600" dirty="0"/>
                  <a:t>if new position is on platform and 0 </a:t>
                </a:r>
                <a:r>
                  <a:rPr lang="en-GB" sz="1600" dirty="0" smtClean="0"/>
                  <a:t>otherwise.</a:t>
                </a:r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 startAt="6"/>
                </a:pPr>
                <a:r>
                  <a:rPr lang="en-GB" sz="1600" dirty="0" smtClean="0"/>
                  <a:t>Critic </a:t>
                </a:r>
                <a:r>
                  <a:rPr lang="en-GB" sz="1600" dirty="0"/>
                  <a:t>weights are updated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000" dirty="0"/>
                  <a:t>;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</m:oMath>
                </a14:m>
                <a:endParaRPr lang="en-GB" sz="2000" dirty="0" smtClean="0"/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 startAt="6"/>
                </a:pPr>
                <a:r>
                  <a:rPr lang="en-GB" sz="1600" dirty="0"/>
                  <a:t>Actor </a:t>
                </a:r>
                <a:r>
                  <a:rPr lang="en-GB" sz="1600" dirty="0"/>
                  <a:t>weights are updated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000" dirty="0"/>
                  <a:t> </a:t>
                </a:r>
                <a:r>
                  <a:rPr lang="en-GB" sz="1600" dirty="0" smtClean="0"/>
                  <a:t>for the selected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2000" dirty="0" smtClean="0"/>
                  <a:t>;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</m:oMath>
                </a14:m>
                <a:endParaRPr lang="en-GB" sz="2000" dirty="0"/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 startAt="6"/>
                </a:pPr>
                <a:endParaRPr lang="en-GB" sz="2000" dirty="0"/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/>
                </a:pPr>
                <a:endParaRPr lang="en-GB" sz="1600" dirty="0"/>
              </a:p>
              <a:p>
                <a:pPr marL="0" indent="0" eaLnBrk="1" hangingPunct="1">
                  <a:lnSpc>
                    <a:spcPct val="100000"/>
                  </a:lnSpc>
                  <a:spcAft>
                    <a:spcPts val="1042"/>
                  </a:spcAft>
                  <a:buNone/>
                </a:pPr>
                <a:endParaRPr lang="en-GB" sz="1400" dirty="0"/>
              </a:p>
              <a:p>
                <a:pPr marL="0" indent="0" eaLnBrk="1" hangingPunct="1">
                  <a:lnSpc>
                    <a:spcPct val="100000"/>
                  </a:lnSpc>
                  <a:spcAft>
                    <a:spcPts val="1042"/>
                  </a:spcAft>
                  <a:buNone/>
                </a:pPr>
                <a:endParaRPr lang="en-GB" sz="1400" dirty="0" smtClean="0"/>
              </a:p>
            </p:txBody>
          </p:sp>
        </mc:Choice>
        <mc:Fallback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505" y="1268760"/>
                <a:ext cx="9073008" cy="4392488"/>
              </a:xfrm>
              <a:blipFill rotWithShape="0">
                <a:blip r:embed="rId2"/>
                <a:stretch>
                  <a:fillRect l="-1210" t="-10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388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582196" y="260648"/>
            <a:ext cx="8794719" cy="482203"/>
          </a:xfrm>
        </p:spPr>
        <p:txBody>
          <a:bodyPr/>
          <a:lstStyle/>
          <a:p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Water maze model results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587847" cy="3937794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US" sz="1800" dirty="0" smtClean="0"/>
              <a:t> </a:t>
            </a:r>
            <a:endParaRPr lang="en-GB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016029" y="942105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After </a:t>
            </a:r>
            <a:r>
              <a:rPr lang="en-US" sz="2000" b="1" dirty="0" smtClean="0">
                <a:solidFill>
                  <a:schemeClr val="accent1"/>
                </a:solidFill>
              </a:rPr>
              <a:t>20 </a:t>
            </a:r>
            <a:r>
              <a:rPr lang="en-US" sz="2000" b="1" dirty="0" smtClean="0">
                <a:solidFill>
                  <a:schemeClr val="accent1"/>
                </a:solidFill>
              </a:rPr>
              <a:t>trials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2245" y="958074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After </a:t>
            </a:r>
            <a:r>
              <a:rPr lang="en-US" sz="2000" b="1" dirty="0" smtClean="0">
                <a:solidFill>
                  <a:schemeClr val="accent1"/>
                </a:solidFill>
              </a:rPr>
              <a:t>70 </a:t>
            </a:r>
            <a:r>
              <a:rPr lang="en-US" sz="2000" b="1" dirty="0" smtClean="0">
                <a:solidFill>
                  <a:schemeClr val="accent1"/>
                </a:solidFill>
              </a:rPr>
              <a:t>trials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41624" y="933397"/>
            <a:ext cx="2139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After </a:t>
            </a:r>
            <a:r>
              <a:rPr lang="en-US" sz="2000" b="1" dirty="0" smtClean="0">
                <a:solidFill>
                  <a:schemeClr val="accent1"/>
                </a:solidFill>
              </a:rPr>
              <a:t>220 </a:t>
            </a:r>
            <a:r>
              <a:rPr lang="en-US" sz="2000" b="1" dirty="0" smtClean="0">
                <a:solidFill>
                  <a:schemeClr val="accent1"/>
                </a:solidFill>
              </a:rPr>
              <a:t>trials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24" y="1582654"/>
            <a:ext cx="6652920" cy="43285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57820" y="4869160"/>
                <a:ext cx="1224136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20" y="4869160"/>
                <a:ext cx="1224136" cy="5386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43693" y="1844824"/>
                <a:ext cx="1224136" cy="573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93" y="1844824"/>
                <a:ext cx="1224136" cy="5730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43693" y="3394044"/>
                <a:ext cx="1224136" cy="573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93" y="3394044"/>
                <a:ext cx="1224136" cy="5730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837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RUtemplateEN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0089B9"/>
      </a:hlink>
      <a:folHlink>
        <a:srgbClr val="0089B9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50800" tIns="50800" rIns="50800" bIns="50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10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latin typeface="+mn-lt"/>
            <a:ea typeface="+mn-ea"/>
            <a:cs typeface="+mn-cs"/>
            <a:sym typeface="Kievit-Book" charset="0"/>
          </a:defRPr>
        </a:defPPr>
      </a:lstStyle>
    </a:txDef>
  </a:objectDefaults>
  <a:extraClrSchemeLst>
    <a:extraClrScheme>
      <a:clrScheme name="Opening alg.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sis pagina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BE311A"/>
      </a:hlink>
      <a:folHlink>
        <a:srgbClr val="BE311A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</a:objectDefaults>
  <a:extraClrSchemeLst>
    <a:extraClrScheme>
      <a:clrScheme name="Basis pagi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RUtemplateEN.potx</Template>
  <TotalTime>7858</TotalTime>
  <Pages>0</Pages>
  <Words>118</Words>
  <Characters>0</Characters>
  <Application>Microsoft Office PowerPoint</Application>
  <PresentationFormat>A4 Paper (210x297 mm)</PresentationFormat>
  <Lines>0</Lines>
  <Paragraphs>70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ＭＳ Ｐゴシック</vt:lpstr>
      <vt:lpstr>American Typewriter</vt:lpstr>
      <vt:lpstr>Arial</vt:lpstr>
      <vt:lpstr>Calibri</vt:lpstr>
      <vt:lpstr>Cambria Math</vt:lpstr>
      <vt:lpstr>Courier New</vt:lpstr>
      <vt:lpstr>Kievit-Book</vt:lpstr>
      <vt:lpstr>Kievit-Medium</vt:lpstr>
      <vt:lpstr>Lucida Grande</vt:lpstr>
      <vt:lpstr>Wingdings</vt:lpstr>
      <vt:lpstr>ヒラギノ明朝 ProN W3</vt:lpstr>
      <vt:lpstr>ヒラギノ角ゴ ProN W3</vt:lpstr>
      <vt:lpstr>ヒラギノ角ゴ ProN W6</vt:lpstr>
      <vt:lpstr>RUtemplateEN</vt:lpstr>
      <vt:lpstr>Basis pagina</vt:lpstr>
      <vt:lpstr>Morris water maze</vt:lpstr>
      <vt:lpstr>Water maze with place cells - equations</vt:lpstr>
      <vt:lpstr>Water maze with place cells - equations</vt:lpstr>
      <vt:lpstr>Water maze model setup</vt:lpstr>
      <vt:lpstr>Water maze model results</vt:lpstr>
      <vt:lpstr>Water maze model result after 25 trials</vt:lpstr>
      <vt:lpstr>Water maze with head direction cells - equations</vt:lpstr>
      <vt:lpstr>Water maze with head direction cells - equations</vt:lpstr>
      <vt:lpstr>Water maze model results</vt:lpstr>
      <vt:lpstr>Water maze model result after 25 trials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mki 38: thinking in patterns</dc:title>
  <dc:subject/>
  <dc:creator>Paul Kamsteeg</dc:creator>
  <cp:keywords/>
  <dc:description/>
  <cp:lastModifiedBy>Germonda Reijnen</cp:lastModifiedBy>
  <cp:revision>205</cp:revision>
  <cp:lastPrinted>2011-02-14T09:45:40Z</cp:lastPrinted>
  <dcterms:created xsi:type="dcterms:W3CDTF">2012-09-03T16:01:33Z</dcterms:created>
  <dcterms:modified xsi:type="dcterms:W3CDTF">2017-01-10T18:35:03Z</dcterms:modified>
</cp:coreProperties>
</file>