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notesMasterIdLst>
    <p:notesMasterId r:id="rId11"/>
  </p:notesMasterIdLst>
  <p:sldIdLst>
    <p:sldId id="279" r:id="rId2"/>
    <p:sldId id="258" r:id="rId3"/>
    <p:sldId id="290" r:id="rId4"/>
    <p:sldId id="291" r:id="rId5"/>
    <p:sldId id="270" r:id="rId6"/>
    <p:sldId id="273" r:id="rId7"/>
    <p:sldId id="268" r:id="rId8"/>
    <p:sldId id="284" r:id="rId9"/>
    <p:sldId id="288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F607-9B51-7E41-ABB2-CC81B8CC2531}" type="doc">
      <dgm:prSet loTypeId="urn:microsoft.com/office/officeart/2005/8/layout/cycle7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11BABA-5F90-E543-83A2-9E6566583597}">
      <dgm:prSet phldrT="[Text]"/>
      <dgm:spPr/>
      <dgm:t>
        <a:bodyPr/>
        <a:lstStyle/>
        <a:p>
          <a:r>
            <a:rPr lang="en-US" b="1" dirty="0">
              <a:solidFill>
                <a:srgbClr val="000000"/>
              </a:solidFill>
              <a:latin typeface="Arial"/>
              <a:cs typeface="Arial"/>
            </a:rPr>
            <a:t>E -Financial Solutions</a:t>
          </a:r>
          <a:endParaRPr lang="en-US" b="1" dirty="0"/>
        </a:p>
      </dgm:t>
    </dgm:pt>
    <dgm:pt modelId="{87F72F90-3455-F940-8B19-F6CFD43024D6}" type="parTrans" cxnId="{874053F2-CEAE-0149-A1A7-7EB66FBE260A}">
      <dgm:prSet/>
      <dgm:spPr/>
      <dgm:t>
        <a:bodyPr/>
        <a:lstStyle/>
        <a:p>
          <a:endParaRPr lang="en-US"/>
        </a:p>
      </dgm:t>
    </dgm:pt>
    <dgm:pt modelId="{DD853219-5991-D94A-9A6C-0F75488BB8C1}" type="sibTrans" cxnId="{874053F2-CEAE-0149-A1A7-7EB66FBE260A}">
      <dgm:prSet/>
      <dgm:spPr/>
      <dgm:t>
        <a:bodyPr/>
        <a:lstStyle/>
        <a:p>
          <a:endParaRPr lang="en-US"/>
        </a:p>
      </dgm:t>
    </dgm:pt>
    <dgm:pt modelId="{96FC5CD9-B799-844D-A63E-7F3F932ACBC1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  <a:latin typeface="Arial"/>
              <a:cs typeface="Arial"/>
            </a:rPr>
            <a:t>Housing</a:t>
          </a:r>
          <a:endParaRPr lang="en-US" dirty="0"/>
        </a:p>
      </dgm:t>
    </dgm:pt>
    <dgm:pt modelId="{BE11CCE6-480F-2247-B792-66A0E38028B0}" type="parTrans" cxnId="{DC256538-7C0A-7E4D-9649-DA3A2C2B85C7}">
      <dgm:prSet/>
      <dgm:spPr/>
      <dgm:t>
        <a:bodyPr/>
        <a:lstStyle/>
        <a:p>
          <a:endParaRPr lang="en-US"/>
        </a:p>
      </dgm:t>
    </dgm:pt>
    <dgm:pt modelId="{FC85FEC4-432C-E942-982C-A55D38AF93F6}" type="sibTrans" cxnId="{DC256538-7C0A-7E4D-9649-DA3A2C2B85C7}">
      <dgm:prSet/>
      <dgm:spPr/>
      <dgm:t>
        <a:bodyPr/>
        <a:lstStyle/>
        <a:p>
          <a:endParaRPr lang="en-US"/>
        </a:p>
      </dgm:t>
    </dgm:pt>
    <dgm:pt modelId="{EA686CB6-C37E-6448-9824-747259859BCF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  <a:latin typeface="Arial"/>
              <a:cs typeface="Arial"/>
            </a:rPr>
            <a:t>Travel &amp; Accommodation Arrangements,</a:t>
          </a:r>
          <a:endParaRPr lang="en-US" dirty="0"/>
        </a:p>
      </dgm:t>
    </dgm:pt>
    <dgm:pt modelId="{6DC764A5-427B-804C-B17E-9CC89F7C3710}" type="parTrans" cxnId="{C8677E40-60AE-F740-B42E-7DD5D9A1A587}">
      <dgm:prSet/>
      <dgm:spPr/>
      <dgm:t>
        <a:bodyPr/>
        <a:lstStyle/>
        <a:p>
          <a:endParaRPr lang="en-US"/>
        </a:p>
      </dgm:t>
    </dgm:pt>
    <dgm:pt modelId="{45CAB24F-0A98-2940-94C7-F30647E8F8AF}" type="sibTrans" cxnId="{C8677E40-60AE-F740-B42E-7DD5D9A1A587}">
      <dgm:prSet/>
      <dgm:spPr/>
      <dgm:t>
        <a:bodyPr/>
        <a:lstStyle/>
        <a:p>
          <a:endParaRPr lang="en-US"/>
        </a:p>
      </dgm:t>
    </dgm:pt>
    <dgm:pt modelId="{2A9BD5A4-6B55-614D-BF2C-AA37B27D0908}" type="pres">
      <dgm:prSet presAssocID="{EFB7F607-9B51-7E41-ABB2-CC81B8CC2531}" presName="Name0" presStyleCnt="0">
        <dgm:presLayoutVars>
          <dgm:dir/>
          <dgm:resizeHandles val="exact"/>
        </dgm:presLayoutVars>
      </dgm:prSet>
      <dgm:spPr/>
    </dgm:pt>
    <dgm:pt modelId="{70F3105A-6F1D-5D4B-954B-C61D34B084DB}" type="pres">
      <dgm:prSet presAssocID="{3711BABA-5F90-E543-83A2-9E6566583597}" presName="node" presStyleLbl="node1" presStyleIdx="0" presStyleCnt="3" custScaleX="114768" custScaleY="121211" custRadScaleRad="56109" custRadScaleInc="-398">
        <dgm:presLayoutVars>
          <dgm:bulletEnabled val="1"/>
        </dgm:presLayoutVars>
      </dgm:prSet>
      <dgm:spPr/>
    </dgm:pt>
    <dgm:pt modelId="{E0CE9D62-AD06-6748-ABEA-5A535036592C}" type="pres">
      <dgm:prSet presAssocID="{DD853219-5991-D94A-9A6C-0F75488BB8C1}" presName="sibTrans" presStyleLbl="sibTrans2D1" presStyleIdx="0" presStyleCnt="3" custScaleX="45125" custLinFactNeighborX="7278" custLinFactNeighborY="47850"/>
      <dgm:spPr/>
    </dgm:pt>
    <dgm:pt modelId="{44AEE79E-5731-A540-92C3-7E80A2CFE644}" type="pres">
      <dgm:prSet presAssocID="{DD853219-5991-D94A-9A6C-0F75488BB8C1}" presName="connectorText" presStyleLbl="sibTrans2D1" presStyleIdx="0" presStyleCnt="3"/>
      <dgm:spPr/>
    </dgm:pt>
    <dgm:pt modelId="{9FBE77C7-8C66-5A48-96FF-CBC04E9A8CB9}" type="pres">
      <dgm:prSet presAssocID="{96FC5CD9-B799-844D-A63E-7F3F932ACBC1}" presName="node" presStyleLbl="node1" presStyleIdx="1" presStyleCnt="3" custScaleX="76226" custScaleY="89858">
        <dgm:presLayoutVars>
          <dgm:bulletEnabled val="1"/>
        </dgm:presLayoutVars>
      </dgm:prSet>
      <dgm:spPr/>
    </dgm:pt>
    <dgm:pt modelId="{9561B040-5E01-484A-9FA5-32486E238E51}" type="pres">
      <dgm:prSet presAssocID="{FC85FEC4-432C-E942-982C-A55D38AF93F6}" presName="sibTrans" presStyleLbl="sibTrans2D1" presStyleIdx="1" presStyleCnt="3"/>
      <dgm:spPr/>
    </dgm:pt>
    <dgm:pt modelId="{8A25B9D0-6FA5-3F48-831B-2F6C0FABE11F}" type="pres">
      <dgm:prSet presAssocID="{FC85FEC4-432C-E942-982C-A55D38AF93F6}" presName="connectorText" presStyleLbl="sibTrans2D1" presStyleIdx="1" presStyleCnt="3"/>
      <dgm:spPr/>
    </dgm:pt>
    <dgm:pt modelId="{F03D00C8-FD89-AB4E-82E7-41D1DC7B437C}" type="pres">
      <dgm:prSet presAssocID="{EA686CB6-C37E-6448-9824-747259859BCF}" presName="node" presStyleLbl="node1" presStyleIdx="2" presStyleCnt="3" custScaleY="82692">
        <dgm:presLayoutVars>
          <dgm:bulletEnabled val="1"/>
        </dgm:presLayoutVars>
      </dgm:prSet>
      <dgm:spPr/>
    </dgm:pt>
    <dgm:pt modelId="{33A768AD-E78F-1E4E-BD54-3013B1A01060}" type="pres">
      <dgm:prSet presAssocID="{45CAB24F-0A98-2940-94C7-F30647E8F8AF}" presName="sibTrans" presStyleLbl="sibTrans2D1" presStyleIdx="2" presStyleCnt="3" custScaleX="44566" custLinFactNeighborX="-4242" custLinFactNeighborY="52396"/>
      <dgm:spPr/>
    </dgm:pt>
    <dgm:pt modelId="{AF03763C-C983-0E4B-9432-561EB10191E0}" type="pres">
      <dgm:prSet presAssocID="{45CAB24F-0A98-2940-94C7-F30647E8F8AF}" presName="connectorText" presStyleLbl="sibTrans2D1" presStyleIdx="2" presStyleCnt="3"/>
      <dgm:spPr/>
    </dgm:pt>
  </dgm:ptLst>
  <dgm:cxnLst>
    <dgm:cxn modelId="{4C13290F-3DCC-CB45-AEC5-5DD3ED67AC78}" type="presOf" srcId="{45CAB24F-0A98-2940-94C7-F30647E8F8AF}" destId="{AF03763C-C983-0E4B-9432-561EB10191E0}" srcOrd="1" destOrd="0" presId="urn:microsoft.com/office/officeart/2005/8/layout/cycle7"/>
    <dgm:cxn modelId="{C262F622-7F29-B941-98CD-3F3071CED447}" type="presOf" srcId="{FC85FEC4-432C-E942-982C-A55D38AF93F6}" destId="{9561B040-5E01-484A-9FA5-32486E238E51}" srcOrd="0" destOrd="0" presId="urn:microsoft.com/office/officeart/2005/8/layout/cycle7"/>
    <dgm:cxn modelId="{DC256538-7C0A-7E4D-9649-DA3A2C2B85C7}" srcId="{EFB7F607-9B51-7E41-ABB2-CC81B8CC2531}" destId="{96FC5CD9-B799-844D-A63E-7F3F932ACBC1}" srcOrd="1" destOrd="0" parTransId="{BE11CCE6-480F-2247-B792-66A0E38028B0}" sibTransId="{FC85FEC4-432C-E942-982C-A55D38AF93F6}"/>
    <dgm:cxn modelId="{C8677E40-60AE-F740-B42E-7DD5D9A1A587}" srcId="{EFB7F607-9B51-7E41-ABB2-CC81B8CC2531}" destId="{EA686CB6-C37E-6448-9824-747259859BCF}" srcOrd="2" destOrd="0" parTransId="{6DC764A5-427B-804C-B17E-9CC89F7C3710}" sibTransId="{45CAB24F-0A98-2940-94C7-F30647E8F8AF}"/>
    <dgm:cxn modelId="{E85AF06B-4A10-9146-ADA4-E2FEF31F0987}" type="presOf" srcId="{DD853219-5991-D94A-9A6C-0F75488BB8C1}" destId="{44AEE79E-5731-A540-92C3-7E80A2CFE644}" srcOrd="1" destOrd="0" presId="urn:microsoft.com/office/officeart/2005/8/layout/cycle7"/>
    <dgm:cxn modelId="{B5026D77-2C27-B247-8B2F-1C694DE3115B}" type="presOf" srcId="{45CAB24F-0A98-2940-94C7-F30647E8F8AF}" destId="{33A768AD-E78F-1E4E-BD54-3013B1A01060}" srcOrd="0" destOrd="0" presId="urn:microsoft.com/office/officeart/2005/8/layout/cycle7"/>
    <dgm:cxn modelId="{B2383686-862A-8240-9A7B-6892EEED623F}" type="presOf" srcId="{FC85FEC4-432C-E942-982C-A55D38AF93F6}" destId="{8A25B9D0-6FA5-3F48-831B-2F6C0FABE11F}" srcOrd="1" destOrd="0" presId="urn:microsoft.com/office/officeart/2005/8/layout/cycle7"/>
    <dgm:cxn modelId="{E5A9B88E-9D9E-D04F-996E-A606A27F7E5F}" type="presOf" srcId="{EA686CB6-C37E-6448-9824-747259859BCF}" destId="{F03D00C8-FD89-AB4E-82E7-41D1DC7B437C}" srcOrd="0" destOrd="0" presId="urn:microsoft.com/office/officeart/2005/8/layout/cycle7"/>
    <dgm:cxn modelId="{CB9EF3A5-BE78-E041-B90F-AAFCB77861F1}" type="presOf" srcId="{3711BABA-5F90-E543-83A2-9E6566583597}" destId="{70F3105A-6F1D-5D4B-954B-C61D34B084DB}" srcOrd="0" destOrd="0" presId="urn:microsoft.com/office/officeart/2005/8/layout/cycle7"/>
    <dgm:cxn modelId="{87101FC4-E8E6-3944-984B-9249B5C20644}" type="presOf" srcId="{EFB7F607-9B51-7E41-ABB2-CC81B8CC2531}" destId="{2A9BD5A4-6B55-614D-BF2C-AA37B27D0908}" srcOrd="0" destOrd="0" presId="urn:microsoft.com/office/officeart/2005/8/layout/cycle7"/>
    <dgm:cxn modelId="{7160B6CB-7F4B-F74C-A32E-19F290DD1F60}" type="presOf" srcId="{DD853219-5991-D94A-9A6C-0F75488BB8C1}" destId="{E0CE9D62-AD06-6748-ABEA-5A535036592C}" srcOrd="0" destOrd="0" presId="urn:microsoft.com/office/officeart/2005/8/layout/cycle7"/>
    <dgm:cxn modelId="{658E04F0-6F3E-4A40-96E6-21F6B6737E01}" type="presOf" srcId="{96FC5CD9-B799-844D-A63E-7F3F932ACBC1}" destId="{9FBE77C7-8C66-5A48-96FF-CBC04E9A8CB9}" srcOrd="0" destOrd="0" presId="urn:microsoft.com/office/officeart/2005/8/layout/cycle7"/>
    <dgm:cxn modelId="{874053F2-CEAE-0149-A1A7-7EB66FBE260A}" srcId="{EFB7F607-9B51-7E41-ABB2-CC81B8CC2531}" destId="{3711BABA-5F90-E543-83A2-9E6566583597}" srcOrd="0" destOrd="0" parTransId="{87F72F90-3455-F940-8B19-F6CFD43024D6}" sibTransId="{DD853219-5991-D94A-9A6C-0F75488BB8C1}"/>
    <dgm:cxn modelId="{43902135-07E6-B249-A5D9-37E3211DDF68}" type="presParOf" srcId="{2A9BD5A4-6B55-614D-BF2C-AA37B27D0908}" destId="{70F3105A-6F1D-5D4B-954B-C61D34B084DB}" srcOrd="0" destOrd="0" presId="urn:microsoft.com/office/officeart/2005/8/layout/cycle7"/>
    <dgm:cxn modelId="{6450F9A4-9319-3943-9A18-1E6B9115A325}" type="presParOf" srcId="{2A9BD5A4-6B55-614D-BF2C-AA37B27D0908}" destId="{E0CE9D62-AD06-6748-ABEA-5A535036592C}" srcOrd="1" destOrd="0" presId="urn:microsoft.com/office/officeart/2005/8/layout/cycle7"/>
    <dgm:cxn modelId="{9CF26363-4B10-7A41-8F2A-487B77DEF4BF}" type="presParOf" srcId="{E0CE9D62-AD06-6748-ABEA-5A535036592C}" destId="{44AEE79E-5731-A540-92C3-7E80A2CFE644}" srcOrd="0" destOrd="0" presId="urn:microsoft.com/office/officeart/2005/8/layout/cycle7"/>
    <dgm:cxn modelId="{284C58C4-6B7D-2B4F-A90F-919D474CCEEE}" type="presParOf" srcId="{2A9BD5A4-6B55-614D-BF2C-AA37B27D0908}" destId="{9FBE77C7-8C66-5A48-96FF-CBC04E9A8CB9}" srcOrd="2" destOrd="0" presId="urn:microsoft.com/office/officeart/2005/8/layout/cycle7"/>
    <dgm:cxn modelId="{152ECBBB-DB12-8B42-A561-5E19E0BCF9EE}" type="presParOf" srcId="{2A9BD5A4-6B55-614D-BF2C-AA37B27D0908}" destId="{9561B040-5E01-484A-9FA5-32486E238E51}" srcOrd="3" destOrd="0" presId="urn:microsoft.com/office/officeart/2005/8/layout/cycle7"/>
    <dgm:cxn modelId="{9CEBF84B-CB3D-9D44-9AEA-2109E585F0B6}" type="presParOf" srcId="{9561B040-5E01-484A-9FA5-32486E238E51}" destId="{8A25B9D0-6FA5-3F48-831B-2F6C0FABE11F}" srcOrd="0" destOrd="0" presId="urn:microsoft.com/office/officeart/2005/8/layout/cycle7"/>
    <dgm:cxn modelId="{258D3C9C-3B6B-5841-A957-0F6BFC90B8E2}" type="presParOf" srcId="{2A9BD5A4-6B55-614D-BF2C-AA37B27D0908}" destId="{F03D00C8-FD89-AB4E-82E7-41D1DC7B437C}" srcOrd="4" destOrd="0" presId="urn:microsoft.com/office/officeart/2005/8/layout/cycle7"/>
    <dgm:cxn modelId="{6BF67C6A-A70B-EC48-8875-D2207696872F}" type="presParOf" srcId="{2A9BD5A4-6B55-614D-BF2C-AA37B27D0908}" destId="{33A768AD-E78F-1E4E-BD54-3013B1A01060}" srcOrd="5" destOrd="0" presId="urn:microsoft.com/office/officeart/2005/8/layout/cycle7"/>
    <dgm:cxn modelId="{19A8132C-7DBE-3F4C-B35F-75F4167539F8}" type="presParOf" srcId="{33A768AD-E78F-1E4E-BD54-3013B1A01060}" destId="{AF03763C-C983-0E4B-9432-561EB10191E0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3105A-6F1D-5D4B-954B-C61D34B084DB}">
      <dsp:nvSpPr>
        <dsp:cNvPr id="0" name=""/>
        <dsp:cNvSpPr/>
      </dsp:nvSpPr>
      <dsp:spPr>
        <a:xfrm>
          <a:off x="2478565" y="723017"/>
          <a:ext cx="2046100" cy="108048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  <a:latin typeface="Arial"/>
              <a:cs typeface="Arial"/>
            </a:rPr>
            <a:t>E -Financial Solutions</a:t>
          </a:r>
          <a:endParaRPr lang="en-US" sz="1400" b="1" kern="1200" dirty="0"/>
        </a:p>
      </dsp:txBody>
      <dsp:txXfrm>
        <a:off x="2510211" y="754663"/>
        <a:ext cx="1982808" cy="1017191"/>
      </dsp:txXfrm>
    </dsp:sp>
    <dsp:sp modelId="{E0CE9D62-AD06-6748-ABEA-5A535036592C}">
      <dsp:nvSpPr>
        <dsp:cNvPr id="0" name=""/>
        <dsp:cNvSpPr/>
      </dsp:nvSpPr>
      <dsp:spPr>
        <a:xfrm rot="3042241">
          <a:off x="4160707" y="2228693"/>
          <a:ext cx="402943" cy="311992"/>
        </a:xfrm>
        <a:prstGeom prst="left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254305" y="2291091"/>
        <a:ext cx="215747" cy="187196"/>
      </dsp:txXfrm>
    </dsp:sp>
    <dsp:sp modelId="{9FBE77C7-8C66-5A48-96FF-CBC04E9A8CB9}">
      <dsp:nvSpPr>
        <dsp:cNvPr id="0" name=""/>
        <dsp:cNvSpPr/>
      </dsp:nvSpPr>
      <dsp:spPr>
        <a:xfrm>
          <a:off x="4298921" y="2667301"/>
          <a:ext cx="1358968" cy="80100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rial"/>
              <a:cs typeface="Arial"/>
            </a:rPr>
            <a:t>Housing</a:t>
          </a:r>
          <a:endParaRPr lang="en-US" sz="1400" kern="1200" dirty="0"/>
        </a:p>
      </dsp:txBody>
      <dsp:txXfrm>
        <a:off x="4322381" y="2690761"/>
        <a:ext cx="1312048" cy="754080"/>
      </dsp:txXfrm>
    </dsp:sp>
    <dsp:sp modelId="{9561B040-5E01-484A-9FA5-32486E238E51}">
      <dsp:nvSpPr>
        <dsp:cNvPr id="0" name=""/>
        <dsp:cNvSpPr/>
      </dsp:nvSpPr>
      <dsp:spPr>
        <a:xfrm rot="10800000">
          <a:off x="3165079" y="2911805"/>
          <a:ext cx="892950" cy="311992"/>
        </a:xfrm>
        <a:prstGeom prst="left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258677" y="2974203"/>
        <a:ext cx="705754" cy="187196"/>
      </dsp:txXfrm>
    </dsp:sp>
    <dsp:sp modelId="{F03D00C8-FD89-AB4E-82E7-41D1DC7B437C}">
      <dsp:nvSpPr>
        <dsp:cNvPr id="0" name=""/>
        <dsp:cNvSpPr/>
      </dsp:nvSpPr>
      <dsp:spPr>
        <a:xfrm>
          <a:off x="1141372" y="2699240"/>
          <a:ext cx="1782814" cy="73712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Arial"/>
              <a:cs typeface="Arial"/>
            </a:rPr>
            <a:t>Travel &amp; Accommodation Arrangements,</a:t>
          </a:r>
          <a:endParaRPr lang="en-US" sz="1400" kern="1200" dirty="0"/>
        </a:p>
      </dsp:txBody>
      <dsp:txXfrm>
        <a:off x="1162962" y="2720830"/>
        <a:ext cx="1739634" cy="693942"/>
      </dsp:txXfrm>
    </dsp:sp>
    <dsp:sp modelId="{33A768AD-E78F-1E4E-BD54-3013B1A01060}">
      <dsp:nvSpPr>
        <dsp:cNvPr id="0" name=""/>
        <dsp:cNvSpPr/>
      </dsp:nvSpPr>
      <dsp:spPr>
        <a:xfrm rot="18548664">
          <a:off x="2460471" y="2258845"/>
          <a:ext cx="397952" cy="311992"/>
        </a:xfrm>
        <a:prstGeom prst="leftRightArrow">
          <a:avLst>
            <a:gd name="adj1" fmla="val 60000"/>
            <a:gd name="adj2" fmla="val 5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54069" y="2321243"/>
        <a:ext cx="210756" cy="187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2FC316-97B7-4B8B-9B32-2153FD35C2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6EF55-C93D-46B0-8587-27F7284FA4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CED319C4-FED9-4E75-BD6E-AB8C9137B8FA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945629F-5E23-4D13-BFD7-A972BB3BC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5990BD6-0B71-4292-886D-BDB146933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40100-B043-4E9B-A280-B080E9E0D2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F728A-6EBA-4F4E-A2D0-758FE26A2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BE522DE5-CCB8-4A33-A526-F1CE6E5DB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Slide Image Placeholder 1">
            <a:extLst>
              <a:ext uri="{FF2B5EF4-FFF2-40B4-BE49-F238E27FC236}">
                <a16:creationId xmlns:a16="http://schemas.microsoft.com/office/drawing/2014/main" id="{36F56CB7-B180-4212-87AB-B5173CDD7A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4" name="Notes Placeholder 2">
            <a:extLst>
              <a:ext uri="{FF2B5EF4-FFF2-40B4-BE49-F238E27FC236}">
                <a16:creationId xmlns:a16="http://schemas.microsoft.com/office/drawing/2014/main" id="{0EBF20DB-0A97-4438-9323-BA4AB28795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ar-EG" altLang="en-US" dirty="0"/>
              <a:t>سفر الحجاج إلى الحج عبر التحول الرقمي</a:t>
            </a:r>
            <a:endParaRPr lang="en-US" altLang="en-US" dirty="0"/>
          </a:p>
        </p:txBody>
      </p:sp>
      <p:sp>
        <p:nvSpPr>
          <p:cNvPr id="3075" name="Slide Number Placeholder 3">
            <a:extLst>
              <a:ext uri="{FF2B5EF4-FFF2-40B4-BE49-F238E27FC236}">
                <a16:creationId xmlns:a16="http://schemas.microsoft.com/office/drawing/2014/main" id="{1E9D7119-0C85-41E8-92F7-AFD76085C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62A7B58-C8D8-46C7-BBED-79348652C8CC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Image Placeholder 1">
            <a:extLst>
              <a:ext uri="{FF2B5EF4-FFF2-40B4-BE49-F238E27FC236}">
                <a16:creationId xmlns:a16="http://schemas.microsoft.com/office/drawing/2014/main" id="{6281E831-B2CC-4FAE-B129-3E45DD1CF5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2" name="Notes Placeholder 2">
            <a:extLst>
              <a:ext uri="{FF2B5EF4-FFF2-40B4-BE49-F238E27FC236}">
                <a16:creationId xmlns:a16="http://schemas.microsoft.com/office/drawing/2014/main" id="{F181C63C-E21A-436D-BDB5-AFED97053B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ar-EG" altLang="en-US" dirty="0"/>
              <a:t>تواجه المملكة ضغط هائل من عمليات الحج المالية سواء من الشركات او الحجاج والمعتمرين</a:t>
            </a:r>
          </a:p>
          <a:p>
            <a:pPr eaLnBrk="1" hangingPunct="1">
              <a:spcBef>
                <a:spcPct val="0"/>
              </a:spcBef>
            </a:pPr>
            <a:r>
              <a:rPr lang="ar-EG" altLang="en-US" dirty="0"/>
              <a:t>يرغب الحجاج بسهولة التعامل </a:t>
            </a:r>
            <a:r>
              <a:rPr lang="ar-EG" altLang="en-US" dirty="0" err="1"/>
              <a:t>المالى</a:t>
            </a:r>
            <a:r>
              <a:rPr lang="ar-EG" altLang="en-US" dirty="0"/>
              <a:t> دون اجراءات معقدة او خوفا  من سرقة مالهم وكذلك </a:t>
            </a:r>
            <a:r>
              <a:rPr lang="ar-EG" altLang="en-US" dirty="0" err="1"/>
              <a:t>اجرءاات</a:t>
            </a:r>
            <a:r>
              <a:rPr lang="ar-EG" altLang="en-US" dirty="0"/>
              <a:t> عمليات التحويل من العملات المالية المختلفة </a:t>
            </a:r>
            <a:endParaRPr lang="en-US" altLang="en-US" dirty="0"/>
          </a:p>
        </p:txBody>
      </p:sp>
      <p:sp>
        <p:nvSpPr>
          <p:cNvPr id="5123" name="Slide Number Placeholder 3">
            <a:extLst>
              <a:ext uri="{FF2B5EF4-FFF2-40B4-BE49-F238E27FC236}">
                <a16:creationId xmlns:a16="http://schemas.microsoft.com/office/drawing/2014/main" id="{6784E094-68BF-4F8C-9452-FBBA1A228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7319C1B-AF07-4C65-BF22-A66D700A7BC9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18F7B1E6-663E-4550-B416-EE88F7572E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4A49F293-4319-4C2D-A118-3921CC4F7B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ar-EG" altLang="en-US" dirty="0"/>
              <a:t>امنة وسهلة التداول وتساعد على التقليل من عمليات الاحتيال والحد من سرقة العملة التقليدية</a:t>
            </a:r>
            <a:endParaRPr lang="en-US" altLang="en-US" dirty="0"/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0C76D57F-4B68-4A82-B613-F870BF870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0888BF-C408-42AB-B40B-D1D89ABA6523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29E6C8D5-B9EE-43C2-8FC5-FC5C255C35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1C76A891-A18C-4C74-A9D9-019C51F3E5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0DE4700C-C6DE-4750-88BD-A92ED8462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917A23-82B2-4D14-BBC1-8C2AE1522D5A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F67A61DC-6C34-4470-8401-38031A9714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31A856AC-7795-47E9-BA38-1D58637A62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1636538C-CC78-4221-A216-62CAA41E6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61A22B-DC12-4F4B-8552-D382F4A2F11C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9BEA0E69-4808-4AEB-B92F-D69DA2F2FF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5A9F004F-1286-4ABE-9CFB-D8A7CCDE77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9DC6DD31-6D98-40B8-9527-95E1FD2F0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546AB0-CFD3-49C0-80A6-7D7211D92D03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C08CA9AF-E8DB-4FB1-88A0-8E92DEAE27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6CE86DE7-5F6A-464B-8363-0AC0C10C90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5FE5B6BC-F8B7-40F4-928D-19FA0C6AF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103449-3495-400B-B196-60965C346E49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D-PanelTitle-GrommetsCombined.png">
            <a:extLst>
              <a:ext uri="{FF2B5EF4-FFF2-40B4-BE49-F238E27FC236}">
                <a16:creationId xmlns:a16="http://schemas.microsoft.com/office/drawing/2014/main" id="{7955DD34-FC01-4FA7-B2E9-7E18BA87C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93862B-859C-4EB9-A373-F9CDBA865D21}"/>
              </a:ext>
            </a:extLst>
          </p:cNvPr>
          <p:cNvCxnSpPr/>
          <p:nvPr/>
        </p:nvCxnSpPr>
        <p:spPr>
          <a:xfrm>
            <a:off x="2019300" y="3471863"/>
            <a:ext cx="511333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0535253-D349-412B-8CDB-A12A2018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65838" y="5054600"/>
            <a:ext cx="6731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F74C1-B568-4BDC-9526-163AA58CAB87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360978E-45D5-4AF5-8B0E-37798922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2463" y="5054600"/>
            <a:ext cx="40640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18700D6-9CBE-4E48-B759-CA85836E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6725" y="5054600"/>
            <a:ext cx="414338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AE1A2-62A4-4446-AD18-2186B4F829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84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CE0E54-4758-4A54-A08B-1F89B79E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3962-8E24-446C-A571-793950C77E34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96BC97-B1C0-4224-9D2C-0DAD213A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5377A4-5F02-41AA-9358-5E2667F9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52DD0-8621-45A4-B4DE-C62F9AC54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86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3CE5EB-44CA-462A-8F8A-550FD8C9440B}"/>
              </a:ext>
            </a:extLst>
          </p:cNvPr>
          <p:cNvCxnSpPr/>
          <p:nvPr/>
        </p:nvCxnSpPr>
        <p:spPr>
          <a:xfrm>
            <a:off x="1277938" y="4140200"/>
            <a:ext cx="660717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2B6C35-1C70-491A-846D-5800F559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BDF69-4140-4358-AAD1-4318EE17AADD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002F69-7BDE-45B6-A983-9834097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A66FAE-C57A-446D-9463-89083A92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842A6-2BDA-485F-BDC1-812D8D312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74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D03B2A3C-E90E-429B-B6E0-5CAA12951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7200"/>
              <a:t>“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C114B1BD-15BE-4E95-B7A5-9B719B5BF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7200"/>
              <a:t>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DF1457-B1E2-4491-B530-DD84643BA667}"/>
              </a:ext>
            </a:extLst>
          </p:cNvPr>
          <p:cNvCxnSpPr/>
          <p:nvPr/>
        </p:nvCxnSpPr>
        <p:spPr>
          <a:xfrm>
            <a:off x="1277938" y="4140200"/>
            <a:ext cx="6596062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A5B4A4A-D09C-4A3E-9A6C-9A718DC43C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F7E0C-7F29-49C2-A841-0DDA130EDCFC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7270C44-869D-4018-B205-2E6983A05C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2C9CEF4-044D-4ACE-9BD3-E3A7F03041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40F0A-FEDF-40BB-BF67-F261559DC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632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A010E-8D26-4E62-995F-91647F1C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27934-4581-4B68-A4A1-C9E2B5C008E7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1328-51DF-4528-BB53-22174E73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384CF-687B-4F59-BFD8-3E80F007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E284A-385F-45CA-87AC-C8EA024AF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091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B8758FAD-6A82-4B27-90EE-AD6A182AF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0"/>
              <a:t>“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BDFDF1E-364C-4E76-B74A-B28D400C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8000"/>
              <a:t>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5F29E-74A5-4DE8-9CB0-BDAF2D228CA5}"/>
              </a:ext>
            </a:extLst>
          </p:cNvPr>
          <p:cNvCxnSpPr/>
          <p:nvPr/>
        </p:nvCxnSpPr>
        <p:spPr>
          <a:xfrm>
            <a:off x="1277938" y="3429000"/>
            <a:ext cx="6596062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661908-BD09-4A0A-BE1F-9BE0B0955A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7B927-B74F-4C3C-828A-D87A1FFF055A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AAFC36E-F084-4FE4-B67C-B4E0EA7D7A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39DFCEB-F642-497A-A80F-12600949E8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54B41-F34B-43D4-AC5B-081FACA809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7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A8D-BECB-4735-9F86-58D68CFF1B26}"/>
              </a:ext>
            </a:extLst>
          </p:cNvPr>
          <p:cNvCxnSpPr/>
          <p:nvPr/>
        </p:nvCxnSpPr>
        <p:spPr>
          <a:xfrm>
            <a:off x="1277938" y="3429000"/>
            <a:ext cx="660717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rtlCol="0">
            <a:normAutofit/>
          </a:bodyPr>
          <a:lstStyle>
            <a:lvl1pPr>
              <a:defRPr lang="en-US" sz="3200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BB48BDE-1A88-435E-87C9-AE9B6691B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8B27D-45C6-49DD-9F94-039923E4001E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0D8684-FD63-4B22-ADF8-2FF1487E0A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221AB17-BEB8-4A88-8B84-B9A39B308B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2C69F-4DA6-4CB5-BAE5-F2FCB82C9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739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A205DF-5E1A-464A-BDD0-45DD367062DC}"/>
              </a:ext>
            </a:extLst>
          </p:cNvPr>
          <p:cNvCxnSpPr/>
          <p:nvPr/>
        </p:nvCxnSpPr>
        <p:spPr>
          <a:xfrm>
            <a:off x="1277938" y="2354263"/>
            <a:ext cx="660717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7C41346-0C47-413C-800E-2AD755B8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F26DB-5740-49F9-8920-AE93C264657C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BF77D6-377F-4B14-86F6-99280B37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E9F779-CC0F-4326-BDD9-C2D201F5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AC800-1854-4A13-B27D-19FC02D980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621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F81F30-95B9-408C-8A69-F8109CC8E49E}"/>
              </a:ext>
            </a:extLst>
          </p:cNvPr>
          <p:cNvCxnSpPr/>
          <p:nvPr/>
        </p:nvCxnSpPr>
        <p:spPr>
          <a:xfrm>
            <a:off x="6245225" y="906463"/>
            <a:ext cx="0" cy="4968875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BA7380-B83C-4FD8-9F0B-2ECF1244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98E21-D662-44C7-8AA5-9B8619074D81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325FEB-7C48-4172-B66D-9B0F33EA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67A2B2-B1CE-4599-AFE3-B5EAF828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FAFA4-3A14-4BE9-9E95-6CC67E1BC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0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3CD4D1-819C-49D2-B746-88CDDB047FAF}"/>
              </a:ext>
            </a:extLst>
          </p:cNvPr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FCB537-9F9E-440B-8EAB-F5CFD064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6611B-73FC-4843-9834-7BB47F317CA2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0E7835C-CE49-4505-A95A-BC250793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B26509-06A5-4351-B45B-2ABCEEE4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9FF2-1A57-472B-BC46-286F03EEE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40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638CE2-CDDF-431B-9C66-9B0BC043AACB}"/>
              </a:ext>
            </a:extLst>
          </p:cNvPr>
          <p:cNvCxnSpPr/>
          <p:nvPr/>
        </p:nvCxnSpPr>
        <p:spPr>
          <a:xfrm>
            <a:off x="1277938" y="3598863"/>
            <a:ext cx="6596062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789164-E0AB-4030-A8D6-812E3398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7647C-7D3D-4A46-8332-4A5BAD9FCA34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13EF69-50ED-4753-8EDE-4821CFA2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8B98BD-8012-4A1B-8AA6-7CDE38AC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C192F-BC66-462E-91F8-F8F33D383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2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D7FFA7-11ED-440B-A3E1-A7B4443CCD50}"/>
              </a:ext>
            </a:extLst>
          </p:cNvPr>
          <p:cNvCxnSpPr/>
          <p:nvPr/>
        </p:nvCxnSpPr>
        <p:spPr>
          <a:xfrm>
            <a:off x="1277938" y="2355850"/>
            <a:ext cx="6596062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EE441EB-C065-47FF-A6BC-E98A7883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4BDDC-391F-485A-B431-AA3136010515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0FE5BFF-B397-4A90-A2BC-29A0F339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AD9E986-2A55-4E7F-B5C5-8A43A4B6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063D5-C45C-4D66-A6B8-09D23734CA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1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08E3C4-4C14-469D-9DB2-FCA36411F8E3}"/>
              </a:ext>
            </a:extLst>
          </p:cNvPr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CA3D9D65-E732-4220-AD08-7923AE36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DC5DF-F518-4549-9F44-7FBA2E752A5E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307B40AA-0C5F-43A4-96A3-73301E2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818BF288-AB8E-4361-B9F4-FB9BB0AC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A8DD-9FC4-434E-B092-39946AB79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93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0B8676-76EC-47F8-8F8F-BE26B51EF3B1}"/>
              </a:ext>
            </a:extLst>
          </p:cNvPr>
          <p:cNvCxnSpPr/>
          <p:nvPr/>
        </p:nvCxnSpPr>
        <p:spPr>
          <a:xfrm>
            <a:off x="1277938" y="2354263"/>
            <a:ext cx="6596062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5F4ABA27-59B7-44B3-9979-1025F95D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246F6-2821-4757-9B2D-4E08785F4BE7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99487A4-115B-445B-AC29-85CA294D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D24707D-ABCB-450A-A47A-A522DAE2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C7DC-F303-4E03-ADBB-7FE9A20DB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32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D389785-4DE5-477D-8ECB-791EECCE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EE036-D2CA-4DCF-8218-816CD300180C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E2F53F-FA49-4738-A683-E7BEA65C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0349FF-9F69-4A60-AE23-B7DF78C6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32165-57B6-4E8F-89AF-666893DBB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8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4EF2E8-7780-47C8-856A-23FB3D2AA316}"/>
              </a:ext>
            </a:extLst>
          </p:cNvPr>
          <p:cNvCxnSpPr/>
          <p:nvPr/>
        </p:nvCxnSpPr>
        <p:spPr>
          <a:xfrm>
            <a:off x="1277938" y="2913063"/>
            <a:ext cx="23336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5BD81ED-3F6E-44D9-9389-27FACD6F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6B323-0106-4676-B5D1-BCFED791DBFC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FC6F200-8E6F-4071-AAE1-7F125F40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0A8F276-8F8E-4325-B805-30A9BD4A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AF380-5A44-4F30-9ADF-269290DA3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08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EA7217-5F64-4886-8566-59572440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EF9B2-7518-4192-B06D-C4910384CB5F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6E937A-8AA8-48B5-BB59-511F6138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944681-5E80-4E94-A1F6-8ADB08ED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B636C-997A-4D10-BC72-3A195F425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00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SD-PanelContent-GrommetsCombined.png">
            <a:extLst>
              <a:ext uri="{FF2B5EF4-FFF2-40B4-BE49-F238E27FC236}">
                <a16:creationId xmlns:a16="http://schemas.microsoft.com/office/drawing/2014/main" id="{AE595D3C-1A10-43F8-BF61-CB77925FAC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Placeholder 1">
            <a:extLst>
              <a:ext uri="{FF2B5EF4-FFF2-40B4-BE49-F238E27FC236}">
                <a16:creationId xmlns:a16="http://schemas.microsoft.com/office/drawing/2014/main" id="{3F95C417-B081-4DA8-AD43-F874FA8716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8436" name="Text Placeholder 2">
            <a:extLst>
              <a:ext uri="{FF2B5EF4-FFF2-40B4-BE49-F238E27FC236}">
                <a16:creationId xmlns:a16="http://schemas.microsoft.com/office/drawing/2014/main" id="{F2E02D8A-9FC9-4A58-8C40-6023CDFAD3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5232-A336-4EA3-8E46-EACE6FEF1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  <a:ea typeface="MS PGothic" charset="-128"/>
              </a:defRPr>
            </a:lvl1pPr>
          </a:lstStyle>
          <a:p>
            <a:pPr>
              <a:defRPr/>
            </a:pPr>
            <a:fld id="{BED65A28-7DDC-4451-A2BA-F703D0AEC589}" type="datetimeFigureOut">
              <a:rPr lang="en-US" altLang="en-US"/>
              <a:pPr>
                <a:defRPr/>
              </a:pPr>
              <a:t>03-Aug-18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2D76-6DD1-488F-9422-A9A3504CF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  <a:ea typeface="MS PGothic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BC66-F81F-4913-B4E9-D44EDE324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smtClean="0">
                <a:solidFill>
                  <a:schemeClr val="tx1"/>
                </a:solidFill>
                <a:effectLst/>
                <a:latin typeface="+mn-lt"/>
                <a:ea typeface="MS PGothic" charset="-128"/>
              </a:defRPr>
            </a:lvl1pPr>
          </a:lstStyle>
          <a:p>
            <a:pPr>
              <a:defRPr/>
            </a:pPr>
            <a:fld id="{2236BFF1-EACA-4895-B984-8B2702924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57" r:id="rId7"/>
    <p:sldLayoutId id="2147483867" r:id="rId8"/>
    <p:sldLayoutId id="2147483858" r:id="rId9"/>
    <p:sldLayoutId id="2147483859" r:id="rId10"/>
    <p:sldLayoutId id="2147483868" r:id="rId11"/>
    <p:sldLayoutId id="2147483869" r:id="rId12"/>
    <p:sldLayoutId id="2147483860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rgbClr val="262626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rgbClr val="262626"/>
          </a:solidFill>
          <a:latin typeface="Garamond" panose="02020404030301010803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2000" kern="1200">
          <a:solidFill>
            <a:srgbClr val="262626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kern="1200">
          <a:solidFill>
            <a:srgbClr val="262626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rgbClr val="262626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.Rashad@jazancci.org.s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>
            <a:extLst>
              <a:ext uri="{FF2B5EF4-FFF2-40B4-BE49-F238E27FC236}">
                <a16:creationId xmlns:a16="http://schemas.microsoft.com/office/drawing/2014/main" id="{5A243EDD-C54F-4641-AC54-7F73EF96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n>
                  <a:noFill/>
                </a:ln>
                <a:solidFill>
                  <a:srgbClr val="72727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2050" name="TextBox 8">
            <a:extLst>
              <a:ext uri="{FF2B5EF4-FFF2-40B4-BE49-F238E27FC236}">
                <a16:creationId xmlns:a16="http://schemas.microsoft.com/office/drawing/2014/main" id="{4A1DA4B6-7913-45BE-8C82-703C6B8B6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96" y="4646613"/>
            <a:ext cx="8901403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digital transformation to support pilgrims travelling to hajj &amp; umrah via digital coin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DAAC43-6DA2-4D49-90C5-59FE1C053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radeGothic BoldCondTwenty" pitchFamily="1" charset="0"/>
            </a:endParaRPr>
          </a:p>
        </p:txBody>
      </p:sp>
      <p:pic>
        <p:nvPicPr>
          <p:cNvPr id="2052" name="Picture 2">
            <a:extLst>
              <a:ext uri="{FF2B5EF4-FFF2-40B4-BE49-F238E27FC236}">
                <a16:creationId xmlns:a16="http://schemas.microsoft.com/office/drawing/2014/main" id="{36E0A6CD-0E28-4298-8A69-6BBE34B2F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18" y="975518"/>
            <a:ext cx="6018212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BDF5E9-9CFB-425C-9918-93195805156D}"/>
              </a:ext>
            </a:extLst>
          </p:cNvPr>
          <p:cNvSpPr/>
          <p:nvPr/>
        </p:nvSpPr>
        <p:spPr>
          <a:xfrm>
            <a:off x="2892491" y="3429000"/>
            <a:ext cx="28738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727272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sz="4000" b="1" dirty="0">
                <a:solidFill>
                  <a:srgbClr val="0070C0"/>
                </a:solidFill>
                <a:cs typeface="Calibri" panose="020F0502020204030204" pitchFamily="34" charset="0"/>
              </a:rPr>
              <a:t>Vision</a:t>
            </a:r>
            <a:endParaRPr lang="en-US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>
            <a:extLst>
              <a:ext uri="{FF2B5EF4-FFF2-40B4-BE49-F238E27FC236}">
                <a16:creationId xmlns:a16="http://schemas.microsoft.com/office/drawing/2014/main" id="{93A1E659-7C08-4BAD-AD99-8F0871FA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25" y="811213"/>
            <a:ext cx="6797675" cy="1303337"/>
          </a:xfrm>
        </p:spPr>
        <p:txBody>
          <a:bodyPr/>
          <a:lstStyle/>
          <a:p>
            <a:r>
              <a:rPr lang="en-US" altLang="en-US" b="1" dirty="0">
                <a:ln>
                  <a:noFill/>
                </a:ln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The Problem</a:t>
            </a:r>
          </a:p>
        </p:txBody>
      </p:sp>
      <p:sp>
        <p:nvSpPr>
          <p:cNvPr id="20483" name="TextBox 21">
            <a:extLst>
              <a:ext uri="{FF2B5EF4-FFF2-40B4-BE49-F238E27FC236}">
                <a16:creationId xmlns:a16="http://schemas.microsoft.com/office/drawing/2014/main" id="{0980DBBB-2B07-4FB7-9B52-DF26ED17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2535238"/>
            <a:ext cx="74247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radeGothic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radeGothic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radeGothic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latin typeface="Arial" charset="0"/>
              </a:rPr>
              <a:t>1-</a:t>
            </a:r>
            <a:r>
              <a:rPr lang="en-US" altLang="en-US" sz="2000" dirty="0">
                <a:latin typeface="Arial" charset="0"/>
              </a:rPr>
              <a:t>The Kingdom is facing tremendous pressure from financial hajj operations &amp; controlling whether from companies or</a:t>
            </a:r>
            <a:r>
              <a:rPr lang="ar-EG" altLang="en-US" sz="2000" dirty="0">
                <a:latin typeface="Arial" charset="0"/>
              </a:rPr>
              <a:t> </a:t>
            </a:r>
            <a:r>
              <a:rPr lang="en-US" altLang="en-US" sz="2000" dirty="0">
                <a:latin typeface="Arial" charset="0"/>
              </a:rPr>
              <a:t>Pilgrims</a:t>
            </a:r>
            <a:r>
              <a:rPr lang="ar-EG" altLang="en-US" sz="2000" dirty="0">
                <a:latin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000" b="1" dirty="0">
                <a:latin typeface="Arial" charset="0"/>
              </a:rPr>
              <a:t>2-</a:t>
            </a:r>
            <a:r>
              <a:rPr lang="en-US" altLang="en-US" sz="2000" dirty="0">
                <a:latin typeface="Arial" charset="0"/>
              </a:rPr>
              <a:t> Pilgrims want to easily deal with money without complicated procedures or fear of stealing their money as well as the procedures of transfers from different currencies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AB3883-7B62-4064-8D1A-726833B76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radeGothic BoldCondTwenty" pitchFamily="1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96A3928D-E365-4574-84AA-0D32F2CB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65" y="915988"/>
            <a:ext cx="7707085" cy="1817881"/>
          </a:xfrm>
        </p:spPr>
        <p:txBody>
          <a:bodyPr/>
          <a:lstStyle/>
          <a:p>
            <a:r>
              <a:rPr lang="en-US" altLang="en-US" b="1" dirty="0">
                <a:ln>
                  <a:noFill/>
                </a:ln>
                <a:solidFill>
                  <a:srgbClr val="0070C0"/>
                </a:solidFill>
              </a:rPr>
              <a:t>Solution:</a:t>
            </a:r>
            <a:r>
              <a:rPr lang="en-US" altLang="en-US" b="1" dirty="0">
                <a:ln>
                  <a:noFill/>
                </a:ln>
              </a:rPr>
              <a:t> </a:t>
            </a:r>
            <a:r>
              <a:rPr lang="en-US" altLang="en-US" b="1" dirty="0">
                <a:ln>
                  <a:noFill/>
                </a:ln>
                <a:solidFill>
                  <a:srgbClr val="00B050"/>
                </a:solidFill>
              </a:rPr>
              <a:t>E-Riyal</a:t>
            </a:r>
            <a:br>
              <a:rPr lang="ar-EG" altLang="en-US" dirty="0">
                <a:ln>
                  <a:noFill/>
                </a:ln>
              </a:rPr>
            </a:br>
            <a:r>
              <a:rPr lang="en-US" altLang="en-US" sz="3200" b="1" dirty="0">
                <a:ln>
                  <a:noFill/>
                </a:ln>
              </a:rPr>
              <a:t>Establishing a unified digital trading currency for Hajj and Umrah operations</a:t>
            </a:r>
            <a:endParaRPr lang="en-US" altLang="en-US" b="1" dirty="0">
              <a:ln>
                <a:noFill/>
              </a:ln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9A35AC-EB0B-4CC3-B6B7-DC9EB8A606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644583"/>
              </p:ext>
            </p:extLst>
          </p:nvPr>
        </p:nvGraphicFramePr>
        <p:xfrm>
          <a:off x="1176338" y="2507861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A2A072E3-9DB7-4565-BE8E-B2D3694B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75" y="996950"/>
            <a:ext cx="6799263" cy="960438"/>
          </a:xfrm>
        </p:spPr>
        <p:txBody>
          <a:bodyPr/>
          <a:lstStyle/>
          <a:p>
            <a:r>
              <a:rPr lang="en-US" altLang="en-US" b="1" dirty="0">
                <a:ln>
                  <a:noFill/>
                </a:ln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Methodology &amp; services </a:t>
            </a:r>
            <a:endParaRPr lang="en-US" altLang="en-US" dirty="0">
              <a:ln>
                <a:noFill/>
              </a:ln>
              <a:solidFill>
                <a:srgbClr val="0070C0"/>
              </a:solidFill>
            </a:endParaRPr>
          </a:p>
        </p:txBody>
      </p:sp>
      <p:pic>
        <p:nvPicPr>
          <p:cNvPr id="61442" name="Picture 2" descr="nternational ATM withdrawal">
            <a:extLst>
              <a:ext uri="{FF2B5EF4-FFF2-40B4-BE49-F238E27FC236}">
                <a16:creationId xmlns:a16="http://schemas.microsoft.com/office/drawing/2014/main" id="{31EF9D32-E46A-4BD1-BDA6-EEA1FB807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318" y="1477169"/>
            <a:ext cx="2422525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 descr="ØªÙØ¬Ø© Ø¨Ø­Ø« Ø§ÙØµÙØ± Ø¹Ù âªhotels and transportations cartoon picturesâ¬â">
            <a:extLst>
              <a:ext uri="{FF2B5EF4-FFF2-40B4-BE49-F238E27FC236}">
                <a16:creationId xmlns:a16="http://schemas.microsoft.com/office/drawing/2014/main" id="{22235414-2A19-4B1C-A7CF-130FB03B8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45480" r="1302" b="3714"/>
          <a:stretch>
            <a:fillRect/>
          </a:stretch>
        </p:blipFill>
        <p:spPr bwMode="auto">
          <a:xfrm>
            <a:off x="6878638" y="4670425"/>
            <a:ext cx="1893887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 descr="ØªÙØ¬Ø© Ø¨Ø­Ø« Ø§ÙØµÙØ± Ø¹Ù âªhajj regulationâ¬â">
            <a:extLst>
              <a:ext uri="{FF2B5EF4-FFF2-40B4-BE49-F238E27FC236}">
                <a16:creationId xmlns:a16="http://schemas.microsoft.com/office/drawing/2014/main" id="{905C3042-7122-4CC1-A678-87D43DF96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6" t="-2" b="5824"/>
          <a:stretch>
            <a:fillRect/>
          </a:stretch>
        </p:blipFill>
        <p:spPr bwMode="auto">
          <a:xfrm>
            <a:off x="465932" y="1230313"/>
            <a:ext cx="1185862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8" descr="µÙØ±Ø© Ø°Ø§Øª ØµÙØ©">
            <a:extLst>
              <a:ext uri="{FF2B5EF4-FFF2-40B4-BE49-F238E27FC236}">
                <a16:creationId xmlns:a16="http://schemas.microsoft.com/office/drawing/2014/main" id="{C4FDC59E-C547-461F-9D64-10ED6D686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670425"/>
            <a:ext cx="2078038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Content Placeholder 5">
            <a:extLst>
              <a:ext uri="{FF2B5EF4-FFF2-40B4-BE49-F238E27FC236}">
                <a16:creationId xmlns:a16="http://schemas.microsoft.com/office/drawing/2014/main" id="{F24E758F-2D46-4F05-9EA3-772BA3B54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688" y="2603500"/>
            <a:ext cx="6799262" cy="3444875"/>
          </a:xfrm>
        </p:spPr>
        <p:txBody>
          <a:bodyPr/>
          <a:lstStyle/>
          <a:p>
            <a:r>
              <a:rPr lang="en-US" altLang="en-US" dirty="0"/>
              <a:t>Customized Block-chain based for Hajj</a:t>
            </a:r>
          </a:p>
          <a:p>
            <a:r>
              <a:rPr lang="en-US" altLang="en-US" dirty="0"/>
              <a:t>serve hotels and transportations payments</a:t>
            </a:r>
          </a:p>
          <a:p>
            <a:r>
              <a:rPr lang="en-US" altLang="en-US" dirty="0"/>
              <a:t>Notify pilgrims about regulations</a:t>
            </a:r>
          </a:p>
          <a:p>
            <a:r>
              <a:rPr lang="en-US" altLang="en-US" dirty="0"/>
              <a:t>Can be used between B2B, then B2C  ,C2C and C2B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9BA92A76-9749-4516-8492-31AD3820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n>
                  <a:noFill/>
                </a:ln>
                <a:solidFill>
                  <a:srgbClr val="72727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Advantages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3BFE8E-6CA1-4C67-AF06-9358DA885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0097F-26D4-4276-B9C6-C2D5A5E52E96}"/>
              </a:ext>
            </a:extLst>
          </p:cNvPr>
          <p:cNvSpPr txBox="1"/>
          <p:nvPr/>
        </p:nvSpPr>
        <p:spPr>
          <a:xfrm>
            <a:off x="810209" y="1874728"/>
            <a:ext cx="6477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  <a:defRPr/>
            </a:pPr>
            <a:endParaRPr lang="en-US" sz="2800" dirty="0">
              <a:latin typeface="Calibri" charset="0"/>
              <a:ea typeface="MS PGothic" charset="-128"/>
            </a:endParaRPr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sz="2800" dirty="0">
                <a:latin typeface="Calibri" charset="0"/>
                <a:ea typeface="MS PGothic" charset="-128"/>
              </a:rPr>
              <a:t>Secured</a:t>
            </a:r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sz="2800" dirty="0">
                <a:latin typeface="Calibri" charset="0"/>
                <a:ea typeface="MS PGothic" charset="-128"/>
              </a:rPr>
              <a:t>Easy</a:t>
            </a:r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sz="2800" dirty="0">
                <a:latin typeface="Calibri" charset="0"/>
                <a:ea typeface="MS PGothic" charset="-128"/>
              </a:rPr>
              <a:t>Direct</a:t>
            </a:r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sz="2800" dirty="0">
                <a:latin typeface="Calibri" charset="0"/>
                <a:ea typeface="MS PGothic" charset="-128"/>
              </a:rPr>
              <a:t>Less Fraud Signature</a:t>
            </a:r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sz="2800" dirty="0">
                <a:latin typeface="Calibri" charset="0"/>
                <a:ea typeface="MS PGothic" charset="-128"/>
              </a:rPr>
              <a:t>Minimize fraud and reduce theft for traditional currency</a:t>
            </a:r>
          </a:p>
        </p:txBody>
      </p:sp>
      <p:sp>
        <p:nvSpPr>
          <p:cNvPr id="8196" name="AutoShape 6" descr="ØªÙØ¬Ø© Ø¨Ø­Ø« Ø§ÙØµÙØ± Ø¹Ù âªeasy transactionâ¬â">
            <a:extLst>
              <a:ext uri="{FF2B5EF4-FFF2-40B4-BE49-F238E27FC236}">
                <a16:creationId xmlns:a16="http://schemas.microsoft.com/office/drawing/2014/main" id="{B980384F-C642-43CD-91AC-AD18B0DD4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6638" y="2665413"/>
            <a:ext cx="1906587" cy="190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73A241C6-B1E0-4B55-B9FC-3B71535D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88" y="225425"/>
            <a:ext cx="6799262" cy="1304925"/>
          </a:xfrm>
        </p:spPr>
        <p:txBody>
          <a:bodyPr/>
          <a:lstStyle/>
          <a:p>
            <a:r>
              <a:rPr lang="en-US" altLang="en-US" b="1">
                <a:ln>
                  <a:noFill/>
                </a:ln>
                <a:solidFill>
                  <a:srgbClr val="72727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Revenue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9FD3DE-6DAF-4AC3-8F67-AFD639F88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4580" name="TextBox 8">
            <a:extLst>
              <a:ext uri="{FF2B5EF4-FFF2-40B4-BE49-F238E27FC236}">
                <a16:creationId xmlns:a16="http://schemas.microsoft.com/office/drawing/2014/main" id="{C10D49A4-D76A-4200-8F77-922A180E5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1287463"/>
            <a:ext cx="801052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radeGothic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radeGothic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radeGothic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9pPr>
          </a:lstStyle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800" dirty="0">
                <a:latin typeface="Calibri" charset="0"/>
              </a:rPr>
              <a:t>A stable </a:t>
            </a:r>
            <a:r>
              <a:rPr lang="en-US" sz="2800" dirty="0">
                <a:latin typeface="Calibri" charset="0"/>
              </a:rPr>
              <a:t>Cryptocurrency:</a:t>
            </a:r>
          </a:p>
          <a:p>
            <a:pPr marL="342900" indent="-342900" eaLnBrk="1" hangingPunct="1">
              <a:spcBef>
                <a:spcPct val="0"/>
              </a:spcBef>
              <a:buFont typeface="Wingdings" charset="2"/>
              <a:buChar char="Ø"/>
              <a:defRPr/>
            </a:pPr>
            <a:endParaRPr lang="en-US" altLang="en-US" sz="2800" dirty="0">
              <a:latin typeface="Calibri" charset="0"/>
            </a:endParaRPr>
          </a:p>
          <a:p>
            <a:pPr marL="342900" indent="-342900" eaLnBrk="1" hangingPunct="1">
              <a:spcBef>
                <a:spcPct val="0"/>
              </a:spcBef>
              <a:buFont typeface="Wingdings" charset="2"/>
              <a:buChar char="Ø"/>
              <a:defRPr/>
            </a:pPr>
            <a:endParaRPr lang="en-US" altLang="en-US" sz="2800" dirty="0">
              <a:latin typeface="Calibri" charset="0"/>
            </a:endParaRPr>
          </a:p>
          <a:p>
            <a:pPr marL="342900" indent="-342900" eaLnBrk="1" hangingPunct="1">
              <a:spcBef>
                <a:spcPct val="0"/>
              </a:spcBef>
              <a:buFont typeface="Wingdings" charset="2"/>
              <a:buChar char="Ø"/>
              <a:defRPr/>
            </a:pPr>
            <a:endParaRPr lang="en-US" altLang="en-US" sz="2800" dirty="0">
              <a:latin typeface="Calibri" charset="0"/>
            </a:endParaRPr>
          </a:p>
          <a:p>
            <a:pPr marL="342900" indent="-342900" eaLnBrk="1" hangingPunct="1">
              <a:spcBef>
                <a:spcPct val="0"/>
              </a:spcBef>
              <a:buFont typeface="Wingdings" charset="2"/>
              <a:buChar char="Ø"/>
              <a:defRPr/>
            </a:pPr>
            <a:endParaRPr lang="en-US" altLang="en-US" sz="2800" dirty="0">
              <a:latin typeface="Calibri" charset="0"/>
            </a:endParaRPr>
          </a:p>
          <a:p>
            <a:pPr marL="342900" indent="-342900" eaLnBrk="1" hangingPunct="1">
              <a:spcBef>
                <a:spcPct val="0"/>
              </a:spcBef>
              <a:buFont typeface="Wingdings" charset="2"/>
              <a:buChar char="Ø"/>
              <a:defRPr/>
            </a:pPr>
            <a:endParaRPr lang="en-US" altLang="en-US" sz="2800" dirty="0">
              <a:latin typeface="Calibri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en-US" sz="2800" dirty="0">
              <a:latin typeface="Calibri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r>
              <a:rPr lang="en-US" altLang="en-US" sz="2800" b="1" dirty="0">
                <a:solidFill>
                  <a:srgbClr val="0070C0"/>
                </a:solidFill>
                <a:latin typeface="Calibri" charset="0"/>
              </a:rPr>
              <a:t>Applicable with vision 2030</a:t>
            </a:r>
            <a:r>
              <a:rPr lang="en-US" altLang="en-US" sz="2800" dirty="0">
                <a:latin typeface="Calibri" charset="0"/>
              </a:rPr>
              <a:t>, </a:t>
            </a: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en-US" sz="2800" dirty="0">
              <a:latin typeface="Calibri" charset="0"/>
            </a:endParaRPr>
          </a:p>
          <a:p>
            <a:pPr marL="457200" indent="-457200" eaLnBrk="1" hangingPunct="1">
              <a:spcBef>
                <a:spcPct val="0"/>
              </a:spcBef>
              <a:defRPr/>
            </a:pPr>
            <a:endParaRPr lang="en-US" altLang="en-US" sz="2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26097D5-BFC6-45E7-ADA6-D7FE51C0CEF9}"/>
              </a:ext>
            </a:extLst>
          </p:cNvPr>
          <p:cNvSpPr/>
          <p:nvPr/>
        </p:nvSpPr>
        <p:spPr>
          <a:xfrm>
            <a:off x="3184525" y="1806575"/>
            <a:ext cx="2263775" cy="2233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More than 2 million pilgrims +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45F60F-AADF-411D-8DD2-ACF098A25111}"/>
              </a:ext>
            </a:extLst>
          </p:cNvPr>
          <p:cNvSpPr/>
          <p:nvPr/>
        </p:nvSpPr>
        <p:spPr>
          <a:xfrm>
            <a:off x="5627688" y="1228725"/>
            <a:ext cx="3130550" cy="2992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By </a:t>
            </a:r>
            <a:r>
              <a:rPr lang="en-US" sz="2400" b="1" dirty="0"/>
              <a:t>2030</a:t>
            </a:r>
            <a:r>
              <a:rPr lang="en-US" sz="2400" dirty="0"/>
              <a:t>,</a:t>
            </a:r>
          </a:p>
          <a:p>
            <a:pPr algn="ctr">
              <a:defRPr/>
            </a:pPr>
            <a:r>
              <a:rPr lang="en-US" sz="2400" dirty="0"/>
              <a:t>We will reach </a:t>
            </a:r>
            <a:r>
              <a:rPr lang="en-US" sz="2400" b="1" dirty="0"/>
              <a:t>4</a:t>
            </a:r>
            <a:r>
              <a:rPr lang="en-US" sz="2400" dirty="0"/>
              <a:t> million pilgrims to hajj and 11 million for umrah</a:t>
            </a:r>
            <a:endParaRPr lang="en-US" sz="24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7D62DC-CA09-4C8E-9906-6897FA3C60E5}"/>
              </a:ext>
            </a:extLst>
          </p:cNvPr>
          <p:cNvSpPr/>
          <p:nvPr/>
        </p:nvSpPr>
        <p:spPr>
          <a:xfrm>
            <a:off x="887413" y="2197100"/>
            <a:ext cx="1958424" cy="1663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Umrah opening all the year</a:t>
            </a:r>
          </a:p>
        </p:txBody>
      </p:sp>
      <p:pic>
        <p:nvPicPr>
          <p:cNvPr id="10247" name="Picture 6" descr="ØªÙØ¬Ø© Ø¨Ø­Ø« Ø§ÙØµÙØ± Ø¹Ù âªeasy transactionâ¬â">
            <a:extLst>
              <a:ext uri="{FF2B5EF4-FFF2-40B4-BE49-F238E27FC236}">
                <a16:creationId xmlns:a16="http://schemas.microsoft.com/office/drawing/2014/main" id="{C50B561A-D473-4E6D-A44E-248CFB45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4595813"/>
            <a:ext cx="23812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EBAAD0AC-70F7-4209-AAAE-9CFB7075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69" y="622922"/>
            <a:ext cx="6799262" cy="1303337"/>
          </a:xfrm>
        </p:spPr>
        <p:txBody>
          <a:bodyPr/>
          <a:lstStyle/>
          <a:p>
            <a:r>
              <a:rPr lang="en-US" altLang="en-US" b="1" dirty="0">
                <a:ln>
                  <a:noFill/>
                </a:ln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Competition &amp; Challenges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3F8F42-B692-45E7-8292-A9895717F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radeGothic BoldCondTwenty" pitchFamily="1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EF419-6E4F-4C88-8ABA-E239F0C2D608}"/>
              </a:ext>
            </a:extLst>
          </p:cNvPr>
          <p:cNvSpPr txBox="1"/>
          <p:nvPr/>
        </p:nvSpPr>
        <p:spPr>
          <a:xfrm>
            <a:off x="447869" y="1868687"/>
            <a:ext cx="829491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Competition</a:t>
            </a:r>
            <a:r>
              <a:rPr lang="en-US" altLang="en-US" sz="2800" b="1" dirty="0">
                <a:solidFill>
                  <a:srgbClr val="727272"/>
                </a:solidFill>
                <a:latin typeface="Arial" panose="020B0604020202020204" pitchFamily="34" charset="0"/>
              </a:rPr>
              <a:t> </a:t>
            </a:r>
            <a:br>
              <a:rPr lang="en-US" altLang="en-US" sz="2800" b="1" dirty="0">
                <a:solidFill>
                  <a:srgbClr val="727272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latin typeface="Calibri" charset="0"/>
                <a:ea typeface="MS PGothic" charset="-128"/>
              </a:rPr>
              <a:t>- KSA </a:t>
            </a:r>
            <a:r>
              <a:rPr lang="en-US" sz="2800" dirty="0">
                <a:latin typeface="Calibri" charset="0"/>
                <a:ea typeface="MS PGothic" charset="-128"/>
              </a:rPr>
              <a:t>Will be face limited </a:t>
            </a:r>
            <a:r>
              <a:rPr lang="en-US" altLang="en-US" sz="2800" dirty="0">
                <a:latin typeface="Calibri" charset="0"/>
                <a:ea typeface="MS PGothic" charset="-128"/>
              </a:rPr>
              <a:t>Competition because KSA  the only country have the  resources for hajj and umrah</a:t>
            </a:r>
          </a:p>
          <a:p>
            <a:pPr>
              <a:defRPr/>
            </a:pPr>
            <a:r>
              <a:rPr lang="en-US" altLang="en-US" sz="2800" dirty="0">
                <a:latin typeface="Calibri" charset="0"/>
                <a:ea typeface="MS PGothic" charset="-128"/>
              </a:rPr>
              <a:t>- Also E-Riyal will be </a:t>
            </a:r>
            <a:r>
              <a:rPr lang="en-US" sz="2800" dirty="0">
                <a:latin typeface="Calibri" charset="0"/>
                <a:ea typeface="MS PGothic" charset="-128"/>
              </a:rPr>
              <a:t>the first digital coin in Saudi Arabia that support hajj &amp; umrah financial operation to all over the world</a:t>
            </a:r>
            <a:br>
              <a:rPr lang="en-US" sz="2800" dirty="0">
                <a:latin typeface="Calibri" charset="0"/>
                <a:ea typeface="MS PGothic" charset="-128"/>
              </a:rPr>
            </a:b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</a:rPr>
              <a:t>Challenges</a:t>
            </a:r>
            <a:r>
              <a:rPr lang="en-US" altLang="en-US" sz="2800" b="1" dirty="0">
                <a:solidFill>
                  <a:srgbClr val="727272"/>
                </a:solidFill>
                <a:latin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US" sz="2800" dirty="0">
                <a:latin typeface="Calibri" charset="0"/>
                <a:ea typeface="MS PGothic" charset="-128"/>
              </a:rPr>
              <a:t>we will face challenge to transfer from paper documents &amp; traditional transactions into digital e- financial platform using digital e riyal coin </a:t>
            </a:r>
          </a:p>
          <a:p>
            <a:pPr>
              <a:defRPr/>
            </a:pPr>
            <a:endParaRPr lang="en-US" dirty="0">
              <a:latin typeface="Calibri" charset="0"/>
              <a:ea typeface="MS PGothic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980F9160-694F-476C-9857-AF239A82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495300"/>
            <a:ext cx="6799262" cy="1304925"/>
          </a:xfrm>
        </p:spPr>
        <p:txBody>
          <a:bodyPr/>
          <a:lstStyle/>
          <a:p>
            <a:r>
              <a:rPr lang="en-US" altLang="en-US" b="1" dirty="0">
                <a:ln>
                  <a:noFill/>
                </a:ln>
                <a:solidFill>
                  <a:srgbClr val="0070C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E48F3-7F79-4647-BF73-CE646B6B9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radeGothic BoldCondTwenty" pitchFamily="1" charset="0"/>
            </a:endParaRPr>
          </a:p>
        </p:txBody>
      </p:sp>
      <p:sp>
        <p:nvSpPr>
          <p:cNvPr id="28676" name="TextBox 8">
            <a:extLst>
              <a:ext uri="{FF2B5EF4-FFF2-40B4-BE49-F238E27FC236}">
                <a16:creationId xmlns:a16="http://schemas.microsoft.com/office/drawing/2014/main" id="{996D5FEB-E4A7-4508-BE34-9C4947A19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359" y="1919288"/>
            <a:ext cx="722762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radeGothic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radeGothic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radeGothic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radeGothic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Arial" charset="0"/>
              </a:rPr>
              <a:t>Mohamed Abd </a:t>
            </a:r>
            <a:r>
              <a:rPr lang="en-US" altLang="en-US" sz="2800" dirty="0" err="1">
                <a:latin typeface="Arial" charset="0"/>
              </a:rPr>
              <a:t>Elmaksoud</a:t>
            </a:r>
            <a:r>
              <a:rPr lang="en-US" altLang="en-US" sz="2800" dirty="0">
                <a:latin typeface="Arial" charset="0"/>
              </a:rPr>
              <a:t> Rashad 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Business Consultant – Project Idea Generator        </a:t>
            </a:r>
            <a:r>
              <a:rPr lang="en-US" altLang="en-US" sz="2000" b="1" dirty="0">
                <a:latin typeface="Arial" charset="0"/>
              </a:rPr>
              <a:t>EGYPT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endParaRPr lang="en-US" altLang="en-US" sz="2000" b="1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Arial" charset="0"/>
              </a:rPr>
              <a:t>Sarah </a:t>
            </a:r>
            <a:r>
              <a:rPr lang="en-US" altLang="en-US" sz="2800" dirty="0" err="1">
                <a:latin typeface="Arial" charset="0"/>
              </a:rPr>
              <a:t>Alattas</a:t>
            </a:r>
            <a:r>
              <a:rPr lang="en-US" altLang="en-US" sz="2800" dirty="0">
                <a:latin typeface="Arial" charset="0"/>
              </a:rPr>
              <a:t>                                     KSA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en-US" sz="2000" dirty="0">
                <a:solidFill>
                  <a:srgbClr val="0070C0"/>
                </a:solidFill>
                <a:latin typeface="Arial" charset="0"/>
              </a:rPr>
              <a:t>Data Analyst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8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sz="2800" dirty="0">
                <a:latin typeface="Arial" charset="0"/>
              </a:rPr>
              <a:t>Islam El-</a:t>
            </a:r>
            <a:r>
              <a:rPr lang="en-US" sz="2800" dirty="0" err="1">
                <a:latin typeface="Arial" charset="0"/>
              </a:rPr>
              <a:t>moawen</a:t>
            </a:r>
            <a:r>
              <a:rPr lang="en-US" sz="2800" dirty="0"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sz="2000" dirty="0">
                <a:solidFill>
                  <a:srgbClr val="0070C0"/>
                </a:solidFill>
                <a:latin typeface="Arial" charset="0"/>
              </a:rPr>
              <a:t>Software Engineer &amp; Technical team leader           </a:t>
            </a:r>
            <a:r>
              <a:rPr lang="en-US" altLang="en-US" sz="2000" b="1" dirty="0">
                <a:latin typeface="Arial" charset="0"/>
              </a:rPr>
              <a:t>EGYPT</a:t>
            </a:r>
            <a:endParaRPr lang="en-US" sz="2000" b="1" dirty="0"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sz="20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sz="2800" dirty="0">
                <a:latin typeface="Arial" charset="0"/>
              </a:rPr>
              <a:t>Islam El-</a:t>
            </a:r>
            <a:r>
              <a:rPr lang="en-US" sz="2800" dirty="0" err="1">
                <a:latin typeface="Arial" charset="0"/>
              </a:rPr>
              <a:t>Deeb</a:t>
            </a:r>
            <a:r>
              <a:rPr lang="en-US" sz="2800" dirty="0"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sz="2000" dirty="0">
                <a:solidFill>
                  <a:srgbClr val="0070C0"/>
                </a:solidFill>
                <a:latin typeface="Arial" charset="0"/>
              </a:rPr>
              <a:t>Software Engineer                                                   </a:t>
            </a:r>
            <a:r>
              <a:rPr lang="en-US" altLang="en-US" sz="2000" b="1" dirty="0">
                <a:latin typeface="Arial" charset="0"/>
              </a:rPr>
              <a:t>EGYPT</a:t>
            </a:r>
            <a:endParaRPr lang="en-US" sz="2000" b="1" dirty="0">
              <a:latin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000" dirty="0"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119BD457-E5F5-44D6-A656-59741382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n>
                  <a:noFill/>
                </a:ln>
                <a:solidFill>
                  <a:srgbClr val="727272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Thanks &amp; Contact</a:t>
            </a:r>
          </a:p>
        </p:txBody>
      </p:sp>
      <p:sp>
        <p:nvSpPr>
          <p:cNvPr id="16386" name="TextBox 8">
            <a:extLst>
              <a:ext uri="{FF2B5EF4-FFF2-40B4-BE49-F238E27FC236}">
                <a16:creationId xmlns:a16="http://schemas.microsoft.com/office/drawing/2014/main" id="{FF131C1C-FDAC-44C1-B688-2AB99FBE3C39}"/>
              </a:ext>
            </a:extLst>
          </p:cNvPr>
          <p:cNvSpPr txBox="1">
            <a:spLocks noChangeArrowheads="1"/>
          </p:cNvSpPr>
          <p:nvPr/>
        </p:nvSpPr>
        <p:spPr bwMode="auto">
          <a:xfrm rot="21087775">
            <a:off x="1222523" y="2115884"/>
            <a:ext cx="656907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TradeGothic" pitchFamily="1" charset="0"/>
              </a:rPr>
              <a:t>           Thanks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rgbClr val="0070C0"/>
                </a:solidFill>
                <a:latin typeface="TradeGothic" pitchFamily="1" charset="0"/>
              </a:rPr>
              <a:t>e -Riyal Co-Founders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en-US" sz="3200" b="1" dirty="0">
              <a:solidFill>
                <a:srgbClr val="0070C0"/>
              </a:solidFill>
              <a:latin typeface="TradeGothic" pitchFamily="1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rgbClr val="00B0F0"/>
                </a:solidFill>
                <a:latin typeface="TradeGothic" pitchFamily="1" charset="0"/>
              </a:rPr>
              <a:t>              Contact</a:t>
            </a:r>
            <a:r>
              <a:rPr lang="en-US" altLang="en-US" sz="3200" b="1" dirty="0">
                <a:solidFill>
                  <a:schemeClr val="tx1"/>
                </a:solidFill>
                <a:latin typeface="TradeGothic" pitchFamily="1" charset="0"/>
              </a:rPr>
              <a:t>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TradeGothic" pitchFamily="1" charset="0"/>
                <a:hlinkClick r:id="rId3"/>
              </a:rPr>
              <a:t>M.Rashad@jazancci.org.sa</a:t>
            </a:r>
            <a:endParaRPr lang="en-US" altLang="en-US" sz="3200" b="1" dirty="0">
              <a:solidFill>
                <a:schemeClr val="tx1"/>
              </a:solidFill>
              <a:latin typeface="TradeGothic" pitchFamily="1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rgbClr val="00B0F0"/>
                </a:solidFill>
                <a:latin typeface="TradeGothic" pitchFamily="1" charset="0"/>
              </a:rPr>
              <a:t>           0567698809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tx1"/>
              </a:solidFill>
              <a:latin typeface="TradeGothic" pitchFamily="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12269-F654-4522-B6BC-9298F6D59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7625"/>
            <a:ext cx="9153525" cy="503238"/>
          </a:xfrm>
          <a:prstGeom prst="rect">
            <a:avLst/>
          </a:prstGeom>
          <a:solidFill>
            <a:srgbClr val="323232"/>
          </a:solidFill>
          <a:ln>
            <a:noFill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TradeGothic BoldCondTwenty" pitchFamily="1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279</Words>
  <Application>Microsoft Office PowerPoint</Application>
  <PresentationFormat>On-screen Show (4:3)</PresentationFormat>
  <Paragraphs>71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MS PGothic</vt:lpstr>
      <vt:lpstr>Arial</vt:lpstr>
      <vt:lpstr>Garamond</vt:lpstr>
      <vt:lpstr>MS PGothic</vt:lpstr>
      <vt:lpstr>TradeGothic BoldCondTwenty</vt:lpstr>
      <vt:lpstr>Wingdings</vt:lpstr>
      <vt:lpstr>TradeGothic</vt:lpstr>
      <vt:lpstr>Organic</vt:lpstr>
      <vt:lpstr> </vt:lpstr>
      <vt:lpstr>The Problem</vt:lpstr>
      <vt:lpstr>Solution: E-Riyal Establishing a unified digital trading currency for Hajj and Umrah operations</vt:lpstr>
      <vt:lpstr>Methodology &amp; services </vt:lpstr>
      <vt:lpstr>Advantages</vt:lpstr>
      <vt:lpstr>Revenue Model</vt:lpstr>
      <vt:lpstr>Competition &amp; Challenges</vt:lpstr>
      <vt:lpstr>Team</vt:lpstr>
      <vt:lpstr>Thanks &amp; Contact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Mohamed Rashad</cp:lastModifiedBy>
  <cp:revision>183</cp:revision>
  <dcterms:created xsi:type="dcterms:W3CDTF">2013-12-12T18:46:50Z</dcterms:created>
  <dcterms:modified xsi:type="dcterms:W3CDTF">2018-08-03T05:39:40Z</dcterms:modified>
  <cp:category/>
</cp:coreProperties>
</file>