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embeddedFontLst>
    <p:embeddedFont>
      <p:font typeface="Google Sans" panose="020B0604020202020204"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0697085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71109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90490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101735"/>
            <a:ext cx="2758200" cy="27582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5" name="Google Shape;55;p13"/>
          <p:cNvSpPr txBox="1"/>
          <p:nvPr/>
        </p:nvSpPr>
        <p:spPr>
          <a:xfrm>
            <a:off x="451450" y="2880483"/>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900" b="1" i="0" u="none" strike="noStrike" cap="none" dirty="0" smtClean="0">
                <a:solidFill>
                  <a:srgbClr val="1967D2"/>
                </a:solidFill>
                <a:latin typeface="Google Sans"/>
                <a:ea typeface="Google Sans"/>
                <a:cs typeface="Google Sans"/>
                <a:sym typeface="Google Sans"/>
              </a:rPr>
              <a:t>Josephine</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Age: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Education: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Hometown: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Family: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Occupation:</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Google Sans"/>
              <a:ea typeface="Google Sans"/>
              <a:cs typeface="Google Sans"/>
              <a:sym typeface="Google Sans"/>
            </a:endParaRPr>
          </a:p>
        </p:txBody>
      </p:sp>
      <p:sp>
        <p:nvSpPr>
          <p:cNvPr id="57" name="Google Shape;57;p13"/>
          <p:cNvSpPr txBox="1"/>
          <p:nvPr/>
        </p:nvSpPr>
        <p:spPr>
          <a:xfrm>
            <a:off x="1707850" y="3614500"/>
            <a:ext cx="1817400"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smtClean="0">
                <a:solidFill>
                  <a:srgbClr val="000000"/>
                </a:solidFill>
                <a:latin typeface="Google Sans"/>
                <a:ea typeface="Google Sans"/>
                <a:cs typeface="Google Sans"/>
                <a:sym typeface="Google Sans"/>
              </a:rPr>
              <a:t>23</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r>
              <a:rPr lang="en-US" sz="1400" i="0" u="none" strike="noStrike" cap="none" dirty="0" smtClean="0">
                <a:solidFill>
                  <a:schemeClr val="dk1"/>
                </a:solidFill>
                <a:latin typeface="Google Sans"/>
                <a:ea typeface="Google Sans"/>
                <a:cs typeface="Google Sans"/>
                <a:sym typeface="Google Sans"/>
              </a:rPr>
              <a:t>Undergraduate</a:t>
            </a:r>
          </a:p>
          <a:p>
            <a:pPr marL="0" marR="0" lvl="0" indent="0" algn="l" rtl="0">
              <a:lnSpc>
                <a:spcPct val="100000"/>
              </a:lnSpc>
              <a:spcBef>
                <a:spcPts val="0"/>
              </a:spcBef>
              <a:spcAft>
                <a:spcPts val="0"/>
              </a:spcAft>
              <a:buClr>
                <a:schemeClr val="dk1"/>
              </a:buClr>
              <a:buSzPts val="1100"/>
              <a:buFont typeface="Arial"/>
              <a:buNone/>
            </a:pPr>
            <a:r>
              <a:rPr lang="en-US" dirty="0" smtClean="0">
                <a:solidFill>
                  <a:schemeClr val="dk1"/>
                </a:solidFill>
                <a:latin typeface="Google Sans"/>
                <a:ea typeface="Google Sans"/>
                <a:cs typeface="Google Sans"/>
                <a:sym typeface="Google Sans"/>
              </a:rPr>
              <a:t>Owerri, Nigeria</a:t>
            </a:r>
          </a:p>
          <a:p>
            <a:pPr marL="0" marR="0" lvl="0" indent="0" algn="l" rtl="0">
              <a:lnSpc>
                <a:spcPct val="100000"/>
              </a:lnSpc>
              <a:spcBef>
                <a:spcPts val="0"/>
              </a:spcBef>
              <a:spcAft>
                <a:spcPts val="0"/>
              </a:spcAft>
              <a:buClr>
                <a:schemeClr val="dk1"/>
              </a:buClr>
              <a:buSzPts val="1100"/>
              <a:buFont typeface="Arial"/>
              <a:buNone/>
            </a:pPr>
            <a:r>
              <a:rPr lang="en-US" sz="1400" i="0" u="none" strike="noStrike" cap="none" dirty="0" smtClean="0">
                <a:solidFill>
                  <a:schemeClr val="dk1"/>
                </a:solidFill>
                <a:latin typeface="Google Sans"/>
                <a:ea typeface="Google Sans"/>
                <a:cs typeface="Google Sans"/>
                <a:sym typeface="Google Sans"/>
              </a:rPr>
              <a:t>Single, lives alone</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smtClean="0">
                <a:solidFill>
                  <a:srgbClr val="000000"/>
                </a:solidFill>
                <a:latin typeface="Google Sans"/>
                <a:ea typeface="Google Sans"/>
                <a:cs typeface="Google Sans"/>
                <a:sym typeface="Google Sans"/>
              </a:rPr>
              <a:t>Store keeper</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p:txBody>
      </p:sp>
      <p:sp>
        <p:nvSpPr>
          <p:cNvPr id="58" name="Google Shape;58;p13"/>
          <p:cNvSpPr txBox="1"/>
          <p:nvPr/>
        </p:nvSpPr>
        <p:spPr>
          <a:xfrm>
            <a:off x="3651375" y="81187"/>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smtClean="0">
                <a:solidFill>
                  <a:srgbClr val="000000"/>
                </a:solidFill>
                <a:latin typeface="Google Sans"/>
                <a:ea typeface="Google Sans"/>
                <a:cs typeface="Google Sans"/>
                <a:sym typeface="Google Sans"/>
              </a:rPr>
              <a:t>“She feels tired after the day’s work and cannot keep standing for long while waiting for delivery”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651375" y="896108"/>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 dirty="0" smtClean="0">
                <a:latin typeface="Google Sans"/>
                <a:ea typeface="Google Sans"/>
                <a:cs typeface="Google Sans"/>
                <a:sym typeface="Google Sans"/>
              </a:rPr>
              <a:t>Save extra delivery charges due to long distance</a:t>
            </a:r>
          </a:p>
          <a:p>
            <a:pPr marL="457200" marR="0" lvl="0" indent="-317500" algn="l" rtl="0">
              <a:lnSpc>
                <a:spcPct val="100000"/>
              </a:lnSpc>
              <a:spcBef>
                <a:spcPts val="0"/>
              </a:spcBef>
              <a:spcAft>
                <a:spcPts val="0"/>
              </a:spcAft>
              <a:buClr>
                <a:srgbClr val="000000"/>
              </a:buClr>
              <a:buSzPts val="1400"/>
              <a:buFont typeface="Google Sans"/>
              <a:buChar char="●"/>
            </a:pPr>
            <a:r>
              <a:rPr lang="en" sz="1400" i="0" u="none" strike="noStrike" cap="none" dirty="0" smtClean="0">
                <a:solidFill>
                  <a:srgbClr val="000000"/>
                </a:solidFill>
                <a:latin typeface="Google Sans"/>
                <a:ea typeface="Google Sans"/>
                <a:cs typeface="Google Sans"/>
                <a:sym typeface="Google Sans"/>
              </a:rPr>
              <a:t>Get to the delivery location at same time with the order delivered  </a:t>
            </a:r>
            <a:endParaRPr sz="1400" i="0" u="none" strike="noStrike" cap="none" dirty="0">
              <a:solidFill>
                <a:srgbClr val="000000"/>
              </a:solidFill>
              <a:latin typeface="Google Sans"/>
              <a:ea typeface="Google Sans"/>
              <a:cs typeface="Google Sans"/>
              <a:sym typeface="Google Sans"/>
            </a:endParaRPr>
          </a:p>
        </p:txBody>
      </p:sp>
      <p:sp>
        <p:nvSpPr>
          <p:cNvPr id="60" name="Google Shape;60;p13"/>
          <p:cNvSpPr txBox="1"/>
          <p:nvPr/>
        </p:nvSpPr>
        <p:spPr>
          <a:xfrm>
            <a:off x="6326475" y="906382"/>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800" b="1" i="0" u="none" strike="noStrike" cap="none" dirty="0">
                <a:solidFill>
                  <a:schemeClr val="dk1"/>
                </a:solidFill>
                <a:latin typeface="Google Sans"/>
                <a:ea typeface="Google Sans"/>
                <a:cs typeface="Google Sans"/>
                <a:sym typeface="Google Sans"/>
              </a:rPr>
              <a:t> </a:t>
            </a:r>
            <a:endParaRPr sz="1800" b="1"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 dirty="0" smtClean="0">
                <a:solidFill>
                  <a:schemeClr val="dk1"/>
                </a:solidFill>
                <a:latin typeface="Google Sans"/>
                <a:ea typeface="Google Sans"/>
                <a:cs typeface="Google Sans"/>
                <a:sym typeface="Google Sans"/>
              </a:rPr>
              <a:t>She keeps missing the delivery before she gets to the bus stop</a:t>
            </a:r>
          </a:p>
          <a:p>
            <a:pPr marL="457200" marR="0" lvl="0" indent="-317500" algn="l" rtl="0">
              <a:lnSpc>
                <a:spcPct val="100000"/>
              </a:lnSpc>
              <a:spcBef>
                <a:spcPts val="0"/>
              </a:spcBef>
              <a:spcAft>
                <a:spcPts val="0"/>
              </a:spcAft>
              <a:buClr>
                <a:schemeClr val="dk1"/>
              </a:buClr>
              <a:buSzPts val="1400"/>
              <a:buFont typeface="Google Sans"/>
              <a:buChar char="●"/>
            </a:pPr>
            <a:r>
              <a:rPr lang="en" sz="1400" i="0" u="none" strike="noStrike" cap="none" dirty="0" smtClean="0">
                <a:solidFill>
                  <a:schemeClr val="dk1"/>
                </a:solidFill>
                <a:latin typeface="Google Sans"/>
                <a:ea typeface="Google Sans"/>
                <a:cs typeface="Google Sans"/>
                <a:sym typeface="Google Sans"/>
              </a:rPr>
              <a:t>And waits for long before delivery gets to the bus stop in other occasions</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3651375" y="2819633"/>
            <a:ext cx="5197800" cy="2224977"/>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 sz="1400" i="0" u="none" strike="noStrike" cap="none" dirty="0" smtClean="0">
                <a:solidFill>
                  <a:srgbClr val="000000"/>
                </a:solidFill>
                <a:latin typeface="Google Sans"/>
                <a:ea typeface="Google Sans"/>
                <a:cs typeface="Google Sans"/>
                <a:sym typeface="Google Sans"/>
              </a:rPr>
              <a:t>Josephine is an undergraduate who works after lecture hours in order to raise money for her upkeep. She orders her dinner from a rest</a:t>
            </a:r>
            <a:r>
              <a:rPr lang="en-US" sz="1400" i="0" u="none" strike="noStrike" cap="none" dirty="0" smtClean="0">
                <a:solidFill>
                  <a:srgbClr val="000000"/>
                </a:solidFill>
                <a:latin typeface="Google Sans"/>
                <a:ea typeface="Google Sans"/>
                <a:cs typeface="Google Sans"/>
                <a:sym typeface="Google Sans"/>
              </a:rPr>
              <a:t>au</a:t>
            </a:r>
            <a:r>
              <a:rPr lang="en" sz="1400" i="0" u="none" strike="noStrike" cap="none" dirty="0" smtClean="0">
                <a:solidFill>
                  <a:srgbClr val="000000"/>
                </a:solidFill>
                <a:latin typeface="Google Sans"/>
                <a:ea typeface="Google Sans"/>
                <a:cs typeface="Google Sans"/>
                <a:sym typeface="Google Sans"/>
              </a:rPr>
              <a:t>rant far from the store and chooses a bus stop which is half way from the store in order to save excessive charges due to long distance, and she picks up the orders while heading to her lodge. </a:t>
            </a:r>
            <a:r>
              <a:rPr lang="en-US" sz="1400" i="0" u="none" strike="noStrike" cap="none" dirty="0" smtClean="0">
                <a:solidFill>
                  <a:srgbClr val="000000"/>
                </a:solidFill>
                <a:latin typeface="Google Sans"/>
                <a:ea typeface="Google Sans"/>
                <a:cs typeface="Google Sans"/>
                <a:sym typeface="Google Sans"/>
              </a:rPr>
              <a:t>S</a:t>
            </a:r>
            <a:r>
              <a:rPr lang="en" sz="1400" i="0" u="none" strike="noStrike" cap="none" dirty="0" smtClean="0">
                <a:solidFill>
                  <a:srgbClr val="000000"/>
                </a:solidFill>
                <a:latin typeface="Google Sans"/>
                <a:ea typeface="Google Sans"/>
                <a:cs typeface="Google Sans"/>
                <a:sym typeface="Google Sans"/>
              </a:rPr>
              <a:t>ometimes, the order gets to the location before she gets there and on other days she gets to the bus stop far earlier that the order to be delivered, leading to missing the order or waiting for long. </a:t>
            </a:r>
            <a:r>
              <a:rPr lang="en-US" sz="1400" i="0" u="none" strike="noStrike" cap="none" dirty="0" smtClean="0">
                <a:solidFill>
                  <a:srgbClr val="000000"/>
                </a:solidFill>
                <a:latin typeface="Google Sans"/>
                <a:ea typeface="Google Sans"/>
                <a:cs typeface="Google Sans"/>
                <a:sym typeface="Google Sans"/>
              </a:rPr>
              <a:t>S</a:t>
            </a:r>
            <a:r>
              <a:rPr lang="en" sz="1400" i="0" u="none" strike="noStrike" cap="none" dirty="0" smtClean="0">
                <a:solidFill>
                  <a:srgbClr val="000000"/>
                </a:solidFill>
                <a:latin typeface="Google Sans"/>
                <a:ea typeface="Google Sans"/>
                <a:cs typeface="Google Sans"/>
                <a:sym typeface="Google Sans"/>
              </a:rPr>
              <a:t>he needs an application that can track the real time location of her order</a:t>
            </a:r>
            <a:endParaRPr sz="1400" i="0" u="none" strike="noStrike" cap="none" dirty="0">
              <a:solidFill>
                <a:srgbClr val="000000"/>
              </a:solidFill>
              <a:latin typeface="Google Sans"/>
              <a:ea typeface="Google Sans"/>
              <a:cs typeface="Google Sans"/>
              <a:sym typeface="Google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692" y="238777"/>
            <a:ext cx="2484116" cy="24841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101735"/>
            <a:ext cx="2758200" cy="27582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5" name="Google Shape;55;p13"/>
          <p:cNvSpPr txBox="1"/>
          <p:nvPr/>
        </p:nvSpPr>
        <p:spPr>
          <a:xfrm>
            <a:off x="451450" y="2880483"/>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900" b="1" i="0" u="none" strike="noStrike" cap="none" dirty="0" smtClean="0">
                <a:solidFill>
                  <a:srgbClr val="1967D2"/>
                </a:solidFill>
                <a:latin typeface="Google Sans"/>
                <a:ea typeface="Google Sans"/>
                <a:cs typeface="Google Sans"/>
                <a:sym typeface="Google Sans"/>
              </a:rPr>
              <a:t>Joseph</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323950" y="3388472"/>
            <a:ext cx="1501800" cy="1656138"/>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Age: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Education: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lang="en" sz="1400" b="1" i="0" u="none" strike="noStrike" cap="none" dirty="0" smtClean="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smtClean="0">
                <a:solidFill>
                  <a:srgbClr val="000000"/>
                </a:solidFill>
                <a:latin typeface="Google Sans"/>
                <a:ea typeface="Google Sans"/>
                <a:cs typeface="Google Sans"/>
                <a:sym typeface="Google Sans"/>
              </a:rPr>
              <a:t>Hometown</a:t>
            </a:r>
            <a:r>
              <a:rPr lang="en" sz="1400" b="1" i="0" u="none" strike="noStrike" cap="none" dirty="0">
                <a:solidFill>
                  <a:srgbClr val="000000"/>
                </a:solidFill>
                <a:latin typeface="Google Sans"/>
                <a:ea typeface="Google Sans"/>
                <a:cs typeface="Google Sans"/>
                <a:sym typeface="Google Sans"/>
              </a:rPr>
              <a:t>: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Family: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lang="en" sz="1400" b="1" i="0" u="none" strike="noStrike" cap="none" dirty="0" smtClean="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smtClean="0">
                <a:solidFill>
                  <a:srgbClr val="000000"/>
                </a:solidFill>
                <a:latin typeface="Google Sans"/>
                <a:ea typeface="Google Sans"/>
                <a:cs typeface="Google Sans"/>
                <a:sym typeface="Google Sans"/>
              </a:rPr>
              <a:t>Occupation</a:t>
            </a:r>
            <a:r>
              <a:rPr lang="en" sz="1400" b="1" i="0" u="none" strike="noStrike" cap="none" dirty="0">
                <a:solidFill>
                  <a:srgbClr val="000000"/>
                </a:solidFill>
                <a:latin typeface="Google Sans"/>
                <a:ea typeface="Google Sans"/>
                <a:cs typeface="Google Sans"/>
                <a:sym typeface="Google Sans"/>
              </a:rPr>
              <a:t>:</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Google Sans"/>
              <a:ea typeface="Google Sans"/>
              <a:cs typeface="Google Sans"/>
              <a:sym typeface="Google Sans"/>
            </a:endParaRPr>
          </a:p>
        </p:txBody>
      </p:sp>
      <p:sp>
        <p:nvSpPr>
          <p:cNvPr id="57" name="Google Shape;57;p13"/>
          <p:cNvSpPr txBox="1"/>
          <p:nvPr/>
        </p:nvSpPr>
        <p:spPr>
          <a:xfrm>
            <a:off x="1707850" y="3398746"/>
            <a:ext cx="1817400" cy="164586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dirty="0" smtClean="0">
                <a:latin typeface="Google Sans"/>
                <a:ea typeface="Google Sans"/>
                <a:cs typeface="Google Sans"/>
                <a:sym typeface="Google Sans"/>
              </a:rPr>
              <a:t>45</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r>
              <a:rPr lang="en-US" dirty="0" smtClean="0">
                <a:solidFill>
                  <a:schemeClr val="dk1"/>
                </a:solidFill>
                <a:latin typeface="Google Sans"/>
                <a:ea typeface="Google Sans"/>
                <a:cs typeface="Google Sans"/>
                <a:sym typeface="Google Sans"/>
              </a:rPr>
              <a:t>High School g</a:t>
            </a:r>
            <a:r>
              <a:rPr lang="en-US" sz="1400" i="0" u="none" strike="noStrike" cap="none" dirty="0" smtClean="0">
                <a:solidFill>
                  <a:schemeClr val="dk1"/>
                </a:solidFill>
                <a:latin typeface="Google Sans"/>
                <a:ea typeface="Google Sans"/>
                <a:cs typeface="Google Sans"/>
                <a:sym typeface="Google Sans"/>
              </a:rPr>
              <a:t>raduate</a:t>
            </a:r>
          </a:p>
          <a:p>
            <a:pPr marL="0" marR="0" lvl="0" indent="0" algn="l" rtl="0">
              <a:lnSpc>
                <a:spcPct val="100000"/>
              </a:lnSpc>
              <a:spcBef>
                <a:spcPts val="0"/>
              </a:spcBef>
              <a:spcAft>
                <a:spcPts val="0"/>
              </a:spcAft>
              <a:buClr>
                <a:schemeClr val="dk1"/>
              </a:buClr>
              <a:buSzPts val="1100"/>
              <a:buFont typeface="Arial"/>
              <a:buNone/>
            </a:pPr>
            <a:r>
              <a:rPr lang="en-US" dirty="0" smtClean="0">
                <a:solidFill>
                  <a:schemeClr val="dk1"/>
                </a:solidFill>
                <a:latin typeface="Google Sans"/>
                <a:ea typeface="Google Sans"/>
                <a:cs typeface="Google Sans"/>
                <a:sym typeface="Google Sans"/>
              </a:rPr>
              <a:t>Onitsha, Nigeria</a:t>
            </a:r>
          </a:p>
          <a:p>
            <a:pPr marL="0" marR="0" lvl="0" indent="0" algn="l" rtl="0">
              <a:lnSpc>
                <a:spcPct val="100000"/>
              </a:lnSpc>
              <a:spcBef>
                <a:spcPts val="0"/>
              </a:spcBef>
              <a:spcAft>
                <a:spcPts val="0"/>
              </a:spcAft>
              <a:buClr>
                <a:schemeClr val="dk1"/>
              </a:buClr>
              <a:buSzPts val="1100"/>
              <a:buFont typeface="Arial"/>
              <a:buNone/>
            </a:pPr>
            <a:r>
              <a:rPr lang="en-US" dirty="0" smtClean="0">
                <a:solidFill>
                  <a:schemeClr val="dk1"/>
                </a:solidFill>
                <a:latin typeface="Google Sans"/>
                <a:ea typeface="Google Sans"/>
                <a:cs typeface="Google Sans"/>
                <a:sym typeface="Google Sans"/>
              </a:rPr>
              <a:t>Widower</a:t>
            </a:r>
            <a:r>
              <a:rPr lang="en-US" sz="1400" i="0" u="none" strike="noStrike" cap="none" dirty="0" smtClean="0">
                <a:solidFill>
                  <a:schemeClr val="dk1"/>
                </a:solidFill>
                <a:latin typeface="Google Sans"/>
                <a:ea typeface="Google Sans"/>
                <a:cs typeface="Google Sans"/>
                <a:sym typeface="Google Sans"/>
              </a:rPr>
              <a:t>, lives with two children </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dirty="0" smtClean="0">
                <a:latin typeface="Google Sans"/>
                <a:ea typeface="Google Sans"/>
                <a:cs typeface="Google Sans"/>
                <a:sym typeface="Google Sans"/>
              </a:rPr>
              <a:t>Business Man</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p:txBody>
      </p:sp>
      <p:sp>
        <p:nvSpPr>
          <p:cNvPr id="58" name="Google Shape;58;p13"/>
          <p:cNvSpPr txBox="1"/>
          <p:nvPr/>
        </p:nvSpPr>
        <p:spPr>
          <a:xfrm>
            <a:off x="3651375" y="81187"/>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smtClean="0">
                <a:solidFill>
                  <a:srgbClr val="000000"/>
                </a:solidFill>
                <a:latin typeface="Google Sans"/>
                <a:ea typeface="Google Sans"/>
                <a:cs typeface="Google Sans"/>
                <a:sym typeface="Google Sans"/>
              </a:rPr>
              <a:t>“Joseph wouldn’t want his children to keep checking on the delivery agent frequently, they have home works to be attentive to”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651375" y="896108"/>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 dirty="0" smtClean="0">
                <a:latin typeface="Google Sans"/>
                <a:ea typeface="Google Sans"/>
                <a:cs typeface="Google Sans"/>
                <a:sym typeface="Google Sans"/>
              </a:rPr>
              <a:t>Deliver  food to his home from the store</a:t>
            </a:r>
          </a:p>
          <a:p>
            <a:pPr marL="457200" marR="0" lvl="0" indent="-317500" algn="l" rtl="0">
              <a:lnSpc>
                <a:spcPct val="100000"/>
              </a:lnSpc>
              <a:spcBef>
                <a:spcPts val="0"/>
              </a:spcBef>
              <a:spcAft>
                <a:spcPts val="0"/>
              </a:spcAft>
              <a:buClr>
                <a:srgbClr val="000000"/>
              </a:buClr>
              <a:buSzPts val="1400"/>
              <a:buFont typeface="Google Sans"/>
              <a:buChar char="●"/>
            </a:pPr>
            <a:r>
              <a:rPr lang="en" sz="1400" i="0" u="none" strike="noStrike" cap="none" dirty="0" smtClean="0">
                <a:solidFill>
                  <a:srgbClr val="000000"/>
                </a:solidFill>
                <a:latin typeface="Google Sans"/>
                <a:ea typeface="Google Sans"/>
                <a:cs typeface="Google Sans"/>
                <a:sym typeface="Google Sans"/>
              </a:rPr>
              <a:t>Reduce costs on delivery checkup calls </a:t>
            </a:r>
            <a:endParaRPr sz="1400" i="0" u="none" strike="noStrike" cap="none" dirty="0">
              <a:solidFill>
                <a:srgbClr val="000000"/>
              </a:solidFill>
              <a:latin typeface="Google Sans"/>
              <a:ea typeface="Google Sans"/>
              <a:cs typeface="Google Sans"/>
              <a:sym typeface="Google Sans"/>
            </a:endParaRPr>
          </a:p>
        </p:txBody>
      </p:sp>
      <p:sp>
        <p:nvSpPr>
          <p:cNvPr id="60" name="Google Shape;60;p13"/>
          <p:cNvSpPr txBox="1"/>
          <p:nvPr/>
        </p:nvSpPr>
        <p:spPr>
          <a:xfrm>
            <a:off x="6326475" y="906382"/>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800" b="1" i="0" u="none" strike="noStrike" cap="none" dirty="0">
                <a:solidFill>
                  <a:schemeClr val="dk1"/>
                </a:solidFill>
                <a:latin typeface="Google Sans"/>
                <a:ea typeface="Google Sans"/>
                <a:cs typeface="Google Sans"/>
                <a:sym typeface="Google Sans"/>
              </a:rPr>
              <a:t> </a:t>
            </a:r>
            <a:endParaRPr sz="1800" b="1"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 dirty="0" smtClean="0">
                <a:solidFill>
                  <a:schemeClr val="dk1"/>
                </a:solidFill>
                <a:latin typeface="Google Sans"/>
                <a:ea typeface="Google Sans"/>
                <a:cs typeface="Google Sans"/>
                <a:sym typeface="Google Sans"/>
              </a:rPr>
              <a:t>He is distracted from the customers while alway</a:t>
            </a:r>
            <a:r>
              <a:rPr lang="en-US" dirty="0" smtClean="0">
                <a:solidFill>
                  <a:schemeClr val="dk1"/>
                </a:solidFill>
                <a:latin typeface="Google Sans"/>
                <a:ea typeface="Google Sans"/>
                <a:cs typeface="Google Sans"/>
                <a:sym typeface="Google Sans"/>
              </a:rPr>
              <a:t>s</a:t>
            </a:r>
            <a:r>
              <a:rPr lang="en" dirty="0" smtClean="0">
                <a:solidFill>
                  <a:schemeClr val="dk1"/>
                </a:solidFill>
                <a:latin typeface="Google Sans"/>
                <a:ea typeface="Google Sans"/>
                <a:cs typeface="Google Sans"/>
                <a:sym typeface="Google Sans"/>
              </a:rPr>
              <a:t> checking on delivery</a:t>
            </a:r>
          </a:p>
          <a:p>
            <a:pPr marL="457200" marR="0" lvl="0" indent="-317500" algn="l" rtl="0">
              <a:lnSpc>
                <a:spcPct val="100000"/>
              </a:lnSpc>
              <a:spcBef>
                <a:spcPts val="0"/>
              </a:spcBef>
              <a:spcAft>
                <a:spcPts val="0"/>
              </a:spcAft>
              <a:buClr>
                <a:schemeClr val="dk1"/>
              </a:buClr>
              <a:buSzPts val="1400"/>
              <a:buFont typeface="Google Sans"/>
              <a:buChar char="●"/>
            </a:pPr>
            <a:r>
              <a:rPr lang="en-US" sz="1400" i="0" u="none" strike="noStrike" cap="none" dirty="0" smtClean="0">
                <a:solidFill>
                  <a:schemeClr val="dk1"/>
                </a:solidFill>
                <a:latin typeface="Google Sans"/>
                <a:ea typeface="Google Sans"/>
                <a:cs typeface="Google Sans"/>
                <a:sym typeface="Google Sans"/>
              </a:rPr>
              <a:t>Extra expenses are incurred due to delivery checkup calls</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3651375" y="2819633"/>
            <a:ext cx="5197800" cy="2224977"/>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i="0" u="none" strike="noStrike" cap="none" dirty="0" smtClean="0">
                <a:solidFill>
                  <a:srgbClr val="000000"/>
                </a:solidFill>
                <a:latin typeface="Google Sans"/>
                <a:ea typeface="Google Sans"/>
                <a:cs typeface="Google Sans"/>
                <a:sym typeface="Google Sans"/>
              </a:rPr>
              <a:t>Joseph is a business man with two children who’s often busy, his house is very far from his store, he orders food from a restaurant for his children when they get home from school, and would always call them repeatedly to check when the food arrives. This constant calling at intervals causes him distraction when making transactions and also incur extra call charges. He needs a delivery tracking app in order to know when the order is still in motion and when the ordered food </a:t>
            </a:r>
            <a:r>
              <a:rPr lang="en-US" sz="1400" i="0" u="none" strike="noStrike" cap="none" smtClean="0">
                <a:solidFill>
                  <a:srgbClr val="000000"/>
                </a:solidFill>
                <a:latin typeface="Google Sans"/>
                <a:ea typeface="Google Sans"/>
                <a:cs typeface="Google Sans"/>
                <a:sym typeface="Google Sans"/>
              </a:rPr>
              <a:t>has gotten to his home.</a:t>
            </a:r>
            <a:endParaRPr sz="1400" i="0" u="none" strike="noStrike" cap="none" dirty="0">
              <a:solidFill>
                <a:srgbClr val="000000"/>
              </a:solidFill>
              <a:latin typeface="Google Sans"/>
              <a:ea typeface="Google Sans"/>
              <a:cs typeface="Google Sans"/>
              <a:sym typeface="Google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175" y="220784"/>
            <a:ext cx="2445249" cy="2520102"/>
          </a:xfrm>
          <a:prstGeom prst="rect">
            <a:avLst/>
          </a:prstGeom>
        </p:spPr>
      </p:pic>
    </p:spTree>
    <p:extLst>
      <p:ext uri="{BB962C8B-B14F-4D97-AF65-F5344CB8AC3E}">
        <p14:creationId xmlns:p14="http://schemas.microsoft.com/office/powerpoint/2010/main" val="87767328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395</Words>
  <Application>Microsoft Office PowerPoint</Application>
  <PresentationFormat>On-screen Show (16:9)</PresentationFormat>
  <Paragraphs>40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Google Sans</vt:lpstr>
      <vt:lpstr>Arial</vt:lpstr>
      <vt:lpstr>Simple Light</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5</cp:revision>
  <dcterms:modified xsi:type="dcterms:W3CDTF">2022-05-13T18:46:50Z</dcterms:modified>
</cp:coreProperties>
</file>