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Merriweather Sans" pitchFamily="2" charset="77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A50D10-3CF7-461D-914B-1B75AD06CB13}">
  <a:tblStyle styleId="{55A50D10-3CF7-461D-914B-1B75AD06CB1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4"/>
    <p:restoredTop sz="94648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5e1c326e0_2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2e5e1c326e0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76f33f37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2e76f33f37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76f33f3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e76f33f3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76f33f37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e76f33f37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76f33f3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e76f33f3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19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76f33f3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e76f33f3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98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76f33f3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e76f33f3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215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76f33f3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e76f33f3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782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76f33f3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e76f33f3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63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5e1c326e0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e5e1c326e0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5e1c326e0_2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2e5e1c326e0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5e1c326e0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e5e1c326e0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5e1c326e0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2e5e1c326e0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5e1c326e0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e5e1c326e0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5e1c326e0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e5e1c326e0_2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76f33f376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2e76f33f37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76f33f3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76f33f3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 Slide Whi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" y="0"/>
            <a:ext cx="9141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3776" y="2976372"/>
            <a:ext cx="4978908" cy="123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93776" y="1117854"/>
            <a:ext cx="497890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4500"/>
              <a:buFont typeface="Arial"/>
              <a:buNone/>
              <a:defRPr sz="4500" b="1" i="0" cap="non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">
  <p:cSld name="Title Slide Blu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" y="0"/>
            <a:ext cx="914171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93776" y="2976372"/>
            <a:ext cx="4978908" cy="123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493776" y="1117854"/>
            <a:ext cx="497890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9" y="3813512"/>
            <a:ext cx="5609032" cy="80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White">
  <p:cSld name="Divider Slide Whit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1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493776" y="1117997"/>
            <a:ext cx="4978908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4500"/>
              <a:buFont typeface="Arial"/>
              <a:buNone/>
              <a:defRPr sz="4500" b="1" i="0" cap="non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493776" y="2977753"/>
            <a:ext cx="4978908" cy="165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10" y="1344"/>
            <a:ext cx="4929272" cy="70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Blue">
  <p:cSld name="Divider Slide Blu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1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493776" y="1117997"/>
            <a:ext cx="4978908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493776" y="2977753"/>
            <a:ext cx="4978908" cy="165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10" y="1344"/>
            <a:ext cx="4929272" cy="70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Text">
  <p:cSld name="1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27101" y="1641947"/>
            <a:ext cx="4802124" cy="284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Text">
  <p:cSld name="2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3134815" cy="263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3771900" y="1639062"/>
            <a:ext cx="3134815" cy="263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6418318" cy="279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34275" rIns="137150" bIns="34275" anchor="t" anchorCtr="0">
            <a:noAutofit/>
          </a:bodyPr>
          <a:lstStyle>
            <a:lvl1pPr marL="457200" marR="0" lvl="0" indent="-330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Char char="•"/>
              <a:defRPr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3 level Bullet List">
  <p:cSld name=" 3 level Bullet Lis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7259240" cy="28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35294"/>
              </a:lnSpc>
              <a:spcBef>
                <a:spcPts val="800"/>
              </a:spcBef>
              <a:spcAft>
                <a:spcPts val="0"/>
              </a:spcAft>
              <a:buClr>
                <a:srgbClr val="005BBB"/>
              </a:buClr>
              <a:buSzPts val="1300"/>
              <a:buFont typeface="Arial"/>
              <a:buNone/>
              <a:defRPr sz="1300" b="1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Merriweather Sans"/>
              <a:buChar char="-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hoto">
  <p:cSld name="Text and Phot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>
            <a:spLocks noGrp="1"/>
          </p:cNvSpPr>
          <p:nvPr>
            <p:ph type="pic" idx="2"/>
          </p:nvPr>
        </p:nvSpPr>
        <p:spPr>
          <a:xfrm>
            <a:off x="4105275" y="857251"/>
            <a:ext cx="5038725" cy="4288631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27102" y="1641947"/>
            <a:ext cx="3001899" cy="207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3398729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3"/>
          </p:nvPr>
        </p:nvSpPr>
        <p:spPr>
          <a:xfrm>
            <a:off x="4219575" y="971551"/>
            <a:ext cx="5038725" cy="4288631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3 Photos">
  <p:cSld name="Text and 3 Photo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4105274" y="857251"/>
            <a:ext cx="5038726" cy="2141471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3"/>
          <p:cNvSpPr>
            <a:spLocks noGrp="1"/>
          </p:cNvSpPr>
          <p:nvPr>
            <p:ph type="pic" idx="3"/>
          </p:nvPr>
        </p:nvSpPr>
        <p:spPr>
          <a:xfrm>
            <a:off x="4105274" y="2998722"/>
            <a:ext cx="2571751" cy="2143125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3"/>
          <p:cNvSpPr>
            <a:spLocks noGrp="1"/>
          </p:cNvSpPr>
          <p:nvPr>
            <p:ph type="pic" idx="4"/>
          </p:nvPr>
        </p:nvSpPr>
        <p:spPr>
          <a:xfrm>
            <a:off x="6677026" y="2998722"/>
            <a:ext cx="2466975" cy="2143125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27102" y="1641947"/>
            <a:ext cx="3001899" cy="207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3398729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>
            <a:spLocks noGrp="1"/>
          </p:cNvSpPr>
          <p:nvPr>
            <p:ph type="pic" idx="2"/>
          </p:nvPr>
        </p:nvSpPr>
        <p:spPr>
          <a:xfrm>
            <a:off x="0" y="857251"/>
            <a:ext cx="9144000" cy="4288631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hart">
  <p:cSld name="Text and Char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>
            <a:spLocks noGrp="1"/>
          </p:cNvSpPr>
          <p:nvPr>
            <p:ph type="chart" idx="2"/>
          </p:nvPr>
        </p:nvSpPr>
        <p:spPr>
          <a:xfrm>
            <a:off x="3824240" y="990600"/>
            <a:ext cx="4791075" cy="334922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Merriweather Sans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427102" y="1641947"/>
            <a:ext cx="3001899" cy="207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3398729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311700" y="1277450"/>
            <a:ext cx="8520600" cy="3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-125" y="0"/>
            <a:ext cx="9144000" cy="510900"/>
          </a:xfrm>
          <a:prstGeom prst="rect">
            <a:avLst/>
          </a:prstGeom>
          <a:solidFill>
            <a:srgbClr val="005BB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14450" y="89284"/>
            <a:ext cx="2617851" cy="3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/>
          <p:nvPr/>
        </p:nvSpPr>
        <p:spPr>
          <a:xfrm>
            <a:off x="224275" y="16950"/>
            <a:ext cx="292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Wireless Systems-UB</a:t>
            </a:r>
            <a:endParaRPr sz="1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">
  <p:cSld name="Title Slide Blu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" y="0"/>
            <a:ext cx="914171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0"/>
          <p:cNvSpPr txBox="1">
            <a:spLocks noGrp="1"/>
          </p:cNvSpPr>
          <p:nvPr>
            <p:ph type="body" idx="1"/>
          </p:nvPr>
        </p:nvSpPr>
        <p:spPr>
          <a:xfrm>
            <a:off x="493776" y="2976372"/>
            <a:ext cx="4978908" cy="123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ctrTitle"/>
          </p:nvPr>
        </p:nvSpPr>
        <p:spPr>
          <a:xfrm>
            <a:off x="493776" y="1117854"/>
            <a:ext cx="497890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 Slide Whit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" y="0"/>
            <a:ext cx="9141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1"/>
          <p:cNvSpPr txBox="1">
            <a:spLocks noGrp="1"/>
          </p:cNvSpPr>
          <p:nvPr>
            <p:ph type="body" idx="1"/>
          </p:nvPr>
        </p:nvSpPr>
        <p:spPr>
          <a:xfrm>
            <a:off x="493776" y="2976372"/>
            <a:ext cx="4978908" cy="123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ctrTitle"/>
          </p:nvPr>
        </p:nvSpPr>
        <p:spPr>
          <a:xfrm>
            <a:off x="493776" y="1117854"/>
            <a:ext cx="497890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4500"/>
              <a:buFont typeface="Arial"/>
              <a:buNone/>
              <a:defRPr sz="4500" b="1" i="0" cap="non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9" y="3813512"/>
            <a:ext cx="5609032" cy="80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White">
  <p:cSld name="Divider Slide Whi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1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2"/>
          <p:cNvSpPr txBox="1">
            <a:spLocks noGrp="1"/>
          </p:cNvSpPr>
          <p:nvPr>
            <p:ph type="ctrTitle"/>
          </p:nvPr>
        </p:nvSpPr>
        <p:spPr>
          <a:xfrm>
            <a:off x="493776" y="1117997"/>
            <a:ext cx="4978908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4500"/>
              <a:buFont typeface="Arial"/>
              <a:buNone/>
              <a:defRPr sz="4500" b="1" i="0" cap="non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subTitle" idx="1"/>
          </p:nvPr>
        </p:nvSpPr>
        <p:spPr>
          <a:xfrm>
            <a:off x="493776" y="2977753"/>
            <a:ext cx="4978908" cy="165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9" name="Google Shape;1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10" y="1344"/>
            <a:ext cx="4929272" cy="70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Blue">
  <p:cSld name="Divider Slide Blu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1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3"/>
          <p:cNvSpPr txBox="1">
            <a:spLocks noGrp="1"/>
          </p:cNvSpPr>
          <p:nvPr>
            <p:ph type="ctrTitle"/>
          </p:nvPr>
        </p:nvSpPr>
        <p:spPr>
          <a:xfrm>
            <a:off x="493776" y="1117997"/>
            <a:ext cx="4978908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subTitle" idx="1"/>
          </p:nvPr>
        </p:nvSpPr>
        <p:spPr>
          <a:xfrm>
            <a:off x="493776" y="2977753"/>
            <a:ext cx="4978908" cy="165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84" name="Google Shape;18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10" y="1344"/>
            <a:ext cx="4929272" cy="70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Text">
  <p:cSld name="1 Column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>
            <a:spLocks noGrp="1"/>
          </p:cNvSpPr>
          <p:nvPr>
            <p:ph type="body" idx="1"/>
          </p:nvPr>
        </p:nvSpPr>
        <p:spPr>
          <a:xfrm>
            <a:off x="427101" y="1641947"/>
            <a:ext cx="4802124" cy="284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Text">
  <p:cSld name="2 Column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3134815" cy="263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45"/>
          <p:cNvSpPr txBox="1">
            <a:spLocks noGrp="1"/>
          </p:cNvSpPr>
          <p:nvPr>
            <p:ph type="body" idx="2"/>
          </p:nvPr>
        </p:nvSpPr>
        <p:spPr>
          <a:xfrm>
            <a:off x="3771900" y="1639062"/>
            <a:ext cx="3134815" cy="263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45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6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6418318" cy="279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34275" rIns="137150" bIns="34275" anchor="t" anchorCtr="0">
            <a:noAutofit/>
          </a:bodyPr>
          <a:lstStyle>
            <a:lvl1pPr marL="457200" marR="0" lvl="0" indent="-330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Char char="•"/>
              <a:defRPr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46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3 level Bullet List">
  <p:cSld name=" 3 level Bullet Lis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7259240" cy="28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35294"/>
              </a:lnSpc>
              <a:spcBef>
                <a:spcPts val="800"/>
              </a:spcBef>
              <a:spcAft>
                <a:spcPts val="0"/>
              </a:spcAft>
              <a:buClr>
                <a:srgbClr val="005BBB"/>
              </a:buClr>
              <a:buSzPts val="1300"/>
              <a:buFont typeface="Arial"/>
              <a:buNone/>
              <a:defRPr sz="1300" b="1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Merriweather Sans"/>
              <a:buChar char="-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47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hoto">
  <p:cSld name="Text and Photo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>
            <a:spLocks noGrp="1"/>
          </p:cNvSpPr>
          <p:nvPr>
            <p:ph type="pic" idx="2"/>
          </p:nvPr>
        </p:nvSpPr>
        <p:spPr>
          <a:xfrm>
            <a:off x="4105275" y="857251"/>
            <a:ext cx="5038725" cy="4288631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48"/>
          <p:cNvSpPr txBox="1">
            <a:spLocks noGrp="1"/>
          </p:cNvSpPr>
          <p:nvPr>
            <p:ph type="body" idx="1"/>
          </p:nvPr>
        </p:nvSpPr>
        <p:spPr>
          <a:xfrm>
            <a:off x="427102" y="1641947"/>
            <a:ext cx="3001899" cy="207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3398729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>
            <a:spLocks noGrp="1"/>
          </p:cNvSpPr>
          <p:nvPr>
            <p:ph type="pic" idx="3"/>
          </p:nvPr>
        </p:nvSpPr>
        <p:spPr>
          <a:xfrm>
            <a:off x="4219575" y="971551"/>
            <a:ext cx="5038725" cy="4288631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3 Photos">
  <p:cSld name="Text and 3 Photo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>
            <a:spLocks noGrp="1"/>
          </p:cNvSpPr>
          <p:nvPr>
            <p:ph type="pic" idx="2"/>
          </p:nvPr>
        </p:nvSpPr>
        <p:spPr>
          <a:xfrm>
            <a:off x="4105274" y="857251"/>
            <a:ext cx="5038726" cy="2141471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49"/>
          <p:cNvSpPr>
            <a:spLocks noGrp="1"/>
          </p:cNvSpPr>
          <p:nvPr>
            <p:ph type="pic" idx="3"/>
          </p:nvPr>
        </p:nvSpPr>
        <p:spPr>
          <a:xfrm>
            <a:off x="4105274" y="2998722"/>
            <a:ext cx="2571751" cy="2143125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49"/>
          <p:cNvSpPr>
            <a:spLocks noGrp="1"/>
          </p:cNvSpPr>
          <p:nvPr>
            <p:ph type="pic" idx="4"/>
          </p:nvPr>
        </p:nvSpPr>
        <p:spPr>
          <a:xfrm>
            <a:off x="6677026" y="2998722"/>
            <a:ext cx="2466975" cy="2143125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49"/>
          <p:cNvSpPr txBox="1">
            <a:spLocks noGrp="1"/>
          </p:cNvSpPr>
          <p:nvPr>
            <p:ph type="body" idx="1"/>
          </p:nvPr>
        </p:nvSpPr>
        <p:spPr>
          <a:xfrm>
            <a:off x="427102" y="1641947"/>
            <a:ext cx="3001899" cy="207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3398729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/>
          <p:cNvSpPr>
            <a:spLocks noGrp="1"/>
          </p:cNvSpPr>
          <p:nvPr>
            <p:ph type="pic" idx="2"/>
          </p:nvPr>
        </p:nvSpPr>
        <p:spPr>
          <a:xfrm>
            <a:off x="0" y="857251"/>
            <a:ext cx="9144000" cy="4288631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hart">
  <p:cSld name="Text and Char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>
            <a:spLocks noGrp="1"/>
          </p:cNvSpPr>
          <p:nvPr>
            <p:ph type="chart" idx="2"/>
          </p:nvPr>
        </p:nvSpPr>
        <p:spPr>
          <a:xfrm>
            <a:off x="3824240" y="990600"/>
            <a:ext cx="4791075" cy="334922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Merriweather Sans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51"/>
          <p:cNvSpPr txBox="1">
            <a:spLocks noGrp="1"/>
          </p:cNvSpPr>
          <p:nvPr>
            <p:ph type="body" idx="1"/>
          </p:nvPr>
        </p:nvSpPr>
        <p:spPr>
          <a:xfrm>
            <a:off x="427102" y="1641947"/>
            <a:ext cx="3001899" cy="207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3398729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01479" y="0"/>
            <a:ext cx="877204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534333" y="767947"/>
            <a:ext cx="6418317" cy="105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1534333" y="1916916"/>
            <a:ext cx="6418317" cy="230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" y="0"/>
            <a:ext cx="9141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25196" y="1740083"/>
            <a:ext cx="7886700" cy="286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Merriweather Sans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691628" y="4680742"/>
            <a:ext cx="544068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0510" y="1344"/>
            <a:ext cx="4929272" cy="7041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3012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386">
          <p15:clr>
            <a:srgbClr val="F26B43"/>
          </p15:clr>
        </p15:guide>
        <p15:guide id="10" orient="horz" pos="1422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21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201479" y="0"/>
            <a:ext cx="877204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9"/>
          <p:cNvSpPr txBox="1"/>
          <p:nvPr/>
        </p:nvSpPr>
        <p:spPr>
          <a:xfrm>
            <a:off x="1534333" y="767947"/>
            <a:ext cx="6418317" cy="105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39"/>
          <p:cNvSpPr txBox="1"/>
          <p:nvPr/>
        </p:nvSpPr>
        <p:spPr>
          <a:xfrm>
            <a:off x="1534333" y="1916916"/>
            <a:ext cx="6418317" cy="230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" y="0"/>
            <a:ext cx="9141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425196" y="1740083"/>
            <a:ext cx="7886700" cy="286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Merriweather Sans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title"/>
          </p:nvPr>
        </p:nvSpPr>
        <p:spPr>
          <a:xfrm>
            <a:off x="425196" y="987552"/>
            <a:ext cx="7886700" cy="6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9"/>
          <p:cNvSpPr txBox="1"/>
          <p:nvPr/>
        </p:nvSpPr>
        <p:spPr>
          <a:xfrm>
            <a:off x="7691628" y="4680742"/>
            <a:ext cx="544068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0510" y="1344"/>
            <a:ext cx="4929272" cy="7041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3012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386">
          <p15:clr>
            <a:srgbClr val="F26B43"/>
          </p15:clr>
        </p15:guide>
        <p15:guide id="10" orient="horz" pos="1422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21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3"/>
          <p:cNvSpPr txBox="1">
            <a:spLocks noGrp="1"/>
          </p:cNvSpPr>
          <p:nvPr>
            <p:ph type="body" idx="1"/>
          </p:nvPr>
        </p:nvSpPr>
        <p:spPr>
          <a:xfrm>
            <a:off x="493825" y="2976298"/>
            <a:ext cx="49788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Prachi Sinha’s Weekly Updates</a:t>
            </a:r>
            <a:endParaRPr/>
          </a:p>
        </p:txBody>
      </p:sp>
      <p:sp>
        <p:nvSpPr>
          <p:cNvPr id="221" name="Google Shape;221;p53"/>
          <p:cNvSpPr txBox="1">
            <a:spLocks noGrp="1"/>
          </p:cNvSpPr>
          <p:nvPr>
            <p:ph type="ctrTitle"/>
          </p:nvPr>
        </p:nvSpPr>
        <p:spPr>
          <a:xfrm>
            <a:off x="493776" y="1117854"/>
            <a:ext cx="4978908" cy="17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4500"/>
              <a:buFont typeface="Arial"/>
              <a:buNone/>
            </a:pPr>
            <a:r>
              <a:rPr lang="en"/>
              <a:t>Wi-Fi Smartphone Localization </a:t>
            </a:r>
            <a:endParaRPr/>
          </a:p>
        </p:txBody>
      </p:sp>
      <p:sp>
        <p:nvSpPr>
          <p:cNvPr id="222" name="Google Shape;222;p53"/>
          <p:cNvSpPr txBox="1"/>
          <p:nvPr/>
        </p:nvSpPr>
        <p:spPr>
          <a:xfrm>
            <a:off x="438350" y="3371850"/>
            <a:ext cx="5247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Advisor: Dr. Sai Roshan Ayyalasomayajula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2"/>
          <p:cNvSpPr txBox="1"/>
          <p:nvPr/>
        </p:nvSpPr>
        <p:spPr>
          <a:xfrm>
            <a:off x="0" y="537875"/>
            <a:ext cx="9144000" cy="6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 Installed the docker desktop app.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Created docker network – This is done to facilitate the communication between the docker containers running on the same host or across different hosts. It ensures robust framework, enhanced security, easy communication using containers.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3" name="Google Shape;29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50" y="2010225"/>
            <a:ext cx="7500551" cy="18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/>
          <p:nvPr/>
        </p:nvSpPr>
        <p:spPr>
          <a:xfrm>
            <a:off x="0" y="537875"/>
            <a:ext cx="91440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3.Setting up Elasticsearch using docker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Pulling the Elasticsearch image from docker hub.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9" name="Google Shape;29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75" y="1859425"/>
            <a:ext cx="6813599" cy="2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4"/>
          <p:cNvSpPr txBox="1"/>
          <p:nvPr/>
        </p:nvSpPr>
        <p:spPr>
          <a:xfrm>
            <a:off x="0" y="537875"/>
            <a:ext cx="9144000" cy="4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the Elasticsearch container to connect it to the network . I have setup the Elasticsearch configuration for a single node cluster for now. Sending request to Elasticsearch if it is up and running or not and checking the health status of the Elasticsearch within the container.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error "curl: (52) Empty reply from server" which means no response is received from the server.Working on it.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Plan for next week: To check for the issue and work on integration.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0" y="1501300"/>
            <a:ext cx="8839200" cy="14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3013-DC4C-C5C2-389F-E26C0BFB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POC: How can we maintain s3 bucket locally without </a:t>
            </a:r>
            <a:r>
              <a:rPr lang="en-US" sz="1800" dirty="0" err="1"/>
              <a:t>aws</a:t>
            </a:r>
            <a:r>
              <a:rPr lang="en-US" sz="1800" dirty="0"/>
              <a:t> subscription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AF380-0F88-B1EE-D174-5E169BA6D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</a:rPr>
              <a:t>We can use </a:t>
            </a:r>
            <a:r>
              <a:rPr lang="en-US" sz="1400" dirty="0" err="1">
                <a:solidFill>
                  <a:srgbClr val="000000"/>
                </a:solidFill>
              </a:rPr>
              <a:t>LocalStack</a:t>
            </a:r>
            <a:r>
              <a:rPr lang="en-US" sz="1400" dirty="0">
                <a:solidFill>
                  <a:srgbClr val="000000"/>
                </a:solidFill>
              </a:rPr>
              <a:t> to simulate </a:t>
            </a:r>
            <a:r>
              <a:rPr lang="en-US" sz="1400" dirty="0" err="1">
                <a:solidFill>
                  <a:srgbClr val="000000"/>
                </a:solidFill>
              </a:rPr>
              <a:t>aws</a:t>
            </a:r>
            <a:r>
              <a:rPr lang="en-US" sz="1400" dirty="0">
                <a:solidFill>
                  <a:srgbClr val="000000"/>
                </a:solidFill>
              </a:rPr>
              <a:t> services on local system.</a:t>
            </a:r>
          </a:p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</a:rPr>
              <a:t>Installed </a:t>
            </a:r>
            <a:r>
              <a:rPr lang="en-US" sz="1400" dirty="0" err="1">
                <a:solidFill>
                  <a:srgbClr val="000000"/>
                </a:solidFill>
              </a:rPr>
              <a:t>localStack</a:t>
            </a:r>
            <a:r>
              <a:rPr lang="en-US" sz="1400" dirty="0">
                <a:solidFill>
                  <a:srgbClr val="000000"/>
                </a:solidFill>
              </a:rPr>
              <a:t> –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 descr="A white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DA19D83-D601-C541-BE1E-9A3B3AC7F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2542309"/>
            <a:ext cx="6849035" cy="20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/>
          <p:nvPr/>
        </p:nvSpPr>
        <p:spPr>
          <a:xfrm>
            <a:off x="89646" y="537874"/>
            <a:ext cx="9054353" cy="380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r>
              <a:rPr lang="en-US" dirty="0"/>
              <a:t>We pull the </a:t>
            </a:r>
            <a:r>
              <a:rPr lang="en-US" dirty="0" err="1"/>
              <a:t>localStack</a:t>
            </a:r>
            <a:r>
              <a:rPr lang="en-US" dirty="0"/>
              <a:t> docker image from docker hub. It will fetch the </a:t>
            </a:r>
            <a:r>
              <a:rPr lang="en-US" dirty="0" err="1"/>
              <a:t>localStack</a:t>
            </a:r>
            <a:r>
              <a:rPr lang="en-US" dirty="0"/>
              <a:t> image from docker hub preparing it for use in local docker environment.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docker pull </a:t>
            </a:r>
            <a:r>
              <a:rPr lang="en-US" dirty="0" err="1"/>
              <a:t>localstack</a:t>
            </a:r>
            <a:r>
              <a:rPr lang="en-US" dirty="0"/>
              <a:t>/</a:t>
            </a:r>
            <a:r>
              <a:rPr lang="en-US" dirty="0" err="1"/>
              <a:t>localstack</a:t>
            </a:r>
            <a:endParaRPr lang="en-US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64E164-9771-9DFA-0AB3-A917E9ED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27" y="1873623"/>
            <a:ext cx="3473071" cy="24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/>
          <p:nvPr/>
        </p:nvSpPr>
        <p:spPr>
          <a:xfrm>
            <a:off x="89646" y="537874"/>
            <a:ext cx="9054353" cy="344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 </a:t>
            </a:r>
            <a:r>
              <a:rPr lang="en-US" dirty="0" err="1"/>
              <a:t>LocalStack</a:t>
            </a:r>
            <a:r>
              <a:rPr lang="en-US" dirty="0"/>
              <a:t> in a Docker container for mapping host ports 4566 and 4571 to container ports for </a:t>
            </a:r>
            <a:r>
              <a:rPr lang="en-US" dirty="0" err="1"/>
              <a:t>LocalStack</a:t>
            </a:r>
            <a:r>
              <a:rPr lang="en-US" dirty="0"/>
              <a:t> services and the edge service, facilitating local development and testing of AWS environments without cloud access.</a:t>
            </a: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D85614-1FA3-04B2-2067-3013B387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7" y="1721933"/>
            <a:ext cx="7772400" cy="15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1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/>
          <p:nvPr/>
        </p:nvSpPr>
        <p:spPr>
          <a:xfrm>
            <a:off x="89646" y="537874"/>
            <a:ext cx="9054353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Installed AWS CLI and configured it for </a:t>
            </a:r>
            <a:r>
              <a:rPr lang="en-US" dirty="0" err="1"/>
              <a:t>LocalStack</a:t>
            </a:r>
            <a:r>
              <a:rPr lang="en-US" dirty="0"/>
              <a:t> local development/testing by replicating AWS services locally, facilitating rapid iteration and debugging without internet dependency or costs.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E7E0B-9284-B3E0-CE5C-D6245C7D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5" y="1836110"/>
            <a:ext cx="60198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/>
          <p:nvPr/>
        </p:nvSpPr>
        <p:spPr>
          <a:xfrm>
            <a:off x="89646" y="537874"/>
            <a:ext cx="9054353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configuring AWS CLI for </a:t>
            </a:r>
            <a:r>
              <a:rPr lang="en-US" dirty="0" err="1"/>
              <a:t>LocalStack</a:t>
            </a:r>
            <a:r>
              <a:rPr lang="en-US" dirty="0"/>
              <a:t>, the endpoint URL for S3 operations was set using --endpoint-</a:t>
            </a:r>
            <a:r>
              <a:rPr lang="en-US" dirty="0" err="1"/>
              <a:t>url</a:t>
            </a:r>
            <a:r>
              <a:rPr lang="en-US" dirty="0"/>
              <a:t> http://localhost:4566 in AWS CLI commands. This configuration allows local simulation of S3 services.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190A6-8510-8786-F9C0-545C97C4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84339"/>
            <a:ext cx="7772400" cy="8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4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/>
          <p:nvPr/>
        </p:nvSpPr>
        <p:spPr>
          <a:xfrm>
            <a:off x="89646" y="537874"/>
            <a:ext cx="9054353" cy="243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effectLst/>
                <a:latin typeface="+mn-lt"/>
              </a:rPr>
              <a:t>To upload a file (</a:t>
            </a:r>
            <a:r>
              <a:rPr lang="en-US" dirty="0" err="1">
                <a:effectLst/>
                <a:latin typeface="+mn-lt"/>
              </a:rPr>
              <a:t>test.txt</a:t>
            </a:r>
            <a:r>
              <a:rPr lang="en-US" dirty="0">
                <a:effectLst/>
                <a:latin typeface="+mn-lt"/>
              </a:rPr>
              <a:t>) to a local S3 bucket emulated by </a:t>
            </a:r>
            <a:r>
              <a:rPr lang="en-US" dirty="0" err="1">
                <a:effectLst/>
                <a:latin typeface="+mn-lt"/>
              </a:rPr>
              <a:t>LocalStack</a:t>
            </a:r>
            <a:r>
              <a:rPr lang="en-US" dirty="0">
                <a:effectLst/>
                <a:latin typeface="+mn-lt"/>
              </a:rPr>
              <a:t>, we first created the file with content using echo "Hello, </a:t>
            </a:r>
            <a:r>
              <a:rPr lang="en-US" dirty="0" err="1">
                <a:effectLst/>
                <a:latin typeface="+mn-lt"/>
              </a:rPr>
              <a:t>LocalStack</a:t>
            </a:r>
            <a:r>
              <a:rPr lang="en-US" dirty="0">
                <a:effectLst/>
                <a:latin typeface="+mn-lt"/>
              </a:rPr>
              <a:t>!" &gt; </a:t>
            </a:r>
            <a:r>
              <a:rPr lang="en-US" dirty="0" err="1">
                <a:effectLst/>
                <a:latin typeface="+mn-lt"/>
              </a:rPr>
              <a:t>test.txt</a:t>
            </a:r>
            <a:r>
              <a:rPr lang="en-US" dirty="0">
                <a:effectLst/>
                <a:latin typeface="+mn-lt"/>
              </a:rPr>
              <a:t>. Then, we use the AWS CLI configured with --endpoint-</a:t>
            </a:r>
            <a:r>
              <a:rPr lang="en-US" dirty="0" err="1">
                <a:effectLst/>
                <a:latin typeface="+mn-lt"/>
              </a:rPr>
              <a:t>url</a:t>
            </a:r>
            <a:r>
              <a:rPr lang="en-US" dirty="0">
                <a:effectLst/>
                <a:latin typeface="+mn-lt"/>
              </a:rPr>
              <a:t>=http://localhost:4566 to copy (s3 cp) the local file (</a:t>
            </a:r>
            <a:r>
              <a:rPr lang="en-US" dirty="0" err="1">
                <a:effectLst/>
                <a:latin typeface="+mn-lt"/>
              </a:rPr>
              <a:t>testfile.txt</a:t>
            </a:r>
            <a:r>
              <a:rPr lang="en-US" dirty="0">
                <a:effectLst/>
                <a:latin typeface="+mn-lt"/>
              </a:rPr>
              <a:t>) to the S3 bucket (s3://my-local-bucket/</a:t>
            </a:r>
            <a:r>
              <a:rPr lang="en-US" dirty="0" err="1">
                <a:effectLst/>
                <a:latin typeface="+mn-lt"/>
              </a:rPr>
              <a:t>testfile.txt</a:t>
            </a:r>
            <a:r>
              <a:rPr lang="en-US" dirty="0">
                <a:effectLst/>
                <a:latin typeface="+mn-lt"/>
              </a:rPr>
              <a:t>).</a:t>
            </a:r>
          </a:p>
          <a:p>
            <a:r>
              <a:rPr lang="en-US" dirty="0">
                <a:effectLst/>
                <a:latin typeface="+mn-lt"/>
              </a:rPr>
              <a:t>After uploading, we can verify the upload by listing objects in the S3 bucket using another AWS CLI command, ensuring the file (</a:t>
            </a:r>
            <a:r>
              <a:rPr lang="en-US" dirty="0" err="1">
                <a:effectLst/>
                <a:latin typeface="+mn-lt"/>
              </a:rPr>
              <a:t>testfile.txt</a:t>
            </a:r>
            <a:r>
              <a:rPr lang="en-US" dirty="0">
                <a:effectLst/>
                <a:latin typeface="+mn-lt"/>
              </a:rPr>
              <a:t>) appears in the bucket (my-local-bucket). This process confirms the successful transfer of the file within the local development environment provided by </a:t>
            </a:r>
            <a:r>
              <a:rPr lang="en-US" dirty="0" err="1">
                <a:effectLst/>
                <a:latin typeface="+mn-lt"/>
              </a:rPr>
              <a:t>LocalStack</a:t>
            </a:r>
            <a:r>
              <a:rPr lang="en-US" dirty="0">
                <a:effectLst/>
                <a:latin typeface="+mn-lt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C031-2C0A-FF4A-AC16-E0AA3F25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3" y="2686288"/>
            <a:ext cx="7772400" cy="9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4"/>
          <p:cNvSpPr txBox="1">
            <a:spLocks noGrp="1"/>
          </p:cNvSpPr>
          <p:nvPr>
            <p:ph type="title" idx="4294967295"/>
          </p:nvPr>
        </p:nvSpPr>
        <p:spPr>
          <a:xfrm>
            <a:off x="286350" y="209925"/>
            <a:ext cx="8547300" cy="384000"/>
          </a:xfrm>
          <a:prstGeom prst="rect">
            <a:avLst/>
          </a:prstGeom>
          <a:noFill/>
          <a:ln w="28575" cap="flat" cmpd="sng">
            <a:solidFill>
              <a:srgbClr val="005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Data pipeline</a:t>
            </a:r>
            <a:br>
              <a:rPr lang="en" sz="2020"/>
            </a:br>
            <a:endParaRPr sz="2020"/>
          </a:p>
        </p:txBody>
      </p:sp>
      <p:sp>
        <p:nvSpPr>
          <p:cNvPr id="228" name="Google Shape;228;p54"/>
          <p:cNvSpPr/>
          <p:nvPr/>
        </p:nvSpPr>
        <p:spPr>
          <a:xfrm>
            <a:off x="735857" y="1832818"/>
            <a:ext cx="2417700" cy="102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4"/>
          <p:cNvSpPr/>
          <p:nvPr/>
        </p:nvSpPr>
        <p:spPr>
          <a:xfrm>
            <a:off x="1486366" y="899925"/>
            <a:ext cx="916800" cy="38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Wi-Fi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54"/>
          <p:cNvCxnSpPr>
            <a:stCxn id="229" idx="2"/>
            <a:endCxn id="228" idx="0"/>
          </p:cNvCxnSpPr>
          <p:nvPr/>
        </p:nvCxnSpPr>
        <p:spPr>
          <a:xfrm>
            <a:off x="1944766" y="1283925"/>
            <a:ext cx="0" cy="549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p54"/>
          <p:cNvSpPr txBox="1"/>
          <p:nvPr/>
        </p:nvSpPr>
        <p:spPr>
          <a:xfrm>
            <a:off x="286348" y="1150787"/>
            <a:ext cx="8718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WiredLAN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4"/>
          <p:cNvSpPr/>
          <p:nvPr/>
        </p:nvSpPr>
        <p:spPr>
          <a:xfrm>
            <a:off x="4492505" y="2431133"/>
            <a:ext cx="4161000" cy="1623300"/>
          </a:xfrm>
          <a:prstGeom prst="roundRect">
            <a:avLst>
              <a:gd name="adj" fmla="val 721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4"/>
          <p:cNvSpPr txBox="1"/>
          <p:nvPr/>
        </p:nvSpPr>
        <p:spPr>
          <a:xfrm>
            <a:off x="5305436" y="3006406"/>
            <a:ext cx="1383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 into the server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4"/>
          <p:cNvSpPr txBox="1"/>
          <p:nvPr/>
        </p:nvSpPr>
        <p:spPr>
          <a:xfrm>
            <a:off x="7269605" y="2547225"/>
            <a:ext cx="1383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from the server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54"/>
          <p:cNvCxnSpPr/>
          <p:nvPr/>
        </p:nvCxnSpPr>
        <p:spPr>
          <a:xfrm>
            <a:off x="7478874" y="3180796"/>
            <a:ext cx="1240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" name="Google Shape;236;p54"/>
          <p:cNvSpPr/>
          <p:nvPr/>
        </p:nvSpPr>
        <p:spPr>
          <a:xfrm>
            <a:off x="178650" y="3790771"/>
            <a:ext cx="2588400" cy="111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UB’s central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Wi-Fi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54"/>
          <p:cNvCxnSpPr/>
          <p:nvPr/>
        </p:nvCxnSpPr>
        <p:spPr>
          <a:xfrm flipH="1">
            <a:off x="1077153" y="2852831"/>
            <a:ext cx="4800" cy="93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38" name="Google Shape;238;p54"/>
          <p:cNvSpPr txBox="1"/>
          <p:nvPr/>
        </p:nvSpPr>
        <p:spPr>
          <a:xfrm>
            <a:off x="1173955" y="3095878"/>
            <a:ext cx="8718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Wi-Fi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54"/>
          <p:cNvCxnSpPr>
            <a:endCxn id="232" idx="1"/>
          </p:cNvCxnSpPr>
          <p:nvPr/>
        </p:nvCxnSpPr>
        <p:spPr>
          <a:xfrm rot="10800000" flipH="1">
            <a:off x="2766905" y="3242783"/>
            <a:ext cx="1725600" cy="131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40" name="Google Shape;240;p54"/>
          <p:cNvSpPr txBox="1"/>
          <p:nvPr/>
        </p:nvSpPr>
        <p:spPr>
          <a:xfrm>
            <a:off x="2833215" y="3483469"/>
            <a:ext cx="8718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Wi-Fi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54"/>
          <p:cNvCxnSpPr>
            <a:stCxn id="228" idx="1"/>
            <a:endCxn id="232" idx="2"/>
          </p:cNvCxnSpPr>
          <p:nvPr/>
        </p:nvCxnSpPr>
        <p:spPr>
          <a:xfrm>
            <a:off x="735857" y="2342818"/>
            <a:ext cx="5837100" cy="1711500"/>
          </a:xfrm>
          <a:prstGeom prst="bentConnector4">
            <a:avLst>
              <a:gd name="adj1" fmla="val -4926"/>
              <a:gd name="adj2" fmla="val 114073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p54"/>
          <p:cNvSpPr txBox="1"/>
          <p:nvPr/>
        </p:nvSpPr>
        <p:spPr>
          <a:xfrm>
            <a:off x="4892421" y="3666484"/>
            <a:ext cx="2498700" cy="38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Server’s Public IP</a:t>
            </a:r>
            <a:endParaRPr sz="18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54"/>
          <p:cNvCxnSpPr/>
          <p:nvPr/>
        </p:nvCxnSpPr>
        <p:spPr>
          <a:xfrm flipH="1">
            <a:off x="6601783" y="3150673"/>
            <a:ext cx="11700" cy="516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244" name="Google Shape;244;p54"/>
          <p:cNvSpPr txBox="1"/>
          <p:nvPr/>
        </p:nvSpPr>
        <p:spPr>
          <a:xfrm>
            <a:off x="1428049" y="1953109"/>
            <a:ext cx="1725600" cy="63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RPi’s Public IP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54"/>
          <p:cNvCxnSpPr>
            <a:endCxn id="229" idx="1"/>
          </p:cNvCxnSpPr>
          <p:nvPr/>
        </p:nvCxnSpPr>
        <p:spPr>
          <a:xfrm rot="-5400000">
            <a:off x="948016" y="1302075"/>
            <a:ext cx="748500" cy="3282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6" name="Google Shape;246;p54"/>
          <p:cNvCxnSpPr>
            <a:endCxn id="244" idx="3"/>
          </p:cNvCxnSpPr>
          <p:nvPr/>
        </p:nvCxnSpPr>
        <p:spPr>
          <a:xfrm rot="10800000">
            <a:off x="3153649" y="2268409"/>
            <a:ext cx="5607900" cy="912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54"/>
          <p:cNvCxnSpPr/>
          <p:nvPr/>
        </p:nvCxnSpPr>
        <p:spPr>
          <a:xfrm rot="10800000">
            <a:off x="3153546" y="2268496"/>
            <a:ext cx="5607900" cy="912300"/>
          </a:xfrm>
          <a:prstGeom prst="bentConnector3">
            <a:avLst>
              <a:gd name="adj1" fmla="val -3686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5"/>
          <p:cNvSpPr txBox="1">
            <a:spLocks noGrp="1"/>
          </p:cNvSpPr>
          <p:nvPr>
            <p:ph type="ctrTitle"/>
          </p:nvPr>
        </p:nvSpPr>
        <p:spPr>
          <a:xfrm>
            <a:off x="542750" y="1797527"/>
            <a:ext cx="49788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Week-1</a:t>
            </a:r>
            <a:endParaRPr/>
          </a:p>
        </p:txBody>
      </p:sp>
      <p:sp>
        <p:nvSpPr>
          <p:cNvPr id="253" name="Google Shape;253;p55"/>
          <p:cNvSpPr txBox="1">
            <a:spLocks noGrp="1"/>
          </p:cNvSpPr>
          <p:nvPr>
            <p:ph type="body" idx="1"/>
          </p:nvPr>
        </p:nvSpPr>
        <p:spPr>
          <a:xfrm>
            <a:off x="542750" y="2717325"/>
            <a:ext cx="19296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June 14th 2024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6"/>
          <p:cNvSpPr txBox="1"/>
          <p:nvPr/>
        </p:nvSpPr>
        <p:spPr>
          <a:xfrm>
            <a:off x="584791" y="952545"/>
            <a:ext cx="9144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5BBB"/>
                </a:solidFill>
                <a:latin typeface="Open Sans"/>
                <a:ea typeface="Open Sans"/>
                <a:cs typeface="Open Sans"/>
                <a:sym typeface="Open Sans"/>
              </a:rPr>
              <a:t>Objective: </a:t>
            </a: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Prerequisites to create a database Server 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/>
        </p:nvSpPr>
        <p:spPr>
          <a:xfrm>
            <a:off x="0" y="537875"/>
            <a:ext cx="9144000" cy="44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Gathering the Requirements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a Database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Prerequisites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Considerations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Design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 and Configuration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Tuning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sz="1200"/>
          </a:p>
          <a:p>
            <a:pPr marL="228600" marR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Deployment</a:t>
            </a:r>
            <a:endParaRPr/>
          </a:p>
          <a:p>
            <a:pPr marL="342900" marR="0" lvl="0" indent="-2540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8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Defining the Requirements</a:t>
            </a:r>
            <a:endParaRPr/>
          </a:p>
        </p:txBody>
      </p:sp>
      <p:sp>
        <p:nvSpPr>
          <p:cNvPr id="269" name="Google Shape;269;p58"/>
          <p:cNvSpPr txBox="1"/>
          <p:nvPr/>
        </p:nvSpPr>
        <p:spPr>
          <a:xfrm>
            <a:off x="311700" y="1018005"/>
            <a:ext cx="774882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 the database: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58"/>
          <p:cNvGraphicFramePr/>
          <p:nvPr/>
        </p:nvGraphicFramePr>
        <p:xfrm>
          <a:off x="797859" y="131866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{55A50D10-3CF7-461D-914B-1B75AD06CB13}</a:tableStyleId>
              </a:tblPr>
              <a:tblGrid>
                <a:gridCol w="117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Requirement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PostgreSQL (RDBMS)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MongoDB (NoSQL)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Netezza (Data Warehousing)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Milvus (Vector Database)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Data 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Relational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Document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Relational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Vector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Performance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High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High(Write- intensive)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High(Optimized with BI)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High(Vector Search)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Consistency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Strong(ACID)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Tunable (eventual)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String(ACID)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Eventual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Cost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Open 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Open 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Proprietary (IBM)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Open Source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Scalability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Vertical and Horizontal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Horizontal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Horizontal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Horizontal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Deployment Complexity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Moderate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Easy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High(Enterprise Level)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Moderate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Geospatial Support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Excellent (POSTGIS)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Good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Limited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Limited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9"/>
          <p:cNvSpPr txBox="1"/>
          <p:nvPr/>
        </p:nvSpPr>
        <p:spPr>
          <a:xfrm>
            <a:off x="0" y="537875"/>
            <a:ext cx="91440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comparing databases at a microscopic level PostgreSQL is determined as the best solution as it can handle streaming data, fast querying, can manage historical data for trend analysis and optimization</a:t>
            </a:r>
            <a:endParaRPr sz="1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be easily integrated with Python, data viz. tools like Tableau. Hence, easier setup</a:t>
            </a:r>
            <a:endParaRPr sz="1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Includes authentication, encryption of data protecting sensitive information.</a:t>
            </a:r>
            <a:endParaRPr sz="1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Supports constraints, triggers to enforce data integrity rules.</a:t>
            </a:r>
            <a:endParaRPr sz="1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will provide flexible, robust, high performance and cost-effective solutions for the Wifi localization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0"/>
          <p:cNvSpPr txBox="1">
            <a:spLocks noGrp="1"/>
          </p:cNvSpPr>
          <p:nvPr>
            <p:ph type="ctrTitle"/>
          </p:nvPr>
        </p:nvSpPr>
        <p:spPr>
          <a:xfrm>
            <a:off x="542750" y="1797527"/>
            <a:ext cx="49788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Week-3</a:t>
            </a:r>
            <a:endParaRPr/>
          </a:p>
        </p:txBody>
      </p:sp>
      <p:sp>
        <p:nvSpPr>
          <p:cNvPr id="281" name="Google Shape;281;p60"/>
          <p:cNvSpPr txBox="1">
            <a:spLocks noGrp="1"/>
          </p:cNvSpPr>
          <p:nvPr>
            <p:ph type="body" idx="1"/>
          </p:nvPr>
        </p:nvSpPr>
        <p:spPr>
          <a:xfrm>
            <a:off x="542750" y="2717325"/>
            <a:ext cx="19296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June 28th 2024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Working on setting up docker network and elasticsearch containers.</a:t>
            </a:r>
            <a:endParaRPr sz="3300" b="1"/>
          </a:p>
        </p:txBody>
      </p:sp>
      <p:sp>
        <p:nvSpPr>
          <p:cNvPr id="287" name="Google Shape;287;p61"/>
          <p:cNvSpPr txBox="1">
            <a:spLocks noGrp="1"/>
          </p:cNvSpPr>
          <p:nvPr>
            <p:ph type="body" idx="1"/>
          </p:nvPr>
        </p:nvSpPr>
        <p:spPr>
          <a:xfrm>
            <a:off x="311700" y="1277450"/>
            <a:ext cx="8520600" cy="32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receiving log data and have IMU data based on this decided on working with elasticsearch.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·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Ingestion and Search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Enables timely monitoring of network logs.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·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Efficiently handles growing data volumes.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·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Queries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Supports precise filtering and search.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·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 Capabilities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Allows detailed analytics and pattern detection.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·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Kibana Integration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Provides robust visualizations for network insights.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·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Flexibility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Accommodates varying log formats.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·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Availability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Ensures reliability and fault tolerance.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 Powerpoint Template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UB Powerpoint Template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Macintosh PowerPoint</Application>
  <PresentationFormat>On-screen Show (16:9)</PresentationFormat>
  <Paragraphs>188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Open Sans</vt:lpstr>
      <vt:lpstr>Arial</vt:lpstr>
      <vt:lpstr>Times New Roman</vt:lpstr>
      <vt:lpstr>Merriweather Sans</vt:lpstr>
      <vt:lpstr>Georgia</vt:lpstr>
      <vt:lpstr>Simple Light</vt:lpstr>
      <vt:lpstr>UB Powerpoint Template</vt:lpstr>
      <vt:lpstr>Simple Light</vt:lpstr>
      <vt:lpstr>UB Powerpoint Template</vt:lpstr>
      <vt:lpstr>Wi-Fi Smartphone Localization </vt:lpstr>
      <vt:lpstr>Data pipeline </vt:lpstr>
      <vt:lpstr>Week-1</vt:lpstr>
      <vt:lpstr>PowerPoint Presentation</vt:lpstr>
      <vt:lpstr>PowerPoint Presentation</vt:lpstr>
      <vt:lpstr>Defining the Requirements</vt:lpstr>
      <vt:lpstr>PowerPoint Presentation</vt:lpstr>
      <vt:lpstr>Week-3</vt:lpstr>
      <vt:lpstr>Working on setting up docker network and elasticsearch containers.</vt:lpstr>
      <vt:lpstr>PowerPoint Presentation</vt:lpstr>
      <vt:lpstr>PowerPoint Presentation</vt:lpstr>
      <vt:lpstr>PowerPoint Presentation</vt:lpstr>
      <vt:lpstr>POC: How can we maintain s3 bucket locally without aws subscription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Prachi Sinha</cp:lastModifiedBy>
  <cp:revision>1</cp:revision>
  <dcterms:modified xsi:type="dcterms:W3CDTF">2024-07-12T19:53:09Z</dcterms:modified>
</cp:coreProperties>
</file>