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2"/>
  </p:notesMasterIdLst>
  <p:sldIdLst>
    <p:sldId id="259" r:id="rId5"/>
    <p:sldId id="281" r:id="rId6"/>
    <p:sldId id="295" r:id="rId7"/>
    <p:sldId id="312" r:id="rId8"/>
    <p:sldId id="301" r:id="rId9"/>
    <p:sldId id="313" r:id="rId10"/>
    <p:sldId id="314" r:id="rId11"/>
    <p:sldId id="315" r:id="rId12"/>
    <p:sldId id="322" r:id="rId13"/>
    <p:sldId id="319" r:id="rId14"/>
    <p:sldId id="321" r:id="rId15"/>
    <p:sldId id="294" r:id="rId16"/>
    <p:sldId id="316" r:id="rId17"/>
    <p:sldId id="317" r:id="rId18"/>
    <p:sldId id="318" r:id="rId19"/>
    <p:sldId id="320" r:id="rId20"/>
    <p:sldId id="30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98" autoAdjust="0"/>
  </p:normalViewPr>
  <p:slideViewPr>
    <p:cSldViewPr snapToGrid="0">
      <p:cViewPr varScale="1">
        <p:scale>
          <a:sx n="93" d="100"/>
          <a:sy n="93" d="100"/>
        </p:scale>
        <p:origin x="101" y="77"/>
      </p:cViewPr>
      <p:guideLst/>
    </p:cSldViewPr>
  </p:slideViewPr>
  <p:notesTextViewPr>
    <p:cViewPr>
      <p:scale>
        <a:sx n="1" d="1"/>
        <a:sy n="1" d="1"/>
      </p:scale>
      <p:origin x="0" y="0"/>
    </p:cViewPr>
  </p:notesTextViewPr>
  <p:sorterViewPr>
    <p:cViewPr varScale="1">
      <p:scale>
        <a:sx n="100" d="100"/>
        <a:sy n="100" d="100"/>
      </p:scale>
      <p:origin x="0" y="-6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1/22/2024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a:t>Click icon to add picture</a:t>
            </a:r>
            <a:endParaRPr lang="en-US"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a:t>2/7/20XX</a:t>
            </a:r>
            <a:endParaRPr lang="en-US" dirty="0"/>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a:t>2/7/20XX</a:t>
            </a:r>
            <a:endParaRPr lang="en-US" dirty="0"/>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r>
              <a:rPr lang="en-US"/>
              <a:t>Click icon to add picture</a:t>
            </a:r>
            <a:endParaRPr lang="en-US"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r>
              <a:rPr lang="en-US"/>
              <a:t>Click icon to add picture</a:t>
            </a:r>
            <a:endParaRPr lang="en-US"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r>
              <a:rPr lang="en-US"/>
              <a:t>2/7/20XX</a:t>
            </a:r>
            <a:endParaRPr lang="en-US" dirty="0"/>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r>
              <a:rPr lang="en-US"/>
              <a:t>2/7/20XX</a:t>
            </a:r>
            <a:endParaRPr lang="en-US" dirty="0"/>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a:t>2/7/20XX</a:t>
            </a:r>
            <a:endParaRPr lang="en-US" dirty="0"/>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a:t>Click icon to add picture</a:t>
            </a:r>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r>
              <a:rPr lang="en-US" sz="1600"/>
              <a:t>Click to edit Master subtitle style</a:t>
            </a:r>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r>
              <a:rPr lang="en-US"/>
              <a:t>Click icon to add picture</a:t>
            </a:r>
            <a:endParaRPr lang="en-US"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a:t>Click icon to add picture</a:t>
            </a:r>
            <a:endParaRPr lang="en-US"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a:t>Click icon to add picture</a:t>
            </a:r>
            <a:endParaRPr lang="en-US"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a:t>Click icon to add picture</a:t>
            </a:r>
            <a:endParaRPr lang="en-US"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a:t>Click icon to add picture</a:t>
            </a:r>
            <a:endParaRPr lang="en-US"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a:t>2/7/20XX</a:t>
            </a:r>
            <a:endParaRPr lang="en-US" dirty="0"/>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a:t>2/7/20XX</a:t>
            </a:r>
            <a:endParaRPr lang="en-US" dirty="0"/>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dirty="0"/>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dt="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jpe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2.xml"/><Relationship Id="rId5" Type="http://schemas.openxmlformats.org/officeDocument/2006/relationships/image" Target="../media/image27.jpeg"/><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ow angle view of buildings in a city">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623279" y="0"/>
            <a:ext cx="9568721" cy="6858000"/>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520697" y="1040001"/>
            <a:ext cx="3338625" cy="3150159"/>
          </a:xfrm>
        </p:spPr>
        <p:txBody>
          <a:bodyPr>
            <a:normAutofit/>
          </a:bodyPr>
          <a:lstStyle/>
          <a:p>
            <a:r>
              <a:rPr lang="en-US" dirty="0"/>
              <a:t>WEEKLY</a:t>
            </a:r>
            <a:br>
              <a:rPr lang="en-US" dirty="0"/>
            </a:br>
            <a:r>
              <a:rPr lang="en-US" dirty="0"/>
              <a:t>UPDATE</a:t>
            </a:r>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490538" y="4240213"/>
            <a:ext cx="3497262" cy="1801812"/>
          </a:xfrm>
        </p:spPr>
        <p:txBody>
          <a:bodyPr/>
          <a:lstStyle/>
          <a:p>
            <a:r>
              <a:rPr lang="en-US" dirty="0"/>
              <a:t>Sowmiya Murugiah</a:t>
            </a:r>
          </a:p>
          <a:p>
            <a:r>
              <a:rPr lang="en-US" dirty="0"/>
              <a:t>50485124</a:t>
            </a:r>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65118" y="343378"/>
            <a:ext cx="6238688" cy="1382233"/>
          </a:xfrm>
        </p:spPr>
        <p:txBody>
          <a:bodyPr/>
          <a:lstStyle/>
          <a:p>
            <a:r>
              <a:rPr lang="en-US" dirty="0"/>
              <a:t>DOCKER DESKTOP</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5" name="Footer Placeholder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a:lstStyle>
            <a:lvl1pPr>
              <a:defRPr>
                <a:solidFill>
                  <a:schemeClr val="bg1"/>
                </a:solidFill>
              </a:defRPr>
            </a:lvl1pPr>
          </a:lstStyle>
          <a:p>
            <a:r>
              <a:rPr lang="en-US"/>
              <a:t>Sample Footer Text</a:t>
            </a:r>
            <a:endParaRPr lang="en-US" dirty="0"/>
          </a:p>
        </p:txBody>
      </p:sp>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6291435" y="2068033"/>
            <a:ext cx="6238687" cy="4022650"/>
          </a:xfrm>
        </p:spPr>
        <p:txBody>
          <a:bodyPr/>
          <a:lstStyle/>
          <a:p>
            <a:r>
              <a:rPr lang="en-US" b="1" dirty="0"/>
              <a:t>Running docker desktop</a:t>
            </a:r>
            <a:endParaRPr lang="en-US" dirty="0"/>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10</a:t>
            </a:fld>
            <a:endParaRPr lang="en-US" dirty="0"/>
          </a:p>
        </p:txBody>
      </p:sp>
      <p:pic>
        <p:nvPicPr>
          <p:cNvPr id="5" name="Picture 4">
            <a:extLst>
              <a:ext uri="{FF2B5EF4-FFF2-40B4-BE49-F238E27FC236}">
                <a16:creationId xmlns:a16="http://schemas.microsoft.com/office/drawing/2014/main" id="{7668E315-6340-1A48-5B8C-87C87A595545}"/>
              </a:ext>
            </a:extLst>
          </p:cNvPr>
          <p:cNvPicPr>
            <a:picLocks noChangeAspect="1"/>
          </p:cNvPicPr>
          <p:nvPr/>
        </p:nvPicPr>
        <p:blipFill rotWithShape="1">
          <a:blip r:embed="rId3"/>
          <a:srcRect b="45697"/>
          <a:stretch/>
        </p:blipFill>
        <p:spPr>
          <a:xfrm>
            <a:off x="154428" y="3132614"/>
            <a:ext cx="5689385" cy="3191318"/>
          </a:xfrm>
          <a:prstGeom prst="rect">
            <a:avLst/>
          </a:prstGeom>
        </p:spPr>
      </p:pic>
      <p:pic>
        <p:nvPicPr>
          <p:cNvPr id="10" name="Picture 9">
            <a:extLst>
              <a:ext uri="{FF2B5EF4-FFF2-40B4-BE49-F238E27FC236}">
                <a16:creationId xmlns:a16="http://schemas.microsoft.com/office/drawing/2014/main" id="{23217DA7-48CA-E5E2-0B30-D84E5EF5F383}"/>
              </a:ext>
            </a:extLst>
          </p:cNvPr>
          <p:cNvPicPr>
            <a:picLocks noChangeAspect="1"/>
          </p:cNvPicPr>
          <p:nvPr/>
        </p:nvPicPr>
        <p:blipFill>
          <a:blip r:embed="rId4"/>
          <a:stretch>
            <a:fillRect/>
          </a:stretch>
        </p:blipFill>
        <p:spPr>
          <a:xfrm>
            <a:off x="6710159" y="3172189"/>
            <a:ext cx="4800941" cy="3112168"/>
          </a:xfrm>
          <a:prstGeom prst="rect">
            <a:avLst/>
          </a:prstGeom>
        </p:spPr>
      </p:pic>
    </p:spTree>
    <p:extLst>
      <p:ext uri="{BB962C8B-B14F-4D97-AF65-F5344CB8AC3E}">
        <p14:creationId xmlns:p14="http://schemas.microsoft.com/office/powerpoint/2010/main" val="3184709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65118" y="343378"/>
            <a:ext cx="6238688" cy="1382233"/>
          </a:xfrm>
        </p:spPr>
        <p:txBody>
          <a:bodyPr/>
          <a:lstStyle/>
          <a:p>
            <a:r>
              <a:rPr lang="en-US" dirty="0"/>
              <a:t>DOCKER DESKTOP</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5" name="Footer Placeholder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a:lstStyle>
            <a:lvl1pPr>
              <a:defRPr>
                <a:solidFill>
                  <a:schemeClr val="bg1"/>
                </a:solidFill>
              </a:defRPr>
            </a:lvl1pPr>
          </a:lstStyle>
          <a:p>
            <a:r>
              <a:rPr lang="en-US"/>
              <a:t>Sample Footer Text</a:t>
            </a:r>
            <a:endParaRPr lang="en-US" dirty="0"/>
          </a:p>
        </p:txBody>
      </p:sp>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6291435" y="2068033"/>
            <a:ext cx="6238687" cy="4022650"/>
          </a:xfrm>
        </p:spPr>
        <p:txBody>
          <a:bodyPr/>
          <a:lstStyle/>
          <a:p>
            <a:r>
              <a:rPr lang="en-US" b="1" dirty="0"/>
              <a:t>Running docker desktop</a:t>
            </a:r>
            <a:endParaRPr lang="en-US" dirty="0"/>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11</a:t>
            </a:fld>
            <a:endParaRPr lang="en-US" dirty="0"/>
          </a:p>
        </p:txBody>
      </p:sp>
      <p:pic>
        <p:nvPicPr>
          <p:cNvPr id="7" name="Picture 6">
            <a:extLst>
              <a:ext uri="{FF2B5EF4-FFF2-40B4-BE49-F238E27FC236}">
                <a16:creationId xmlns:a16="http://schemas.microsoft.com/office/drawing/2014/main" id="{4E6DCF37-85C7-9EAD-EB4C-31E185041656}"/>
              </a:ext>
            </a:extLst>
          </p:cNvPr>
          <p:cNvPicPr>
            <a:picLocks noChangeAspect="1"/>
          </p:cNvPicPr>
          <p:nvPr/>
        </p:nvPicPr>
        <p:blipFill>
          <a:blip r:embed="rId3"/>
          <a:stretch>
            <a:fillRect/>
          </a:stretch>
        </p:blipFill>
        <p:spPr>
          <a:xfrm>
            <a:off x="2671055" y="2701564"/>
            <a:ext cx="5915772" cy="4062439"/>
          </a:xfrm>
          <a:prstGeom prst="rect">
            <a:avLst/>
          </a:prstGeom>
        </p:spPr>
      </p:pic>
    </p:spTree>
    <p:extLst>
      <p:ext uri="{BB962C8B-B14F-4D97-AF65-F5344CB8AC3E}">
        <p14:creationId xmlns:p14="http://schemas.microsoft.com/office/powerpoint/2010/main" val="3627415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897113" y="681261"/>
            <a:ext cx="3707562" cy="2298984"/>
          </a:xfrm>
        </p:spPr>
        <p:txBody>
          <a:bodyPr/>
          <a:lstStyle/>
          <a:p>
            <a:r>
              <a:rPr lang="en-US" dirty="0"/>
              <a:t>Docker container</a:t>
            </a:r>
          </a:p>
        </p:txBody>
      </p:sp>
      <p:sp>
        <p:nvSpPr>
          <p:cNvPr id="3" name="Subtitle 2">
            <a:extLst>
              <a:ext uri="{FF2B5EF4-FFF2-40B4-BE49-F238E27FC236}">
                <a16:creationId xmlns:a16="http://schemas.microsoft.com/office/drawing/2014/main" id="{B7D98F09-AA82-4443-B901-71F5DF765C10}"/>
              </a:ext>
            </a:extLst>
          </p:cNvPr>
          <p:cNvSpPr>
            <a:spLocks noGrp="1"/>
          </p:cNvSpPr>
          <p:nvPr>
            <p:ph type="subTitle" idx="1"/>
          </p:nvPr>
        </p:nvSpPr>
        <p:spPr>
          <a:xfrm>
            <a:off x="1004222" y="2980245"/>
            <a:ext cx="3343189" cy="1264340"/>
          </a:xfrm>
        </p:spPr>
        <p:txBody>
          <a:bodyPr/>
          <a:lstStyle/>
          <a:p>
            <a:r>
              <a:rPr lang="en-US" dirty="0"/>
              <a:t>Folder structure for the project and docker-</a:t>
            </a:r>
            <a:r>
              <a:rPr lang="en-US" dirty="0" err="1"/>
              <a:t>compose.yml</a:t>
            </a:r>
            <a:endParaRPr lang="en-US" dirty="0"/>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pic>
        <p:nvPicPr>
          <p:cNvPr id="7" name="Picture 6">
            <a:extLst>
              <a:ext uri="{FF2B5EF4-FFF2-40B4-BE49-F238E27FC236}">
                <a16:creationId xmlns:a16="http://schemas.microsoft.com/office/drawing/2014/main" id="{C76E14F1-1E5E-6464-A8A1-5ABDB15C25D4}"/>
              </a:ext>
            </a:extLst>
          </p:cNvPr>
          <p:cNvPicPr>
            <a:picLocks noChangeAspect="1"/>
          </p:cNvPicPr>
          <p:nvPr/>
        </p:nvPicPr>
        <p:blipFill>
          <a:blip r:embed="rId5"/>
          <a:stretch>
            <a:fillRect/>
          </a:stretch>
        </p:blipFill>
        <p:spPr>
          <a:xfrm>
            <a:off x="4861748" y="1313978"/>
            <a:ext cx="6904318" cy="5113463"/>
          </a:xfrm>
          <a:prstGeom prst="rect">
            <a:avLst/>
          </a:prstGeom>
        </p:spPr>
      </p:pic>
    </p:spTree>
    <p:extLst>
      <p:ext uri="{BB962C8B-B14F-4D97-AF65-F5344CB8AC3E}">
        <p14:creationId xmlns:p14="http://schemas.microsoft.com/office/powerpoint/2010/main" val="3871568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6569009" y="438630"/>
            <a:ext cx="6238688" cy="1382233"/>
          </a:xfrm>
        </p:spPr>
        <p:txBody>
          <a:bodyPr/>
          <a:lstStyle/>
          <a:p>
            <a:r>
              <a:rPr lang="en-US" dirty="0"/>
              <a:t>Running docker build command</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5" name="Footer Placeholder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30" normalizeH="0" baseline="0" noProof="0">
                <a:ln>
                  <a:noFill/>
                </a:ln>
                <a:solidFill>
                  <a:prstClr val="white"/>
                </a:solidFill>
                <a:effectLst/>
                <a:uLnTx/>
                <a:uFillTx/>
                <a:latin typeface="Walbaum Display Light"/>
                <a:ea typeface="+mn-ea"/>
                <a:cs typeface="+mn-cs"/>
              </a:rPr>
              <a:t>Sample Footer Text</a:t>
            </a:r>
            <a:endParaRPr kumimoji="0" lang="en-US" sz="1200" b="1" i="0" u="none" strike="noStrike" kern="1200" cap="none" spc="30" normalizeH="0" baseline="0" noProof="0" dirty="0">
              <a:ln>
                <a:noFill/>
              </a:ln>
              <a:solidFill>
                <a:prstClr val="white"/>
              </a:solidFill>
              <a:effectLst/>
              <a:uLnTx/>
              <a:uFillTx/>
              <a:latin typeface="Walbaum Display Light"/>
              <a:ea typeface="+mn-ea"/>
              <a:cs typeface="+mn-cs"/>
            </a:endParaRPr>
          </a:p>
        </p:txBody>
      </p:sp>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7402975" y="2376228"/>
            <a:ext cx="6238687" cy="4022650"/>
          </a:xfrm>
        </p:spPr>
        <p:txBody>
          <a:bodyPr/>
          <a:lstStyle/>
          <a:p>
            <a:pPr marL="342900" indent="-342900">
              <a:buFont typeface="Arial" panose="020B0604020202020204" pitchFamily="34" charset="0"/>
              <a:buChar char="•"/>
            </a:pPr>
            <a:r>
              <a:rPr lang="en-US" dirty="0"/>
              <a:t>Command to execute docker build</a:t>
            </a:r>
          </a:p>
          <a:p>
            <a:endParaRPr lang="en-US" dirty="0"/>
          </a:p>
          <a:p>
            <a:r>
              <a:rPr lang="en-US" b="1" dirty="0"/>
              <a:t>docker-compose build</a:t>
            </a:r>
          </a:p>
          <a:p>
            <a:endParaRPr lang="en-US" b="1" dirty="0"/>
          </a:p>
          <a:p>
            <a:pPr marL="342900" indent="-342900">
              <a:buFont typeface="Arial" panose="020B0604020202020204" pitchFamily="34" charset="0"/>
              <a:buChar char="•"/>
            </a:pPr>
            <a:r>
              <a:rPr lang="en-US" dirty="0"/>
              <a:t>This command is used to build Docker </a:t>
            </a:r>
          </a:p>
          <a:p>
            <a:r>
              <a:rPr lang="en-US" dirty="0"/>
              <a:t>images based on the configurations </a:t>
            </a:r>
          </a:p>
          <a:p>
            <a:r>
              <a:rPr lang="en-US" dirty="0"/>
              <a:t>defined in the docker-</a:t>
            </a:r>
            <a:r>
              <a:rPr lang="en-US" dirty="0" err="1"/>
              <a:t>compose.yml</a:t>
            </a:r>
            <a:r>
              <a:rPr lang="en-US" dirty="0"/>
              <a:t> file</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2CC964-A50B-4C29-B4E4-2C30BB34CCF3}" type="slidenum">
              <a:rPr kumimoji="0" lang="en-US" sz="1100" b="0" i="0" u="none" strike="noStrike" kern="1200" cap="none" spc="0" normalizeH="0" baseline="0" noProof="0" smtClean="0">
                <a:ln>
                  <a:noFill/>
                </a:ln>
                <a:solidFill>
                  <a:srgbClr val="001E2E"/>
                </a:solidFill>
                <a:effectLst/>
                <a:uLnTx/>
                <a:uFillTx/>
                <a:latin typeface="Univers Condensed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dirty="0">
              <a:ln>
                <a:noFill/>
              </a:ln>
              <a:solidFill>
                <a:srgbClr val="001E2E"/>
              </a:solidFill>
              <a:effectLst/>
              <a:uLnTx/>
              <a:uFillTx/>
              <a:latin typeface="Univers Condensed Light"/>
              <a:ea typeface="+mn-ea"/>
              <a:cs typeface="+mn-cs"/>
            </a:endParaRPr>
          </a:p>
        </p:txBody>
      </p:sp>
      <p:pic>
        <p:nvPicPr>
          <p:cNvPr id="5" name="Picture 4">
            <a:extLst>
              <a:ext uri="{FF2B5EF4-FFF2-40B4-BE49-F238E27FC236}">
                <a16:creationId xmlns:a16="http://schemas.microsoft.com/office/drawing/2014/main" id="{44F6EBFC-9ECA-5388-59E7-86BE1D779C27}"/>
              </a:ext>
            </a:extLst>
          </p:cNvPr>
          <p:cNvPicPr>
            <a:picLocks noChangeAspect="1"/>
          </p:cNvPicPr>
          <p:nvPr/>
        </p:nvPicPr>
        <p:blipFill>
          <a:blip r:embed="rId3"/>
          <a:stretch>
            <a:fillRect/>
          </a:stretch>
        </p:blipFill>
        <p:spPr>
          <a:xfrm>
            <a:off x="0" y="3662394"/>
            <a:ext cx="6866215" cy="3101609"/>
          </a:xfrm>
          <a:prstGeom prst="rect">
            <a:avLst/>
          </a:prstGeom>
        </p:spPr>
      </p:pic>
      <p:pic>
        <p:nvPicPr>
          <p:cNvPr id="10" name="Picture 9">
            <a:extLst>
              <a:ext uri="{FF2B5EF4-FFF2-40B4-BE49-F238E27FC236}">
                <a16:creationId xmlns:a16="http://schemas.microsoft.com/office/drawing/2014/main" id="{60C8A17B-5D8B-8D4B-1D51-C3EA4B4817BE}"/>
              </a:ext>
            </a:extLst>
          </p:cNvPr>
          <p:cNvPicPr>
            <a:picLocks noChangeAspect="1"/>
          </p:cNvPicPr>
          <p:nvPr/>
        </p:nvPicPr>
        <p:blipFill>
          <a:blip r:embed="rId4"/>
          <a:stretch>
            <a:fillRect/>
          </a:stretch>
        </p:blipFill>
        <p:spPr>
          <a:xfrm>
            <a:off x="0" y="1399050"/>
            <a:ext cx="6569009" cy="2347163"/>
          </a:xfrm>
          <a:prstGeom prst="rect">
            <a:avLst/>
          </a:prstGeom>
        </p:spPr>
      </p:pic>
    </p:spTree>
    <p:extLst>
      <p:ext uri="{BB962C8B-B14F-4D97-AF65-F5344CB8AC3E}">
        <p14:creationId xmlns:p14="http://schemas.microsoft.com/office/powerpoint/2010/main" val="3904326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6569009" y="438630"/>
            <a:ext cx="6238688" cy="1382233"/>
          </a:xfrm>
        </p:spPr>
        <p:txBody>
          <a:bodyPr/>
          <a:lstStyle/>
          <a:p>
            <a:r>
              <a:rPr lang="en-US" dirty="0"/>
              <a:t>Docker images</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7402975" y="2376228"/>
            <a:ext cx="6238687" cy="4022650"/>
          </a:xfrm>
        </p:spPr>
        <p:txBody>
          <a:bodyPr/>
          <a:lstStyle/>
          <a:p>
            <a:pPr marL="342900" indent="-342900">
              <a:buFont typeface="Arial" panose="020B0604020202020204" pitchFamily="34" charset="0"/>
              <a:buChar char="•"/>
            </a:pPr>
            <a:r>
              <a:rPr lang="en-US" dirty="0"/>
              <a:t>After running the docker build if it is </a:t>
            </a:r>
          </a:p>
          <a:p>
            <a:r>
              <a:rPr lang="en-US" dirty="0"/>
              <a:t>successful then, can view the list of built</a:t>
            </a:r>
          </a:p>
          <a:p>
            <a:r>
              <a:rPr lang="en-US" dirty="0"/>
              <a:t> Docker </a:t>
            </a:r>
            <a:r>
              <a:rPr lang="en-US" dirty="0" err="1"/>
              <a:t>images.The</a:t>
            </a:r>
            <a:r>
              <a:rPr lang="en-US" dirty="0"/>
              <a:t> below command is </a:t>
            </a:r>
          </a:p>
          <a:p>
            <a:r>
              <a:rPr lang="en-US" dirty="0"/>
              <a:t>used to see all docker images</a:t>
            </a:r>
          </a:p>
          <a:p>
            <a:r>
              <a:rPr lang="en-US" b="1" dirty="0"/>
              <a:t>Docker image ls</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2CC964-A50B-4C29-B4E4-2C30BB34CCF3}" type="slidenum">
              <a:rPr kumimoji="0" lang="en-US" sz="1100" b="0" i="0" u="none" strike="noStrike" kern="1200" cap="none" spc="0" normalizeH="0" baseline="0" noProof="0" smtClean="0">
                <a:ln>
                  <a:noFill/>
                </a:ln>
                <a:solidFill>
                  <a:srgbClr val="001E2E"/>
                </a:solidFill>
                <a:effectLst/>
                <a:uLnTx/>
                <a:uFillTx/>
                <a:latin typeface="Univers Condensed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dirty="0">
              <a:ln>
                <a:noFill/>
              </a:ln>
              <a:solidFill>
                <a:srgbClr val="001E2E"/>
              </a:solidFill>
              <a:effectLst/>
              <a:uLnTx/>
              <a:uFillTx/>
              <a:latin typeface="Univers Condensed Light"/>
              <a:ea typeface="+mn-ea"/>
              <a:cs typeface="+mn-cs"/>
            </a:endParaRPr>
          </a:p>
        </p:txBody>
      </p:sp>
      <p:pic>
        <p:nvPicPr>
          <p:cNvPr id="7" name="Picture 6">
            <a:extLst>
              <a:ext uri="{FF2B5EF4-FFF2-40B4-BE49-F238E27FC236}">
                <a16:creationId xmlns:a16="http://schemas.microsoft.com/office/drawing/2014/main" id="{1062C062-5BC9-93FA-114E-F7484A4CEBBD}"/>
              </a:ext>
            </a:extLst>
          </p:cNvPr>
          <p:cNvPicPr>
            <a:picLocks noChangeAspect="1"/>
          </p:cNvPicPr>
          <p:nvPr/>
        </p:nvPicPr>
        <p:blipFill>
          <a:blip r:embed="rId3"/>
          <a:stretch>
            <a:fillRect/>
          </a:stretch>
        </p:blipFill>
        <p:spPr>
          <a:xfrm>
            <a:off x="1134410" y="3281175"/>
            <a:ext cx="5738357" cy="1333616"/>
          </a:xfrm>
          <a:prstGeom prst="rect">
            <a:avLst/>
          </a:prstGeom>
        </p:spPr>
      </p:pic>
    </p:spTree>
    <p:extLst>
      <p:ext uri="{BB962C8B-B14F-4D97-AF65-F5344CB8AC3E}">
        <p14:creationId xmlns:p14="http://schemas.microsoft.com/office/powerpoint/2010/main" val="2064438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6569009" y="438630"/>
            <a:ext cx="6238688" cy="1382233"/>
          </a:xfrm>
        </p:spPr>
        <p:txBody>
          <a:bodyPr/>
          <a:lstStyle/>
          <a:p>
            <a:r>
              <a:rPr lang="en-US" dirty="0"/>
              <a:t>Docker images</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7402975" y="2376228"/>
            <a:ext cx="6238687" cy="4022650"/>
          </a:xfrm>
        </p:spPr>
        <p:txBody>
          <a:bodyPr/>
          <a:lstStyle/>
          <a:p>
            <a:pPr marL="342900" indent="-342900">
              <a:buFont typeface="Arial" panose="020B0604020202020204" pitchFamily="34" charset="0"/>
              <a:buChar char="•"/>
            </a:pPr>
            <a:r>
              <a:rPr lang="en-US" dirty="0"/>
              <a:t>In order to inspect specific images</a:t>
            </a:r>
          </a:p>
          <a:p>
            <a:pPr marL="0" indent="0"/>
            <a:r>
              <a:rPr lang="en-US" dirty="0"/>
              <a:t>we can use the below commands</a:t>
            </a:r>
          </a:p>
          <a:p>
            <a:pPr marL="0" indent="0"/>
            <a:r>
              <a:rPr lang="en-US" b="1" dirty="0"/>
              <a:t>Docker image inspect IMAGE_NAME</a:t>
            </a:r>
          </a:p>
          <a:p>
            <a:pPr marL="0" indent="0"/>
            <a:endParaRPr lang="en-US" dirty="0"/>
          </a:p>
          <a:p>
            <a:pPr marL="0" indent="0"/>
            <a:r>
              <a:rPr lang="en-US" dirty="0" err="1"/>
              <a:t>Eg</a:t>
            </a:r>
            <a:r>
              <a:rPr lang="en-US" dirty="0"/>
              <a:t>: Docker image inspect </a:t>
            </a:r>
          </a:p>
          <a:p>
            <a:pPr marL="0" indent="0"/>
            <a:r>
              <a:rPr lang="en-US" dirty="0" err="1"/>
              <a:t>myproject</a:t>
            </a:r>
            <a:r>
              <a:rPr lang="en-US" dirty="0"/>
              <a:t>-preprocessing</a:t>
            </a:r>
          </a:p>
          <a:p>
            <a:pPr marL="0" indent="0"/>
            <a:endParaRPr lang="en-US" dirty="0"/>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2CC964-A50B-4C29-B4E4-2C30BB34CCF3}" type="slidenum">
              <a:rPr kumimoji="0" lang="en-US" sz="1100" b="0" i="0" u="none" strike="noStrike" kern="1200" cap="none" spc="0" normalizeH="0" baseline="0" noProof="0" smtClean="0">
                <a:ln>
                  <a:noFill/>
                </a:ln>
                <a:solidFill>
                  <a:srgbClr val="001E2E"/>
                </a:solidFill>
                <a:effectLst/>
                <a:uLnTx/>
                <a:uFillTx/>
                <a:latin typeface="Univers Condensed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srgbClr val="001E2E"/>
              </a:solidFill>
              <a:effectLst/>
              <a:uLnTx/>
              <a:uFillTx/>
              <a:latin typeface="Univers Condensed Light"/>
              <a:ea typeface="+mn-ea"/>
              <a:cs typeface="+mn-cs"/>
            </a:endParaRPr>
          </a:p>
        </p:txBody>
      </p:sp>
      <p:pic>
        <p:nvPicPr>
          <p:cNvPr id="5" name="Picture 4">
            <a:extLst>
              <a:ext uri="{FF2B5EF4-FFF2-40B4-BE49-F238E27FC236}">
                <a16:creationId xmlns:a16="http://schemas.microsoft.com/office/drawing/2014/main" id="{1C85827C-9622-35DA-953A-0301333840D7}"/>
              </a:ext>
            </a:extLst>
          </p:cNvPr>
          <p:cNvPicPr>
            <a:picLocks noChangeAspect="1"/>
          </p:cNvPicPr>
          <p:nvPr/>
        </p:nvPicPr>
        <p:blipFill>
          <a:blip r:embed="rId3"/>
          <a:stretch>
            <a:fillRect/>
          </a:stretch>
        </p:blipFill>
        <p:spPr>
          <a:xfrm>
            <a:off x="118636" y="1211198"/>
            <a:ext cx="6474941" cy="5627752"/>
          </a:xfrm>
          <a:prstGeom prst="rect">
            <a:avLst/>
          </a:prstGeom>
        </p:spPr>
      </p:pic>
    </p:spTree>
    <p:extLst>
      <p:ext uri="{BB962C8B-B14F-4D97-AF65-F5344CB8AC3E}">
        <p14:creationId xmlns:p14="http://schemas.microsoft.com/office/powerpoint/2010/main" val="2491057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6569009" y="438630"/>
            <a:ext cx="6238688" cy="1382233"/>
          </a:xfrm>
        </p:spPr>
        <p:txBody>
          <a:bodyPr/>
          <a:lstStyle/>
          <a:p>
            <a:r>
              <a:rPr lang="en-US" dirty="0"/>
              <a:t>Run docker containers</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6889724" y="2247466"/>
            <a:ext cx="5038982" cy="3910143"/>
          </a:xfrm>
        </p:spPr>
        <p:txBody>
          <a:bodyPr>
            <a:normAutofit/>
          </a:bodyPr>
          <a:lstStyle/>
          <a:p>
            <a:pPr marL="0" indent="0"/>
            <a:r>
              <a:rPr lang="en-US" b="1" dirty="0"/>
              <a:t>Docker-compose up</a:t>
            </a:r>
            <a:endParaRPr lang="en-US" dirty="0"/>
          </a:p>
          <a:p>
            <a:pPr marL="0" indent="0"/>
            <a:r>
              <a:rPr lang="en-US" dirty="0"/>
              <a:t>This command will start containers for each service defined in the docker-</a:t>
            </a:r>
            <a:r>
              <a:rPr lang="en-US" dirty="0" err="1"/>
              <a:t>compose.yml</a:t>
            </a:r>
            <a:r>
              <a:rPr lang="en-US" dirty="0"/>
              <a:t> file. If the images have not been built yet, docker-compose up will also build them before starting the containers.</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2CC964-A50B-4C29-B4E4-2C30BB34CCF3}" type="slidenum">
              <a:rPr kumimoji="0" lang="en-US" sz="1100" b="0" i="0" u="none" strike="noStrike" kern="1200" cap="none" spc="0" normalizeH="0" baseline="0" noProof="0" smtClean="0">
                <a:ln>
                  <a:noFill/>
                </a:ln>
                <a:solidFill>
                  <a:srgbClr val="001E2E"/>
                </a:solidFill>
                <a:effectLst/>
                <a:uLnTx/>
                <a:uFillTx/>
                <a:latin typeface="Univers Condensed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srgbClr val="001E2E"/>
              </a:solidFill>
              <a:effectLst/>
              <a:uLnTx/>
              <a:uFillTx/>
              <a:latin typeface="Univers Condensed Light"/>
              <a:ea typeface="+mn-ea"/>
              <a:cs typeface="+mn-cs"/>
            </a:endParaRPr>
          </a:p>
        </p:txBody>
      </p:sp>
      <p:pic>
        <p:nvPicPr>
          <p:cNvPr id="7" name="Picture 6">
            <a:extLst>
              <a:ext uri="{FF2B5EF4-FFF2-40B4-BE49-F238E27FC236}">
                <a16:creationId xmlns:a16="http://schemas.microsoft.com/office/drawing/2014/main" id="{F13B46BE-2288-1456-2347-5628E7643210}"/>
              </a:ext>
            </a:extLst>
          </p:cNvPr>
          <p:cNvPicPr>
            <a:picLocks noChangeAspect="1"/>
          </p:cNvPicPr>
          <p:nvPr/>
        </p:nvPicPr>
        <p:blipFill>
          <a:blip r:embed="rId3"/>
          <a:stretch>
            <a:fillRect/>
          </a:stretch>
        </p:blipFill>
        <p:spPr>
          <a:xfrm>
            <a:off x="263294" y="1507787"/>
            <a:ext cx="6363136" cy="5256216"/>
          </a:xfrm>
          <a:prstGeom prst="rect">
            <a:avLst/>
          </a:prstGeom>
        </p:spPr>
      </p:pic>
    </p:spTree>
    <p:extLst>
      <p:ext uri="{BB962C8B-B14F-4D97-AF65-F5344CB8AC3E}">
        <p14:creationId xmlns:p14="http://schemas.microsoft.com/office/powerpoint/2010/main" val="3592222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841444" y="0"/>
            <a:ext cx="5496636" cy="1685898"/>
          </a:xfrm>
        </p:spPr>
        <p:txBody>
          <a:bodyPr/>
          <a:lstStyle/>
          <a:p>
            <a:r>
              <a:rPr lang="en-US" dirty="0"/>
              <a:t>Further inputs</a:t>
            </a:r>
          </a:p>
        </p:txBody>
      </p:sp>
      <p:sp>
        <p:nvSpPr>
          <p:cNvPr id="3" name="Content Placeholder 2">
            <a:extLst>
              <a:ext uri="{FF2B5EF4-FFF2-40B4-BE49-F238E27FC236}">
                <a16:creationId xmlns:a16="http://schemas.microsoft.com/office/drawing/2014/main" id="{9925E272-AF60-4462-95A9-115739F781AE}"/>
              </a:ext>
            </a:extLst>
          </p:cNvPr>
          <p:cNvSpPr>
            <a:spLocks noGrp="1"/>
          </p:cNvSpPr>
          <p:nvPr>
            <p:ph idx="1"/>
          </p:nvPr>
        </p:nvSpPr>
        <p:spPr>
          <a:xfrm>
            <a:off x="841444" y="1472408"/>
            <a:ext cx="6160935" cy="4270666"/>
          </a:xfrm>
        </p:spPr>
        <p:txBody>
          <a:bodyPr>
            <a:noAutofit/>
          </a:bodyPr>
          <a:lstStyle/>
          <a:p>
            <a:r>
              <a:rPr lang="en-US" sz="1600" b="1" dirty="0">
                <a:latin typeface="Georgia" panose="02040502050405020303" pitchFamily="18" charset="0"/>
              </a:rPr>
              <a:t>Preprocessing Node</a:t>
            </a:r>
          </a:p>
          <a:p>
            <a:pPr algn="just"/>
            <a:r>
              <a:rPr lang="en-US" sz="1400" dirty="0">
                <a:latin typeface="Georgia" panose="02040502050405020303" pitchFamily="18" charset="0"/>
              </a:rPr>
              <a:t>As we progress further, it would be immensely beneficial to receive guidance on the specific preprocessing functionalities deemed crucial for refining the raw data. Understanding the intricacies of the required preprocessing steps will enable to tailor the data collection process more effectively, aligning it with the desired outcome. Your insights into the necessary preprocessing functionalities would greatly influence the development of this module. Clarity on the specific preprocessing steps, transformations, or manipulations expected in the pipeline would be instrumental in shaping this crucial stage of data refinement.</a:t>
            </a:r>
          </a:p>
          <a:p>
            <a:pPr algn="just"/>
            <a:r>
              <a:rPr lang="en-US" sz="1400" b="1" dirty="0">
                <a:latin typeface="Georgia" panose="02040502050405020303" pitchFamily="18" charset="0"/>
              </a:rPr>
              <a:t>Inference Node</a:t>
            </a:r>
          </a:p>
          <a:p>
            <a:pPr algn="just"/>
            <a:r>
              <a:rPr lang="en-US" sz="1400" dirty="0">
                <a:latin typeface="Georgia" panose="02040502050405020303" pitchFamily="18" charset="0"/>
              </a:rPr>
              <a:t>In this context, understanding the preferred machine learning algorithms or methodologies that should be implemented is paramount. Your guidance on the specific ML algorithms or approaches deemed suitable for the inference stage would significantly influence the design and implementation decisions within this node. </a:t>
            </a:r>
          </a:p>
          <a:p>
            <a:pPr algn="just"/>
            <a:endParaRPr lang="en-US" sz="1400" dirty="0">
              <a:latin typeface="Georgia" panose="02040502050405020303" pitchFamily="18" charset="0"/>
            </a:endParaRPr>
          </a:p>
          <a:p>
            <a:pPr algn="ctr"/>
            <a:r>
              <a:rPr lang="en-US" sz="2000" dirty="0">
                <a:latin typeface="Georgia" panose="02040502050405020303" pitchFamily="18" charset="0"/>
              </a:rPr>
              <a:t>THANK YOU</a:t>
            </a:r>
          </a:p>
        </p:txBody>
      </p:sp>
      <p:sp>
        <p:nvSpPr>
          <p:cNvPr id="17" name="Footer Placeholder 16">
            <a:extLst>
              <a:ext uri="{FF2B5EF4-FFF2-40B4-BE49-F238E27FC236}">
                <a16:creationId xmlns:a16="http://schemas.microsoft.com/office/drawing/2014/main" id="{A372FF69-5317-4BE5-B218-0E85D7FE0FB1}"/>
              </a:ext>
            </a:extLst>
          </p:cNvPr>
          <p:cNvSpPr>
            <a:spLocks noGrp="1"/>
          </p:cNvSpPr>
          <p:nvPr>
            <p:ph type="ftr" sz="quarter" idx="11"/>
          </p:nvPr>
        </p:nvSpPr>
        <p:spPr>
          <a:xfrm>
            <a:off x="154429" y="6398878"/>
            <a:ext cx="4497315" cy="365125"/>
          </a:xfrm>
        </p:spPr>
        <p:txBody>
          <a:bodyPr/>
          <a:lstStyle/>
          <a:p>
            <a:r>
              <a:rPr lang="en-US" dirty="0"/>
              <a:t>Sample Footer Text</a:t>
            </a:r>
          </a:p>
        </p:txBody>
      </p:sp>
      <p:pic>
        <p:nvPicPr>
          <p:cNvPr id="68" name="Picture Placeholder 67" descr="View of city buildings over the water">
            <a:extLst>
              <a:ext uri="{FF2B5EF4-FFF2-40B4-BE49-F238E27FC236}">
                <a16:creationId xmlns:a16="http://schemas.microsoft.com/office/drawing/2014/main" id="{C700B77F-91C5-4642-9ABF-EA81F3CF691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a:ext>
            </a:extLst>
          </a:blip>
          <a:srcRect/>
          <a:stretch/>
        </p:blipFill>
        <p:spPr>
          <a:xfrm>
            <a:off x="7186070" y="0"/>
            <a:ext cx="2463897" cy="3429000"/>
          </a:xfrm>
        </p:spPr>
      </p:pic>
      <p:pic>
        <p:nvPicPr>
          <p:cNvPr id="72" name="Picture Placeholder 71" descr="A picture containing blue glass buildings with reflection">
            <a:extLst>
              <a:ext uri="{FF2B5EF4-FFF2-40B4-BE49-F238E27FC236}">
                <a16:creationId xmlns:a16="http://schemas.microsoft.com/office/drawing/2014/main" id="{781FD203-6B96-4232-92C2-850AD4DA0F7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a:ext>
            </a:extLst>
          </a:blip>
          <a:srcRect/>
          <a:stretch/>
        </p:blipFill>
        <p:spPr>
          <a:xfrm>
            <a:off x="9649155" y="0"/>
            <a:ext cx="2539797" cy="3429000"/>
          </a:xfrm>
        </p:spPr>
      </p:pic>
      <p:pic>
        <p:nvPicPr>
          <p:cNvPr id="74" name="Picture Placeholder 73" descr="Aerial view of city buildings at sunset">
            <a:extLst>
              <a:ext uri="{FF2B5EF4-FFF2-40B4-BE49-F238E27FC236}">
                <a16:creationId xmlns:a16="http://schemas.microsoft.com/office/drawing/2014/main" id="{A84AF2F7-9744-4960-8C3C-77190198196B}"/>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a:ext>
            </a:extLst>
          </a:blip>
          <a:srcRect/>
          <a:stretch/>
        </p:blipFill>
        <p:spPr>
          <a:xfrm>
            <a:off x="7186070" y="3383280"/>
            <a:ext cx="2463897" cy="3474720"/>
          </a:xfrm>
        </p:spPr>
      </p:pic>
      <p:pic>
        <p:nvPicPr>
          <p:cNvPr id="78" name="Picture Placeholder 77" descr="View of city buildings over the water from a track">
            <a:extLst>
              <a:ext uri="{FF2B5EF4-FFF2-40B4-BE49-F238E27FC236}">
                <a16:creationId xmlns:a16="http://schemas.microsoft.com/office/drawing/2014/main" id="{D76BFBCE-A55E-4F19-9A0A-78307FDBE964}"/>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a:ext>
            </a:extLst>
          </a:blip>
          <a:srcRect/>
          <a:stretch/>
        </p:blipFill>
        <p:spPr>
          <a:xfrm>
            <a:off x="9649155" y="3383280"/>
            <a:ext cx="2539797" cy="3474720"/>
          </a:xfrm>
        </p:spPr>
      </p:pic>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17</a:t>
            </a:fld>
            <a:endParaRPr lang="en-US" dirty="0"/>
          </a:p>
        </p:txBody>
      </p:sp>
    </p:spTree>
    <p:extLst>
      <p:ext uri="{BB962C8B-B14F-4D97-AF65-F5344CB8AC3E}">
        <p14:creationId xmlns:p14="http://schemas.microsoft.com/office/powerpoint/2010/main" val="349526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680485" y="675167"/>
            <a:ext cx="3761862" cy="3055078"/>
          </a:xfrm>
        </p:spPr>
        <p:txBody>
          <a:bodyPr/>
          <a:lstStyle/>
          <a:p>
            <a:r>
              <a:rPr lang="en-US" dirty="0"/>
              <a:t>Agenda	</a:t>
            </a:r>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4586726" y="530381"/>
            <a:ext cx="5470358" cy="5797237"/>
          </a:xfrm>
        </p:spPr>
        <p:txBody>
          <a:bodyPr>
            <a:normAutofit lnSpcReduction="10000"/>
          </a:bodyPr>
          <a:lstStyle/>
          <a:p>
            <a:pPr marL="342900" indent="-342900">
              <a:buFont typeface="Wingdings" panose="05000000000000000000" pitchFamily="2" charset="2"/>
              <a:buChar char="§"/>
            </a:pPr>
            <a:r>
              <a:rPr lang="en-US" dirty="0"/>
              <a:t>Introduction</a:t>
            </a:r>
          </a:p>
          <a:p>
            <a:pPr marL="342900" indent="-342900">
              <a:buFont typeface="Wingdings" panose="05000000000000000000" pitchFamily="2" charset="2"/>
              <a:buChar char="§"/>
            </a:pPr>
            <a:r>
              <a:rPr lang="en-US" dirty="0"/>
              <a:t>Docker Configuration</a:t>
            </a:r>
          </a:p>
          <a:p>
            <a:pPr lvl="1">
              <a:buFont typeface="Wingdings" panose="05000000000000000000" pitchFamily="2" charset="2"/>
              <a:buChar char="v"/>
            </a:pPr>
            <a:r>
              <a:rPr lang="en-US" dirty="0"/>
              <a:t>Data Collection</a:t>
            </a:r>
          </a:p>
          <a:p>
            <a:pPr lvl="1">
              <a:buFont typeface="Wingdings" panose="05000000000000000000" pitchFamily="2" charset="2"/>
              <a:buChar char="v"/>
            </a:pPr>
            <a:r>
              <a:rPr lang="en-US" dirty="0"/>
              <a:t>Preprocessing</a:t>
            </a:r>
          </a:p>
          <a:p>
            <a:pPr lvl="1">
              <a:buFont typeface="Wingdings" panose="05000000000000000000" pitchFamily="2" charset="2"/>
              <a:buChar char="v"/>
            </a:pPr>
            <a:r>
              <a:rPr lang="en-US" dirty="0"/>
              <a:t>Inference</a:t>
            </a:r>
          </a:p>
          <a:p>
            <a:pPr lvl="1">
              <a:buFont typeface="Wingdings" panose="05000000000000000000" pitchFamily="2" charset="2"/>
              <a:buChar char="v"/>
            </a:pPr>
            <a:r>
              <a:rPr lang="en-US" dirty="0"/>
              <a:t>Database</a:t>
            </a:r>
          </a:p>
          <a:p>
            <a:pPr marL="342900" indent="-342900">
              <a:buFont typeface="Wingdings" panose="05000000000000000000" pitchFamily="2" charset="2"/>
              <a:buChar char="§"/>
            </a:pPr>
            <a:r>
              <a:rPr lang="en-US" dirty="0"/>
              <a:t>Node specific python code</a:t>
            </a:r>
          </a:p>
          <a:p>
            <a:pPr marL="342900" indent="-342900">
              <a:buFont typeface="Wingdings" panose="05000000000000000000" pitchFamily="2" charset="2"/>
              <a:buChar char="§"/>
            </a:pPr>
            <a:r>
              <a:rPr lang="en-US" dirty="0"/>
              <a:t>Added requirement.txt</a:t>
            </a:r>
          </a:p>
          <a:p>
            <a:pPr marL="342900" indent="-342900">
              <a:buFont typeface="Wingdings" panose="05000000000000000000" pitchFamily="2" charset="2"/>
              <a:buChar char="§"/>
            </a:pPr>
            <a:r>
              <a:rPr lang="en-US" dirty="0"/>
              <a:t>Docker Desktop</a:t>
            </a:r>
          </a:p>
          <a:p>
            <a:pPr marL="342900" indent="-342900">
              <a:buFont typeface="Wingdings" panose="05000000000000000000" pitchFamily="2" charset="2"/>
              <a:buChar char="§"/>
            </a:pPr>
            <a:r>
              <a:rPr lang="en-US" dirty="0"/>
              <a:t>Running docker build</a:t>
            </a:r>
          </a:p>
          <a:p>
            <a:pPr marL="342900" indent="-342900">
              <a:buFont typeface="Wingdings" panose="05000000000000000000" pitchFamily="2" charset="2"/>
              <a:buChar char="§"/>
            </a:pPr>
            <a:r>
              <a:rPr lang="en-US" dirty="0"/>
              <a:t>Checking docker images</a:t>
            </a:r>
          </a:p>
          <a:p>
            <a:pPr marL="342900" indent="-342900">
              <a:buFont typeface="Wingdings" panose="05000000000000000000" pitchFamily="2" charset="2"/>
              <a:buChar char="§"/>
            </a:pPr>
            <a:r>
              <a:rPr lang="en-US" dirty="0"/>
              <a:t>Running docker container</a:t>
            </a:r>
          </a:p>
          <a:p>
            <a:pPr marL="342900" indent="-342900">
              <a:buFont typeface="Wingdings" panose="05000000000000000000" pitchFamily="2" charset="2"/>
              <a:buChar char="§"/>
            </a:pPr>
            <a:r>
              <a:rPr lang="en-US" dirty="0"/>
              <a:t>Further Inputs</a:t>
            </a:r>
          </a:p>
        </p:txBody>
      </p:sp>
      <p:sp>
        <p:nvSpPr>
          <p:cNvPr id="39" name="Footer Placeholder 38">
            <a:extLst>
              <a:ext uri="{FF2B5EF4-FFF2-40B4-BE49-F238E27FC236}">
                <a16:creationId xmlns:a16="http://schemas.microsoft.com/office/drawing/2014/main" id="{F98A8A15-91B5-4554-95A4-612A5FC0ECC7}"/>
              </a:ext>
            </a:extLst>
          </p:cNvPr>
          <p:cNvSpPr>
            <a:spLocks noGrp="1"/>
          </p:cNvSpPr>
          <p:nvPr>
            <p:ph type="ftr" sz="quarter" idx="11"/>
          </p:nvPr>
        </p:nvSpPr>
        <p:spPr>
          <a:xfrm>
            <a:off x="154429" y="6398878"/>
            <a:ext cx="4497315" cy="365125"/>
          </a:xfrm>
        </p:spPr>
        <p:txBody>
          <a:bodyPr/>
          <a:lstStyle/>
          <a:p>
            <a:r>
              <a:rPr lang="en-US" dirty="0"/>
              <a:t>Sample Footer Text</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a:t>
            </a:fld>
            <a:endParaRPr lang="en-US" dirty="0"/>
          </a:p>
        </p:txBody>
      </p:sp>
    </p:spTree>
    <p:extLst>
      <p:ext uri="{BB962C8B-B14F-4D97-AF65-F5344CB8AC3E}">
        <p14:creationId xmlns:p14="http://schemas.microsoft.com/office/powerpoint/2010/main" val="297629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549355" y="220420"/>
            <a:ext cx="5355265" cy="1625731"/>
          </a:xfrm>
        </p:spPr>
        <p:txBody>
          <a:bodyPr/>
          <a:lstStyle/>
          <a:p>
            <a:r>
              <a:rPr lang="en-US" dirty="0"/>
              <a:t>Introduction</a:t>
            </a:r>
          </a:p>
        </p:txBody>
      </p:sp>
      <p:pic>
        <p:nvPicPr>
          <p:cNvPr id="7" name="Picture Placeholder 6" descr="Aerial view of city buildings">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 y="0"/>
            <a:ext cx="4742121" cy="3434316"/>
          </a:xfrm>
        </p:spPr>
      </p:pic>
      <p:pic>
        <p:nvPicPr>
          <p:cNvPr id="9" name="Picture Placeholder 8" descr="A picture containing blue glass buildings with reflection">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5" y="3432620"/>
            <a:ext cx="5178056" cy="3425380"/>
          </a:xfrm>
        </p:spPr>
      </p:pic>
      <p:sp>
        <p:nvSpPr>
          <p:cNvPr id="3" name="Content Placeholder 2">
            <a:extLst>
              <a:ext uri="{FF2B5EF4-FFF2-40B4-BE49-F238E27FC236}">
                <a16:creationId xmlns:a16="http://schemas.microsoft.com/office/drawing/2014/main" id="{AF5130D8-AD6A-4638-9059-326759848895}"/>
              </a:ext>
            </a:extLst>
          </p:cNvPr>
          <p:cNvSpPr>
            <a:spLocks noGrp="1"/>
          </p:cNvSpPr>
          <p:nvPr>
            <p:ph idx="1"/>
          </p:nvPr>
        </p:nvSpPr>
        <p:spPr>
          <a:xfrm>
            <a:off x="5356850" y="1717158"/>
            <a:ext cx="5355266" cy="4121845"/>
          </a:xfrm>
        </p:spPr>
        <p:txBody>
          <a:bodyPr>
            <a:normAutofit lnSpcReduction="10000"/>
          </a:bodyPr>
          <a:lstStyle/>
          <a:p>
            <a:pPr marL="342900" indent="-342900" algn="just">
              <a:buFont typeface="Arial" panose="020B0604020202020204" pitchFamily="34" charset="0"/>
              <a:buChar char="•"/>
            </a:pPr>
            <a:r>
              <a:rPr lang="en-US" sz="1800" dirty="0"/>
              <a:t>Created Docker images for each operational node. Each node corresponds to a specific process within the application, ensuring a modular and well-organized architecture. Accompanying each node is a dedicated </a:t>
            </a:r>
            <a:r>
              <a:rPr lang="en-US" sz="1800" dirty="0" err="1"/>
              <a:t>Dockerfile</a:t>
            </a:r>
            <a:r>
              <a:rPr lang="en-US" sz="1800" dirty="0"/>
              <a:t>, meticulously crafted to encapsulate the necessary dependencies and configurations, promoting consistency across different environments.</a:t>
            </a:r>
          </a:p>
          <a:p>
            <a:pPr marL="342900" indent="-342900" algn="just">
              <a:buFont typeface="Arial" panose="020B0604020202020204" pitchFamily="34" charset="0"/>
              <a:buChar char="•"/>
            </a:pPr>
            <a:r>
              <a:rPr lang="en-US" sz="1800" dirty="0"/>
              <a:t>Written distinct Python scripts for each node, encapsulating the functionality specific to their respective processes. </a:t>
            </a:r>
          </a:p>
          <a:p>
            <a:pPr marL="342900" indent="-342900" algn="just">
              <a:buFont typeface="Arial" panose="020B0604020202020204" pitchFamily="34" charset="0"/>
              <a:buChar char="•"/>
            </a:pPr>
            <a:r>
              <a:rPr lang="en-US" sz="1800" dirty="0"/>
              <a:t>To streamline the orchestration of these Docker containers, I composed a YAML file that delineates the interconnections and configurations of the various nodes. This ensures a cohesive deployment and execution environment for the entire system.</a:t>
            </a:r>
          </a:p>
        </p:txBody>
      </p:sp>
      <p:sp>
        <p:nvSpPr>
          <p:cNvPr id="182" name="Footer Placeholder 181">
            <a:extLst>
              <a:ext uri="{FF2B5EF4-FFF2-40B4-BE49-F238E27FC236}">
                <a16:creationId xmlns:a16="http://schemas.microsoft.com/office/drawing/2014/main" id="{8BB1C063-9855-4E9A-936C-931C7C65E3C1}"/>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3</a:t>
            </a:fld>
            <a:endParaRPr lang="en-US" dirty="0"/>
          </a:p>
        </p:txBody>
      </p:sp>
    </p:spTree>
    <p:extLst>
      <p:ext uri="{BB962C8B-B14F-4D97-AF65-F5344CB8AC3E}">
        <p14:creationId xmlns:p14="http://schemas.microsoft.com/office/powerpoint/2010/main" val="1790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693734" y="557304"/>
            <a:ext cx="5355265" cy="1625731"/>
          </a:xfrm>
        </p:spPr>
        <p:txBody>
          <a:bodyPr/>
          <a:lstStyle/>
          <a:p>
            <a:pPr algn="l"/>
            <a:r>
              <a:rPr lang="en-US"/>
              <a:t>Docker Configuration</a:t>
            </a:r>
            <a:endParaRPr lang="en-US" dirty="0"/>
          </a:p>
        </p:txBody>
      </p:sp>
      <p:pic>
        <p:nvPicPr>
          <p:cNvPr id="7" name="Picture Placeholder 6" descr="Aerial view of city buildings">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 y="0"/>
            <a:ext cx="4742121" cy="3434316"/>
          </a:xfrm>
        </p:spPr>
      </p:pic>
      <p:pic>
        <p:nvPicPr>
          <p:cNvPr id="9" name="Picture Placeholder 8" descr="A picture containing blue glass buildings with reflection">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5" y="3432620"/>
            <a:ext cx="5178056" cy="3425380"/>
          </a:xfrm>
        </p:spPr>
      </p:pic>
      <p:sp>
        <p:nvSpPr>
          <p:cNvPr id="3" name="Content Placeholder 2">
            <a:extLst>
              <a:ext uri="{FF2B5EF4-FFF2-40B4-BE49-F238E27FC236}">
                <a16:creationId xmlns:a16="http://schemas.microsoft.com/office/drawing/2014/main" id="{AF5130D8-AD6A-4638-9059-326759848895}"/>
              </a:ext>
            </a:extLst>
          </p:cNvPr>
          <p:cNvSpPr>
            <a:spLocks noGrp="1"/>
          </p:cNvSpPr>
          <p:nvPr>
            <p:ph idx="1"/>
          </p:nvPr>
        </p:nvSpPr>
        <p:spPr>
          <a:xfrm>
            <a:off x="5693734" y="2183035"/>
            <a:ext cx="5355266" cy="4121845"/>
          </a:xfrm>
        </p:spPr>
        <p:txBody>
          <a:bodyPr>
            <a:noAutofit/>
          </a:bodyPr>
          <a:lstStyle/>
          <a:p>
            <a:pPr>
              <a:lnSpc>
                <a:spcPct val="120000"/>
              </a:lnSpc>
            </a:pPr>
            <a:r>
              <a:rPr lang="en-US" sz="1400" b="1">
                <a:latin typeface="Georgia" panose="02040502050405020303" pitchFamily="18" charset="0"/>
              </a:rPr>
              <a:t>Created Docker Images</a:t>
            </a:r>
          </a:p>
          <a:p>
            <a:pPr>
              <a:lnSpc>
                <a:spcPct val="120000"/>
              </a:lnSpc>
            </a:pPr>
            <a:r>
              <a:rPr lang="en-US" sz="1400">
                <a:latin typeface="Georgia" panose="02040502050405020303" pitchFamily="18" charset="0"/>
              </a:rPr>
              <a:t>Utilizing Docker, images were crafted for each distinct node within the system:</a:t>
            </a:r>
          </a:p>
          <a:p>
            <a:pPr marL="342900" indent="-342900">
              <a:lnSpc>
                <a:spcPct val="120000"/>
              </a:lnSpc>
              <a:buFont typeface="Arial" panose="020B0604020202020204" pitchFamily="34" charset="0"/>
              <a:buChar char="•"/>
            </a:pPr>
            <a:r>
              <a:rPr lang="en-US" sz="1400" b="1">
                <a:latin typeface="Georgia" panose="02040502050405020303" pitchFamily="18" charset="0"/>
              </a:rPr>
              <a:t>Data Collection Node (Dockerfile)</a:t>
            </a:r>
            <a:r>
              <a:rPr lang="en-US" sz="1400">
                <a:latin typeface="Georgia" panose="02040502050405020303" pitchFamily="18" charset="0"/>
              </a:rPr>
              <a:t>: Responsible for gathering device details using the psutil library.</a:t>
            </a:r>
          </a:p>
          <a:p>
            <a:pPr marL="342900" indent="-342900">
              <a:lnSpc>
                <a:spcPct val="120000"/>
              </a:lnSpc>
              <a:buFont typeface="Arial" panose="020B0604020202020204" pitchFamily="34" charset="0"/>
              <a:buChar char="•"/>
            </a:pPr>
            <a:r>
              <a:rPr lang="en-US" sz="1400" b="1">
                <a:latin typeface="Georgia" panose="02040502050405020303" pitchFamily="18" charset="0"/>
              </a:rPr>
              <a:t>Preprocessing Node (Dockerfile): </a:t>
            </a:r>
            <a:r>
              <a:rPr lang="en-US" sz="1400">
                <a:latin typeface="Georgia" panose="02040502050405020303" pitchFamily="18" charset="0"/>
              </a:rPr>
              <a:t>Enabling the preprocessing of raw data, utilizing pandas for data manipulation.</a:t>
            </a:r>
          </a:p>
          <a:p>
            <a:pPr marL="342900" indent="-342900">
              <a:lnSpc>
                <a:spcPct val="120000"/>
              </a:lnSpc>
              <a:buFont typeface="Arial" panose="020B0604020202020204" pitchFamily="34" charset="0"/>
              <a:buChar char="•"/>
            </a:pPr>
            <a:r>
              <a:rPr lang="en-US" sz="1400" b="1">
                <a:latin typeface="Georgia" panose="02040502050405020303" pitchFamily="18" charset="0"/>
              </a:rPr>
              <a:t>Inference Node (Dockerfile): </a:t>
            </a:r>
            <a:r>
              <a:rPr lang="en-US" sz="1400">
                <a:latin typeface="Georgia" panose="02040502050405020303" pitchFamily="18" charset="0"/>
              </a:rPr>
              <a:t>Designed for running inference on preprocessed data, accommodating the unique logic of the inference module.</a:t>
            </a:r>
          </a:p>
          <a:p>
            <a:pPr marL="342900" indent="-342900">
              <a:lnSpc>
                <a:spcPct val="120000"/>
              </a:lnSpc>
              <a:buFont typeface="Arial" panose="020B0604020202020204" pitchFamily="34" charset="0"/>
              <a:buChar char="•"/>
            </a:pPr>
            <a:r>
              <a:rPr lang="en-US" sz="1400" b="1">
                <a:latin typeface="Georgia" panose="02040502050405020303" pitchFamily="18" charset="0"/>
              </a:rPr>
              <a:t>Database Node (PostgreSQL) (Dockerfile): </a:t>
            </a:r>
            <a:r>
              <a:rPr lang="en-US" sz="1400">
                <a:latin typeface="Georgia" panose="02040502050405020303" pitchFamily="18" charset="0"/>
              </a:rPr>
              <a:t>Setting up a PostgreSQL database for efficient data storage.</a:t>
            </a:r>
            <a:endParaRPr lang="en-US" sz="1400" dirty="0">
              <a:latin typeface="Georgia" panose="02040502050405020303" pitchFamily="18" charset="0"/>
            </a:endParaRPr>
          </a:p>
        </p:txBody>
      </p:sp>
      <p:sp>
        <p:nvSpPr>
          <p:cNvPr id="182" name="Footer Placeholder 181">
            <a:extLst>
              <a:ext uri="{FF2B5EF4-FFF2-40B4-BE49-F238E27FC236}">
                <a16:creationId xmlns:a16="http://schemas.microsoft.com/office/drawing/2014/main" id="{8BB1C063-9855-4E9A-936C-931C7C65E3C1}"/>
              </a:ext>
            </a:extLst>
          </p:cNvPr>
          <p:cNvSpPr>
            <a:spLocks noGrp="1"/>
          </p:cNvSpPr>
          <p:nvPr>
            <p:ph type="ftr" sz="quarter" idx="11"/>
          </p:nvPr>
        </p:nvSpPr>
        <p:spPr>
          <a:xfrm>
            <a:off x="154429" y="6398878"/>
            <a:ext cx="4497315" cy="365125"/>
          </a:xfrm>
        </p:spPr>
        <p:txBody>
          <a:bodyPr/>
          <a:lstStyle/>
          <a:p>
            <a:r>
              <a:rPr lang="en-US"/>
              <a:t>Sample Footer Text</a:t>
            </a:r>
            <a:endParaRPr lang="en-US" dirty="0"/>
          </a:p>
        </p:txBody>
      </p:sp>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4</a:t>
            </a:fld>
            <a:endParaRPr lang="en-US" dirty="0"/>
          </a:p>
        </p:txBody>
      </p:sp>
    </p:spTree>
    <p:extLst>
      <p:ext uri="{BB962C8B-B14F-4D97-AF65-F5344CB8AC3E}">
        <p14:creationId xmlns:p14="http://schemas.microsoft.com/office/powerpoint/2010/main" val="1880882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a:lstStyle/>
          <a:p>
            <a:r>
              <a:rPr lang="en-US" dirty="0"/>
              <a:t>Node-specific Python Code</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5" name="Footer Placeholder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a:lstStyle>
            <a:lvl1pPr>
              <a:defRPr>
                <a:solidFill>
                  <a:schemeClr val="bg1"/>
                </a:solidFill>
              </a:defRPr>
            </a:lvl1pPr>
          </a:lstStyle>
          <a:p>
            <a:r>
              <a:rPr lang="en-US" dirty="0"/>
              <a:t>Sample Footer Text</a:t>
            </a:r>
          </a:p>
        </p:txBody>
      </p:sp>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5146158" y="2301949"/>
            <a:ext cx="6238687" cy="4022650"/>
          </a:xfrm>
        </p:spPr>
        <p:txBody>
          <a:bodyPr/>
          <a:lstStyle/>
          <a:p>
            <a:r>
              <a:rPr lang="en-US" b="1" dirty="0"/>
              <a:t>Data Collection</a:t>
            </a:r>
          </a:p>
          <a:p>
            <a:r>
              <a:rPr lang="en-US" dirty="0"/>
              <a:t>The data_collection.py script employs the </a:t>
            </a:r>
            <a:r>
              <a:rPr lang="en-US" dirty="0" err="1"/>
              <a:t>psutil</a:t>
            </a:r>
            <a:r>
              <a:rPr lang="en-US" dirty="0"/>
              <a:t> library to collect device details and continuously updates the information in real-time.</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5</a:t>
            </a:fld>
            <a:endParaRPr lang="en-US" dirty="0"/>
          </a:p>
        </p:txBody>
      </p:sp>
      <p:pic>
        <p:nvPicPr>
          <p:cNvPr id="7" name="Picture 6">
            <a:extLst>
              <a:ext uri="{FF2B5EF4-FFF2-40B4-BE49-F238E27FC236}">
                <a16:creationId xmlns:a16="http://schemas.microsoft.com/office/drawing/2014/main" id="{9D69F00B-A364-3A01-0793-10EB37BA1796}"/>
              </a:ext>
            </a:extLst>
          </p:cNvPr>
          <p:cNvPicPr>
            <a:picLocks noChangeAspect="1"/>
          </p:cNvPicPr>
          <p:nvPr/>
        </p:nvPicPr>
        <p:blipFill>
          <a:blip r:embed="rId3"/>
          <a:stretch>
            <a:fillRect/>
          </a:stretch>
        </p:blipFill>
        <p:spPr>
          <a:xfrm>
            <a:off x="154429" y="1424766"/>
            <a:ext cx="4511431" cy="4008467"/>
          </a:xfrm>
          <a:prstGeom prst="rect">
            <a:avLst/>
          </a:prstGeom>
        </p:spPr>
      </p:pic>
    </p:spTree>
    <p:extLst>
      <p:ext uri="{BB962C8B-B14F-4D97-AF65-F5344CB8AC3E}">
        <p14:creationId xmlns:p14="http://schemas.microsoft.com/office/powerpoint/2010/main" val="3043070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a:lstStyle/>
          <a:p>
            <a:r>
              <a:rPr lang="en-US" dirty="0"/>
              <a:t>Node-specific Python Code</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5" name="Footer Placeholder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a:lstStyle>
            <a:lvl1pPr>
              <a:defRPr>
                <a:solidFill>
                  <a:schemeClr val="bg1"/>
                </a:solidFill>
              </a:defRPr>
            </a:lvl1pPr>
          </a:lstStyle>
          <a:p>
            <a:r>
              <a:rPr lang="en-US" dirty="0"/>
              <a:t>Sample Footer Text</a:t>
            </a:r>
          </a:p>
        </p:txBody>
      </p:sp>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6049818" y="2376228"/>
            <a:ext cx="6238687" cy="4022650"/>
          </a:xfrm>
        </p:spPr>
        <p:txBody>
          <a:bodyPr/>
          <a:lstStyle/>
          <a:p>
            <a:r>
              <a:rPr lang="en-US" b="1" dirty="0"/>
              <a:t>Preprocessing</a:t>
            </a:r>
          </a:p>
          <a:p>
            <a:r>
              <a:rPr lang="en-US" dirty="0"/>
              <a:t>The preprocessing.py script processes raw data collected by the Data Collection Node, utilizing pandas for data manipulation and selectively retaining relevant information.</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6</a:t>
            </a:fld>
            <a:endParaRPr lang="en-US" dirty="0"/>
          </a:p>
        </p:txBody>
      </p:sp>
      <p:pic>
        <p:nvPicPr>
          <p:cNvPr id="11" name="Picture 10">
            <a:extLst>
              <a:ext uri="{FF2B5EF4-FFF2-40B4-BE49-F238E27FC236}">
                <a16:creationId xmlns:a16="http://schemas.microsoft.com/office/drawing/2014/main" id="{8D2E2C80-0B37-CA99-A873-CC3F634367B4}"/>
              </a:ext>
            </a:extLst>
          </p:cNvPr>
          <p:cNvPicPr>
            <a:picLocks noChangeAspect="1"/>
          </p:cNvPicPr>
          <p:nvPr/>
        </p:nvPicPr>
        <p:blipFill>
          <a:blip r:embed="rId3"/>
          <a:stretch>
            <a:fillRect/>
          </a:stretch>
        </p:blipFill>
        <p:spPr>
          <a:xfrm>
            <a:off x="-53450" y="2165428"/>
            <a:ext cx="5888128" cy="4508780"/>
          </a:xfrm>
          <a:prstGeom prst="rect">
            <a:avLst/>
          </a:prstGeom>
        </p:spPr>
      </p:pic>
    </p:spTree>
    <p:extLst>
      <p:ext uri="{BB962C8B-B14F-4D97-AF65-F5344CB8AC3E}">
        <p14:creationId xmlns:p14="http://schemas.microsoft.com/office/powerpoint/2010/main" val="1542585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a:lstStyle/>
          <a:p>
            <a:r>
              <a:rPr lang="en-US" dirty="0"/>
              <a:t>Node-specific Python Code</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5" name="Footer Placeholder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a:lstStyle>
            <a:lvl1pPr>
              <a:defRPr>
                <a:solidFill>
                  <a:schemeClr val="bg1"/>
                </a:solidFill>
              </a:defRPr>
            </a:lvl1pPr>
          </a:lstStyle>
          <a:p>
            <a:r>
              <a:rPr lang="en-US"/>
              <a:t>Sample Footer Text</a:t>
            </a:r>
            <a:endParaRPr lang="en-US" dirty="0"/>
          </a:p>
        </p:txBody>
      </p:sp>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5146158" y="2301949"/>
            <a:ext cx="6238687" cy="4022650"/>
          </a:xfrm>
        </p:spPr>
        <p:txBody>
          <a:bodyPr/>
          <a:lstStyle/>
          <a:p>
            <a:r>
              <a:rPr lang="en-US" b="1" dirty="0"/>
              <a:t>Inference</a:t>
            </a:r>
          </a:p>
          <a:p>
            <a:r>
              <a:rPr lang="en-US" dirty="0"/>
              <a:t>The inference.py script is dedicated to running inference on preprocessed data, providing a flexible environment for deploying custom machine learning models or algorithms.</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7</a:t>
            </a:fld>
            <a:endParaRPr lang="en-US" dirty="0"/>
          </a:p>
        </p:txBody>
      </p:sp>
      <p:pic>
        <p:nvPicPr>
          <p:cNvPr id="8" name="Picture 7">
            <a:extLst>
              <a:ext uri="{FF2B5EF4-FFF2-40B4-BE49-F238E27FC236}">
                <a16:creationId xmlns:a16="http://schemas.microsoft.com/office/drawing/2014/main" id="{52C015F2-2A6F-A091-2913-D2F8F6ED5F4A}"/>
              </a:ext>
            </a:extLst>
          </p:cNvPr>
          <p:cNvPicPr>
            <a:picLocks noChangeAspect="1"/>
          </p:cNvPicPr>
          <p:nvPr/>
        </p:nvPicPr>
        <p:blipFill rotWithShape="1">
          <a:blip r:embed="rId3"/>
          <a:srcRect l="-2400" t="-2562" r="38744" b="2562"/>
          <a:stretch/>
        </p:blipFill>
        <p:spPr>
          <a:xfrm>
            <a:off x="355414" y="2068033"/>
            <a:ext cx="4095344" cy="3102632"/>
          </a:xfrm>
          <a:prstGeom prst="rect">
            <a:avLst/>
          </a:prstGeom>
        </p:spPr>
      </p:pic>
    </p:spTree>
    <p:extLst>
      <p:ext uri="{BB962C8B-B14F-4D97-AF65-F5344CB8AC3E}">
        <p14:creationId xmlns:p14="http://schemas.microsoft.com/office/powerpoint/2010/main" val="2431449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a:lstStyle/>
          <a:p>
            <a:r>
              <a:rPr lang="en-US" dirty="0"/>
              <a:t>Node-specific Python Code</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5" name="Footer Placeholder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a:lstStyle>
            <a:lvl1pPr>
              <a:defRPr>
                <a:solidFill>
                  <a:schemeClr val="bg1"/>
                </a:solidFill>
              </a:defRPr>
            </a:lvl1pPr>
          </a:lstStyle>
          <a:p>
            <a:r>
              <a:rPr lang="en-US"/>
              <a:t>Sample Footer Text</a:t>
            </a:r>
            <a:endParaRPr lang="en-US" dirty="0"/>
          </a:p>
        </p:txBody>
      </p:sp>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5146158" y="2301949"/>
            <a:ext cx="6238687" cy="4022650"/>
          </a:xfrm>
        </p:spPr>
        <p:txBody>
          <a:bodyPr/>
          <a:lstStyle/>
          <a:p>
            <a:r>
              <a:rPr lang="en-US" b="1" dirty="0"/>
              <a:t>Database</a:t>
            </a:r>
          </a:p>
          <a:p>
            <a:r>
              <a:rPr lang="en-US" dirty="0"/>
              <a:t>The </a:t>
            </a:r>
            <a:r>
              <a:rPr lang="en-US" dirty="0" err="1"/>
              <a:t>Dockerfile_postgres</a:t>
            </a:r>
            <a:r>
              <a:rPr lang="en-US" dirty="0"/>
              <a:t> and the associated Python code for interacting with the PostgreSQL database are essential components for efficient data management.</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8</a:t>
            </a:fld>
            <a:endParaRPr lang="en-US" dirty="0"/>
          </a:p>
        </p:txBody>
      </p:sp>
      <p:pic>
        <p:nvPicPr>
          <p:cNvPr id="7" name="Picture 6">
            <a:extLst>
              <a:ext uri="{FF2B5EF4-FFF2-40B4-BE49-F238E27FC236}">
                <a16:creationId xmlns:a16="http://schemas.microsoft.com/office/drawing/2014/main" id="{3EF2D6F1-83F6-1830-D170-AA18CFB62D78}"/>
              </a:ext>
            </a:extLst>
          </p:cNvPr>
          <p:cNvPicPr>
            <a:picLocks noChangeAspect="1"/>
          </p:cNvPicPr>
          <p:nvPr/>
        </p:nvPicPr>
        <p:blipFill>
          <a:blip r:embed="rId3"/>
          <a:stretch>
            <a:fillRect/>
          </a:stretch>
        </p:blipFill>
        <p:spPr>
          <a:xfrm>
            <a:off x="20638" y="2707371"/>
            <a:ext cx="4945809" cy="1851820"/>
          </a:xfrm>
          <a:prstGeom prst="rect">
            <a:avLst/>
          </a:prstGeom>
        </p:spPr>
      </p:pic>
    </p:spTree>
    <p:extLst>
      <p:ext uri="{BB962C8B-B14F-4D97-AF65-F5344CB8AC3E}">
        <p14:creationId xmlns:p14="http://schemas.microsoft.com/office/powerpoint/2010/main" val="3179480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a:normAutofit/>
          </a:bodyPr>
          <a:lstStyle/>
          <a:p>
            <a:r>
              <a:rPr lang="en-US" dirty="0"/>
              <a:t>Added requirement.txt </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5" name="Footer Placeholder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a:lstStyle>
            <a:lvl1pPr>
              <a:defRPr>
                <a:solidFill>
                  <a:schemeClr val="bg1"/>
                </a:solidFill>
              </a:defRPr>
            </a:lvl1pPr>
          </a:lstStyle>
          <a:p>
            <a:r>
              <a:rPr lang="en-US"/>
              <a:t>Sample Footer Text</a:t>
            </a:r>
            <a:endParaRPr lang="en-US" dirty="0"/>
          </a:p>
        </p:txBody>
      </p:sp>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5146158" y="2301949"/>
            <a:ext cx="6238687" cy="4022650"/>
          </a:xfrm>
        </p:spPr>
        <p:txBody>
          <a:bodyPr/>
          <a:lstStyle/>
          <a:p>
            <a:r>
              <a:rPr lang="en-US" dirty="0"/>
              <a:t>In order to debug python file, added requirements.txt file containing </a:t>
            </a:r>
            <a:r>
              <a:rPr lang="en-US" dirty="0" err="1"/>
              <a:t>numpy</a:t>
            </a:r>
            <a:r>
              <a:rPr lang="en-US" dirty="0"/>
              <a:t> and pandas version</a:t>
            </a:r>
          </a:p>
          <a:p>
            <a:endParaRPr lang="en-US" dirty="0"/>
          </a:p>
          <a:p>
            <a:r>
              <a:rPr lang="en-US" dirty="0"/>
              <a:t>The requirements.txt file is commonly used to list all the Python packages along with their versions that the project depends on. This is beneficial for reproducibility, as it ensures that the project uses specific versions of libraries, minimizing potential compatibility issues.</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9</a:t>
            </a:fld>
            <a:endParaRPr lang="en-US" dirty="0"/>
          </a:p>
        </p:txBody>
      </p:sp>
      <p:pic>
        <p:nvPicPr>
          <p:cNvPr id="5" name="Picture 4">
            <a:extLst>
              <a:ext uri="{FF2B5EF4-FFF2-40B4-BE49-F238E27FC236}">
                <a16:creationId xmlns:a16="http://schemas.microsoft.com/office/drawing/2014/main" id="{406790ED-B2B2-BFFE-6CEE-121A83BB55DE}"/>
              </a:ext>
            </a:extLst>
          </p:cNvPr>
          <p:cNvPicPr>
            <a:picLocks noChangeAspect="1"/>
          </p:cNvPicPr>
          <p:nvPr/>
        </p:nvPicPr>
        <p:blipFill rotWithShape="1">
          <a:blip r:embed="rId3"/>
          <a:srcRect r="38719"/>
          <a:stretch/>
        </p:blipFill>
        <p:spPr>
          <a:xfrm>
            <a:off x="55800" y="2827245"/>
            <a:ext cx="5090358" cy="2972058"/>
          </a:xfrm>
          <a:prstGeom prst="rect">
            <a:avLst/>
          </a:prstGeom>
        </p:spPr>
      </p:pic>
    </p:spTree>
    <p:extLst>
      <p:ext uri="{BB962C8B-B14F-4D97-AF65-F5344CB8AC3E}">
        <p14:creationId xmlns:p14="http://schemas.microsoft.com/office/powerpoint/2010/main" val="640366250"/>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 lines design" id="{2407D200-3004-4ADD-9D29-6D4C9B951E75}" vid="{22312BCD-9B59-4CBE-B473-4FDC2F04D3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TaxCatchAll xmlns="230e9df3-be65-4c73-a93b-d1236ebd677e" xsi:nil="true"/>
    <MediaServiceKeyPoints xmlns="71af3243-3dd4-4a8d-8c0d-dd76da1f02a5" xsi:nil="true"/>
    <Background xmlns="71af3243-3dd4-4a8d-8c0d-dd76da1f02a5">false</Background>
    <ImageTagsTaxHTField xmlns="71af3243-3dd4-4a8d-8c0d-dd76da1f02a5">
      <Terms xmlns="http://schemas.microsoft.com/office/infopath/2007/PartnerControls"/>
    </ImageTagsTaxHTField>
  </documentManagement>
</p:properties>
</file>

<file path=customXml/itemProps1.xml><?xml version="1.0" encoding="utf-8"?>
<ds:datastoreItem xmlns:ds="http://schemas.openxmlformats.org/officeDocument/2006/customXml" ds:itemID="{191F1737-EB5A-49A3-BFCA-A97A8DCDF401}">
  <ds:schemaRefs>
    <ds:schemaRef ds:uri="http://schemas.microsoft.com/sharepoint/v3/contenttype/forms"/>
  </ds:schemaRefs>
</ds:datastoreItem>
</file>

<file path=customXml/itemProps2.xml><?xml version="1.0" encoding="utf-8"?>
<ds:datastoreItem xmlns:ds="http://schemas.openxmlformats.org/officeDocument/2006/customXml" ds:itemID="{5462B0DF-AFCF-4681-BDD6-4CC4EE7AE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263D7C-E9CB-4C77-8528-77A30083B7F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{B6EB41C0-E3D2-4EB4-829D-362655971E59}tf22797433_win32</Template>
  <TotalTime>172</TotalTime>
  <Words>774</Words>
  <Application>Microsoft Office PowerPoint</Application>
  <PresentationFormat>Widescreen</PresentationFormat>
  <Paragraphs>108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Georgia</vt:lpstr>
      <vt:lpstr>Univers Condensed Light</vt:lpstr>
      <vt:lpstr>Walbaum Display Light</vt:lpstr>
      <vt:lpstr>Wingdings</vt:lpstr>
      <vt:lpstr>AngleLinesVTI</vt:lpstr>
      <vt:lpstr>WEEKLY UPDATE</vt:lpstr>
      <vt:lpstr>Agenda </vt:lpstr>
      <vt:lpstr>Introduction</vt:lpstr>
      <vt:lpstr>Docker Configuration</vt:lpstr>
      <vt:lpstr>Node-specific Python Code</vt:lpstr>
      <vt:lpstr>Node-specific Python Code</vt:lpstr>
      <vt:lpstr>Node-specific Python Code</vt:lpstr>
      <vt:lpstr>Node-specific Python Code</vt:lpstr>
      <vt:lpstr>Added requirement.txt </vt:lpstr>
      <vt:lpstr>DOCKER DESKTOP</vt:lpstr>
      <vt:lpstr>DOCKER DESKTOP</vt:lpstr>
      <vt:lpstr>Docker container</vt:lpstr>
      <vt:lpstr>Running docker build command</vt:lpstr>
      <vt:lpstr>Docker images</vt:lpstr>
      <vt:lpstr>Docker images</vt:lpstr>
      <vt:lpstr>Run docker containers</vt:lpstr>
      <vt:lpstr>Further inputs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joy sowmiya</dc:creator>
  <cp:lastModifiedBy>joy sowmiya</cp:lastModifiedBy>
  <cp:revision>98</cp:revision>
  <dcterms:created xsi:type="dcterms:W3CDTF">2024-01-17T05:11:34Z</dcterms:created>
  <dcterms:modified xsi:type="dcterms:W3CDTF">2024-01-22T23:23:26Z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