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sldIdLst>
    <p:sldId id="257" r:id="rId2"/>
    <p:sldId id="260" r:id="rId3"/>
    <p:sldId id="266" r:id="rId4"/>
    <p:sldId id="274" r:id="rId5"/>
    <p:sldId id="276" r:id="rId6"/>
    <p:sldId id="291" r:id="rId7"/>
    <p:sldId id="275" r:id="rId8"/>
    <p:sldId id="292" r:id="rId9"/>
    <p:sldId id="278" r:id="rId10"/>
    <p:sldId id="281" r:id="rId11"/>
    <p:sldId id="296" r:id="rId12"/>
    <p:sldId id="295" r:id="rId13"/>
    <p:sldId id="298" r:id="rId14"/>
    <p:sldId id="299" r:id="rId15"/>
    <p:sldId id="300" r:id="rId16"/>
    <p:sldId id="283" r:id="rId17"/>
    <p:sldId id="301" r:id="rId18"/>
    <p:sldId id="290" r:id="rId19"/>
    <p:sldId id="289" r:id="rId20"/>
    <p:sldId id="297" r:id="rId21"/>
    <p:sldId id="279" r:id="rId22"/>
    <p:sldId id="293" r:id="rId23"/>
    <p:sldId id="29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75"/>
    <p:restoredTop sz="94602"/>
  </p:normalViewPr>
  <p:slideViewPr>
    <p:cSldViewPr snapToGrid="0" snapToObjects="1" showGuides="1">
      <p:cViewPr varScale="1">
        <p:scale>
          <a:sx n="88" d="100"/>
          <a:sy n="88"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400" y="6041226"/>
            <a:ext cx="4800600" cy="356029"/>
          </a:xfrm>
          <a:prstGeom prst="rect">
            <a:avLst/>
          </a:prstGeom>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7574280" y="6319774"/>
            <a:ext cx="4114800" cy="365125"/>
          </a:xfrm>
          <a:prstGeom prst="rect">
            <a:avLst/>
          </a:prstGeom>
        </p:spPr>
        <p:txBody>
          <a:bodyPr vert="horz" lIns="91440" tIns="45720" rIns="91440" bIns="45720" rtlCol="0" anchor="ctr"/>
          <a:lstStyle>
            <a:lvl1pPr algn="r">
              <a:defRPr sz="1600" b="1">
                <a:solidFill>
                  <a:schemeClr val="tx1"/>
                </a:solidFill>
              </a:defRPr>
            </a:lvl1p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4" r:id="rId4"/>
    <p:sldLayoutId id="2147483652" r:id="rId5"/>
    <p:sldLayoutId id="2147483653" r:id="rId6"/>
    <p:sldLayoutId id="2147483654" r:id="rId7"/>
    <p:sldLayoutId id="2147483655" r:id="rId8"/>
    <p:sldLayoutId id="2147483665" r:id="rId9"/>
    <p:sldLayoutId id="2147483666" r:id="rId10"/>
    <p:sldLayoutId id="2147483660" r:id="rId11"/>
    <p:sldLayoutId id="2147483667" r:id="rId12"/>
  </p:sldLayoutIdLst>
  <p:hf hdr="0" dt="0"/>
  <p:txStyles>
    <p:titleStyle>
      <a:lvl1pPr algn="l" defTabSz="914400" rtl="0" eaLnBrk="1" latinLnBrk="0" hangingPunct="1">
        <a:lnSpc>
          <a:spcPct val="90000"/>
        </a:lnSpc>
        <a:spcBef>
          <a:spcPct val="0"/>
        </a:spcBef>
        <a:buNone/>
        <a:defRPr sz="3600" b="0" i="0" kern="1200">
          <a:solidFill>
            <a:schemeClr val="tx2"/>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790817" y="900606"/>
            <a:ext cx="8387910" cy="1943763"/>
          </a:xfrm>
        </p:spPr>
        <p:txBody>
          <a:bodyPr/>
          <a:lstStyle/>
          <a:p>
            <a:pPr algn="ctr">
              <a:lnSpc>
                <a:spcPct val="100000"/>
              </a:lnSpc>
            </a:pPr>
            <a:r>
              <a:rPr lang="en-US" dirty="0"/>
              <a:t>Database Creation procedure</a:t>
            </a:r>
          </a:p>
        </p:txBody>
      </p:sp>
      <p:sp>
        <p:nvSpPr>
          <p:cNvPr id="5" name="TextBox 4">
            <a:extLst>
              <a:ext uri="{FF2B5EF4-FFF2-40B4-BE49-F238E27FC236}">
                <a16:creationId xmlns:a16="http://schemas.microsoft.com/office/drawing/2014/main" id="{0AE64202-EC1F-379B-BD48-E73CAB30DF51}"/>
              </a:ext>
            </a:extLst>
          </p:cNvPr>
          <p:cNvSpPr txBox="1"/>
          <p:nvPr/>
        </p:nvSpPr>
        <p:spPr>
          <a:xfrm>
            <a:off x="676517" y="3759046"/>
            <a:ext cx="6254216" cy="646331"/>
          </a:xfrm>
          <a:prstGeom prst="rect">
            <a:avLst/>
          </a:prstGeom>
          <a:noFill/>
        </p:spPr>
        <p:txBody>
          <a:bodyPr wrap="square">
            <a:spAutoFit/>
          </a:bodyPr>
          <a:lstStyle/>
          <a:p>
            <a:pPr algn="ctr"/>
            <a:r>
              <a:rPr lang="en-US" dirty="0" err="1">
                <a:solidFill>
                  <a:schemeClr val="bg1"/>
                </a:solidFill>
              </a:rPr>
              <a:t>Sowmiya</a:t>
            </a:r>
            <a:r>
              <a:rPr lang="en-US" dirty="0">
                <a:solidFill>
                  <a:schemeClr val="bg1"/>
                </a:solidFill>
              </a:rPr>
              <a:t> </a:t>
            </a:r>
            <a:r>
              <a:rPr lang="en-US" dirty="0" err="1">
                <a:solidFill>
                  <a:schemeClr val="bg1"/>
                </a:solidFill>
              </a:rPr>
              <a:t>Murugiah</a:t>
            </a:r>
            <a:endParaRPr lang="en-US" dirty="0">
              <a:solidFill>
                <a:schemeClr val="bg1"/>
              </a:solidFill>
            </a:endParaRPr>
          </a:p>
          <a:p>
            <a:pPr algn="ctr"/>
            <a:r>
              <a:rPr lang="en-US" dirty="0">
                <a:solidFill>
                  <a:schemeClr val="bg1"/>
                </a:solidFill>
              </a:rPr>
              <a:t> 50485124</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The query used to create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will typically include information such as the database name, user credentials, table schema, and data types for each column. It will also specify any primary keys, indexes, or constraints that are required for data integrity.</a:t>
            </a:r>
          </a:p>
          <a:p>
            <a:pPr algn="just"/>
            <a:r>
              <a:rPr lang="en-US" b="0" i="0" dirty="0">
                <a:solidFill>
                  <a:schemeClr val="tx1">
                    <a:lumMod val="50000"/>
                  </a:schemeClr>
                </a:solidFill>
                <a:effectLst/>
                <a:latin typeface="Söhne"/>
              </a:rPr>
              <a:t>Once the database has been created, data can be stored in it using insert queries or imported from external sources. The database can then be queried to retrieve the data for analysis, using commands such as select, join, and group by.</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10</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and Table Creation</a:t>
            </a:r>
          </a:p>
        </p:txBody>
      </p:sp>
    </p:spTree>
    <p:extLst>
      <p:ext uri="{BB962C8B-B14F-4D97-AF65-F5344CB8AC3E}">
        <p14:creationId xmlns:p14="http://schemas.microsoft.com/office/powerpoint/2010/main" val="173931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dirty="0">
                <a:solidFill>
                  <a:schemeClr val="tx1">
                    <a:lumMod val="50000"/>
                  </a:schemeClr>
                </a:solidFill>
              </a:rPr>
              <a:t>CREATE DATABASE "</a:t>
            </a:r>
            <a:r>
              <a:rPr lang="en-US" dirty="0" err="1">
                <a:solidFill>
                  <a:schemeClr val="tx1">
                    <a:lumMod val="50000"/>
                  </a:schemeClr>
                </a:solidFill>
              </a:rPr>
              <a:t>Wifi_Details</a:t>
            </a:r>
            <a:r>
              <a:rPr lang="en-US" dirty="0">
                <a:solidFill>
                  <a:schemeClr val="tx1">
                    <a:lumMod val="50000"/>
                  </a:schemeClr>
                </a:solidFill>
              </a:rPr>
              <a:t>"</a:t>
            </a:r>
          </a:p>
          <a:p>
            <a:pPr algn="just"/>
            <a:r>
              <a:rPr lang="en-US" dirty="0">
                <a:solidFill>
                  <a:schemeClr val="tx1">
                    <a:lumMod val="50000"/>
                  </a:schemeClr>
                </a:solidFill>
              </a:rPr>
              <a:t>    WITH</a:t>
            </a:r>
          </a:p>
          <a:p>
            <a:pPr algn="just"/>
            <a:r>
              <a:rPr lang="en-US" dirty="0">
                <a:solidFill>
                  <a:schemeClr val="tx1">
                    <a:lumMod val="50000"/>
                  </a:schemeClr>
                </a:solidFill>
              </a:rPr>
              <a:t>    OWNER = </a:t>
            </a:r>
            <a:r>
              <a:rPr lang="en-US" dirty="0" err="1">
                <a:solidFill>
                  <a:schemeClr val="tx1">
                    <a:lumMod val="50000"/>
                  </a:schemeClr>
                </a:solidFill>
              </a:rPr>
              <a:t>postgres</a:t>
            </a:r>
            <a:endParaRPr lang="en-US" dirty="0">
              <a:solidFill>
                <a:schemeClr val="tx1">
                  <a:lumMod val="50000"/>
                </a:schemeClr>
              </a:solidFill>
            </a:endParaRPr>
          </a:p>
          <a:p>
            <a:pPr algn="just"/>
            <a:r>
              <a:rPr lang="en-US" dirty="0">
                <a:solidFill>
                  <a:schemeClr val="tx1">
                    <a:lumMod val="50000"/>
                  </a:schemeClr>
                </a:solidFill>
              </a:rPr>
              <a:t>    ENCODING = 'UTF8'</a:t>
            </a:r>
          </a:p>
          <a:p>
            <a:pPr algn="just"/>
            <a:r>
              <a:rPr lang="en-US" dirty="0">
                <a:solidFill>
                  <a:schemeClr val="tx1">
                    <a:lumMod val="50000"/>
                  </a:schemeClr>
                </a:solidFill>
              </a:rPr>
              <a:t>    LC_COLLATE = '</a:t>
            </a:r>
            <a:r>
              <a:rPr lang="en-US" dirty="0" err="1">
                <a:solidFill>
                  <a:schemeClr val="tx1">
                    <a:lumMod val="50000"/>
                  </a:schemeClr>
                </a:solidFill>
              </a:rPr>
              <a:t>English_United</a:t>
            </a:r>
            <a:r>
              <a:rPr lang="en-US" dirty="0">
                <a:solidFill>
                  <a:schemeClr val="tx1">
                    <a:lumMod val="50000"/>
                  </a:schemeClr>
                </a:solidFill>
              </a:rPr>
              <a:t> States.1252'</a:t>
            </a:r>
          </a:p>
          <a:p>
            <a:pPr algn="just"/>
            <a:r>
              <a:rPr lang="en-US" dirty="0">
                <a:solidFill>
                  <a:schemeClr val="tx1">
                    <a:lumMod val="50000"/>
                  </a:schemeClr>
                </a:solidFill>
              </a:rPr>
              <a:t>    LC_CTYPE = '</a:t>
            </a:r>
            <a:r>
              <a:rPr lang="en-US" dirty="0" err="1">
                <a:solidFill>
                  <a:schemeClr val="tx1">
                    <a:lumMod val="50000"/>
                  </a:schemeClr>
                </a:solidFill>
              </a:rPr>
              <a:t>English_United</a:t>
            </a:r>
            <a:r>
              <a:rPr lang="en-US" dirty="0">
                <a:solidFill>
                  <a:schemeClr val="tx1">
                    <a:lumMod val="50000"/>
                  </a:schemeClr>
                </a:solidFill>
              </a:rPr>
              <a:t> States.1252'</a:t>
            </a:r>
          </a:p>
          <a:p>
            <a:pPr algn="just"/>
            <a:r>
              <a:rPr lang="en-US" dirty="0">
                <a:solidFill>
                  <a:schemeClr val="tx1">
                    <a:lumMod val="50000"/>
                  </a:schemeClr>
                </a:solidFill>
              </a:rPr>
              <a:t>    TABLESPACE = </a:t>
            </a:r>
            <a:r>
              <a:rPr lang="en-US" dirty="0" err="1">
                <a:solidFill>
                  <a:schemeClr val="tx1">
                    <a:lumMod val="50000"/>
                  </a:schemeClr>
                </a:solidFill>
              </a:rPr>
              <a:t>pg_default</a:t>
            </a:r>
            <a:endParaRPr lang="en-US" dirty="0">
              <a:solidFill>
                <a:schemeClr val="tx1">
                  <a:lumMod val="50000"/>
                </a:schemeClr>
              </a:solidFill>
            </a:endParaRPr>
          </a:p>
          <a:p>
            <a:pPr algn="just"/>
            <a:r>
              <a:rPr lang="en-US" dirty="0">
                <a:solidFill>
                  <a:schemeClr val="tx1">
                    <a:lumMod val="50000"/>
                  </a:schemeClr>
                </a:solidFill>
              </a:rPr>
              <a:t>    CONNECTION LIMIT = -1</a:t>
            </a:r>
          </a:p>
          <a:p>
            <a:pPr algn="just"/>
            <a:r>
              <a:rPr lang="en-US" dirty="0">
                <a:solidFill>
                  <a:schemeClr val="tx1">
                    <a:lumMod val="50000"/>
                  </a:schemeClr>
                </a:solidFill>
              </a:rPr>
              <a:t>    IS_TEMPLATE = False;</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11</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Creation</a:t>
            </a:r>
          </a:p>
        </p:txBody>
      </p:sp>
    </p:spTree>
    <p:extLst>
      <p:ext uri="{BB962C8B-B14F-4D97-AF65-F5344CB8AC3E}">
        <p14:creationId xmlns:p14="http://schemas.microsoft.com/office/powerpoint/2010/main" val="3889231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r>
              <a:rPr lang="en-US" dirty="0">
                <a:solidFill>
                  <a:schemeClr val="tx1">
                    <a:lumMod val="50000"/>
                  </a:schemeClr>
                </a:solidFill>
              </a:rPr>
              <a:t>The below query is used to create database : “</a:t>
            </a:r>
            <a:r>
              <a:rPr lang="en-US" dirty="0" err="1">
                <a:solidFill>
                  <a:schemeClr val="tx1">
                    <a:lumMod val="50000"/>
                  </a:schemeClr>
                </a:solidFill>
              </a:rPr>
              <a:t>Wifi_Details</a:t>
            </a:r>
            <a:r>
              <a:rPr lang="en-US" dirty="0">
                <a:solidFill>
                  <a:schemeClr val="tx1">
                    <a:lumMod val="50000"/>
                  </a:schemeClr>
                </a:solidFill>
              </a:rPr>
              <a:t>”</a:t>
            </a:r>
          </a:p>
          <a:p>
            <a:endParaRPr lang="en-US" dirty="0">
              <a:solidFill>
                <a:schemeClr val="tx1">
                  <a:lumMod val="50000"/>
                </a:schemeClr>
              </a:solidFill>
            </a:endParaRPr>
          </a:p>
          <a:p>
            <a:endParaRPr lang="en-US" dirty="0">
              <a:solidFill>
                <a:schemeClr val="tx1">
                  <a:lumMod val="50000"/>
                </a:schemeClr>
              </a:solidFill>
            </a:endParaRPr>
          </a:p>
          <a:p>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12</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Creation</a:t>
            </a:r>
          </a:p>
        </p:txBody>
      </p:sp>
      <p:pic>
        <p:nvPicPr>
          <p:cNvPr id="6" name="Picture 5">
            <a:extLst>
              <a:ext uri="{FF2B5EF4-FFF2-40B4-BE49-F238E27FC236}">
                <a16:creationId xmlns:a16="http://schemas.microsoft.com/office/drawing/2014/main" id="{B7CB8896-EE65-1E82-EC3A-859B2C791146}"/>
              </a:ext>
            </a:extLst>
          </p:cNvPr>
          <p:cNvPicPr>
            <a:picLocks noChangeAspect="1"/>
          </p:cNvPicPr>
          <p:nvPr/>
        </p:nvPicPr>
        <p:blipFill rotWithShape="1">
          <a:blip r:embed="rId2"/>
          <a:srcRect r="5655" b="34213"/>
          <a:stretch/>
        </p:blipFill>
        <p:spPr>
          <a:xfrm>
            <a:off x="1686870" y="3204522"/>
            <a:ext cx="6707037" cy="2810024"/>
          </a:xfrm>
          <a:prstGeom prst="rect">
            <a:avLst/>
          </a:prstGeom>
        </p:spPr>
      </p:pic>
    </p:spTree>
    <p:extLst>
      <p:ext uri="{BB962C8B-B14F-4D97-AF65-F5344CB8AC3E}">
        <p14:creationId xmlns:p14="http://schemas.microsoft.com/office/powerpoint/2010/main" val="386316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7"/>
            <a:ext cx="10690352" cy="3788664"/>
          </a:xfrm>
        </p:spPr>
        <p:txBody>
          <a:bodyPr/>
          <a:lstStyle/>
          <a:p>
            <a:pPr marL="0" indent="0" algn="ctr">
              <a:buNone/>
            </a:pPr>
            <a:r>
              <a:rPr lang="en-US" b="1" dirty="0" err="1">
                <a:solidFill>
                  <a:schemeClr val="tx1">
                    <a:lumMod val="50000"/>
                  </a:schemeClr>
                </a:solidFill>
              </a:rPr>
              <a:t>Wifi_Details</a:t>
            </a:r>
            <a:r>
              <a:rPr lang="en-US" b="1" dirty="0">
                <a:solidFill>
                  <a:schemeClr val="tx1">
                    <a:lumMod val="50000"/>
                  </a:schemeClr>
                </a:solidFill>
              </a:rPr>
              <a:t> Table:</a:t>
            </a:r>
          </a:p>
          <a:p>
            <a:r>
              <a:rPr lang="en-US" b="1" dirty="0" err="1">
                <a:solidFill>
                  <a:schemeClr val="tx1">
                    <a:lumMod val="50000"/>
                  </a:schemeClr>
                </a:solidFill>
              </a:rPr>
              <a:t>wifi_id</a:t>
            </a:r>
            <a:r>
              <a:rPr lang="en-US" b="1" dirty="0">
                <a:solidFill>
                  <a:schemeClr val="tx1">
                    <a:lumMod val="50000"/>
                  </a:schemeClr>
                </a:solidFill>
              </a:rPr>
              <a:t>: </a:t>
            </a:r>
            <a:r>
              <a:rPr lang="en-US" dirty="0">
                <a:solidFill>
                  <a:schemeClr val="tx1">
                    <a:lumMod val="50000"/>
                  </a:schemeClr>
                </a:solidFill>
              </a:rPr>
              <a:t>Unique identifier for each </a:t>
            </a:r>
            <a:r>
              <a:rPr lang="en-US" dirty="0" err="1">
                <a:solidFill>
                  <a:schemeClr val="tx1">
                    <a:lumMod val="50000"/>
                  </a:schemeClr>
                </a:solidFill>
              </a:rPr>
              <a:t>WiFi</a:t>
            </a:r>
            <a:r>
              <a:rPr lang="en-US" dirty="0">
                <a:solidFill>
                  <a:schemeClr val="tx1">
                    <a:lumMod val="50000"/>
                  </a:schemeClr>
                </a:solidFill>
              </a:rPr>
              <a:t> entry (Primary Key).</a:t>
            </a:r>
          </a:p>
          <a:p>
            <a:r>
              <a:rPr lang="en-US" b="1" dirty="0">
                <a:solidFill>
                  <a:schemeClr val="tx1">
                    <a:lumMod val="50000"/>
                  </a:schemeClr>
                </a:solidFill>
              </a:rPr>
              <a:t>timestamp</a:t>
            </a:r>
            <a:r>
              <a:rPr lang="en-US" dirty="0">
                <a:solidFill>
                  <a:schemeClr val="tx1">
                    <a:lumMod val="50000"/>
                  </a:schemeClr>
                </a:solidFill>
              </a:rPr>
              <a:t>: Time when the information was recorded.</a:t>
            </a:r>
          </a:p>
          <a:p>
            <a:r>
              <a:rPr lang="en-US" b="1" dirty="0">
                <a:solidFill>
                  <a:schemeClr val="tx1">
                    <a:lumMod val="50000"/>
                  </a:schemeClr>
                </a:solidFill>
              </a:rPr>
              <a:t>BSSID</a:t>
            </a:r>
            <a:r>
              <a:rPr lang="en-US" dirty="0">
                <a:solidFill>
                  <a:schemeClr val="tx1">
                    <a:lumMod val="50000"/>
                  </a:schemeClr>
                </a:solidFill>
              </a:rPr>
              <a:t>: MAC address of the </a:t>
            </a:r>
            <a:r>
              <a:rPr lang="en-US" dirty="0" err="1">
                <a:solidFill>
                  <a:schemeClr val="tx1">
                    <a:lumMod val="50000"/>
                  </a:schemeClr>
                </a:solidFill>
              </a:rPr>
              <a:t>WiFi</a:t>
            </a:r>
            <a:r>
              <a:rPr lang="en-US" dirty="0">
                <a:solidFill>
                  <a:schemeClr val="tx1">
                    <a:lumMod val="50000"/>
                  </a:schemeClr>
                </a:solidFill>
              </a:rPr>
              <a:t> access point.</a:t>
            </a:r>
          </a:p>
          <a:p>
            <a:r>
              <a:rPr lang="en-US" b="1" dirty="0">
                <a:solidFill>
                  <a:schemeClr val="tx1">
                    <a:lumMod val="50000"/>
                  </a:schemeClr>
                </a:solidFill>
              </a:rPr>
              <a:t>SSID</a:t>
            </a:r>
            <a:r>
              <a:rPr lang="en-US" dirty="0">
                <a:solidFill>
                  <a:schemeClr val="tx1">
                    <a:lumMod val="50000"/>
                  </a:schemeClr>
                </a:solidFill>
              </a:rPr>
              <a:t>: Service Set Identifier (Name of the </a:t>
            </a:r>
            <a:r>
              <a:rPr lang="en-US" dirty="0" err="1">
                <a:solidFill>
                  <a:schemeClr val="tx1">
                    <a:lumMod val="50000"/>
                  </a:schemeClr>
                </a:solidFill>
              </a:rPr>
              <a:t>WiFi</a:t>
            </a:r>
            <a:r>
              <a:rPr lang="en-US" dirty="0">
                <a:solidFill>
                  <a:schemeClr val="tx1">
                    <a:lumMod val="50000"/>
                  </a:schemeClr>
                </a:solidFill>
              </a:rPr>
              <a:t> network).</a:t>
            </a:r>
          </a:p>
          <a:p>
            <a:r>
              <a:rPr lang="en-US" b="1" dirty="0">
                <a:solidFill>
                  <a:schemeClr val="tx1">
                    <a:lumMod val="50000"/>
                  </a:schemeClr>
                </a:solidFill>
              </a:rPr>
              <a:t>RSSI</a:t>
            </a:r>
            <a:r>
              <a:rPr lang="en-US" dirty="0">
                <a:solidFill>
                  <a:schemeClr val="tx1">
                    <a:lumMod val="50000"/>
                  </a:schemeClr>
                </a:solidFill>
              </a:rPr>
              <a:t>: Received Signal Strength Indication.</a:t>
            </a:r>
          </a:p>
          <a:p>
            <a:r>
              <a:rPr lang="en-US" b="1" dirty="0">
                <a:solidFill>
                  <a:schemeClr val="tx1">
                    <a:lumMod val="50000"/>
                  </a:schemeClr>
                </a:solidFill>
              </a:rPr>
              <a:t>frequency</a:t>
            </a:r>
            <a:r>
              <a:rPr lang="en-US" dirty="0">
                <a:solidFill>
                  <a:schemeClr val="tx1">
                    <a:lumMod val="50000"/>
                  </a:schemeClr>
                </a:solidFill>
              </a:rPr>
              <a:t>: Frequency of the </a:t>
            </a:r>
            <a:r>
              <a:rPr lang="en-US" dirty="0" err="1">
                <a:solidFill>
                  <a:schemeClr val="tx1">
                    <a:lumMod val="50000"/>
                  </a:schemeClr>
                </a:solidFill>
              </a:rPr>
              <a:t>WiFi</a:t>
            </a:r>
            <a:r>
              <a:rPr lang="en-US" dirty="0">
                <a:solidFill>
                  <a:schemeClr val="tx1">
                    <a:lumMod val="50000"/>
                  </a:schemeClr>
                </a:solidFill>
              </a:rPr>
              <a:t> signal.</a:t>
            </a:r>
          </a:p>
          <a:p>
            <a:r>
              <a:rPr lang="en-US" b="1" dirty="0">
                <a:solidFill>
                  <a:schemeClr val="tx1">
                    <a:lumMod val="50000"/>
                  </a:schemeClr>
                </a:solidFill>
              </a:rPr>
              <a:t>channel</a:t>
            </a:r>
            <a:r>
              <a:rPr lang="en-US" dirty="0">
                <a:solidFill>
                  <a:schemeClr val="tx1">
                    <a:lumMod val="50000"/>
                  </a:schemeClr>
                </a:solidFill>
              </a:rPr>
              <a:t>: Channel number of the </a:t>
            </a:r>
            <a:r>
              <a:rPr lang="en-US" dirty="0" err="1">
                <a:solidFill>
                  <a:schemeClr val="tx1">
                    <a:lumMod val="50000"/>
                  </a:schemeClr>
                </a:solidFill>
              </a:rPr>
              <a:t>WiFi</a:t>
            </a:r>
            <a:r>
              <a:rPr lang="en-US" dirty="0">
                <a:solidFill>
                  <a:schemeClr val="tx1">
                    <a:lumMod val="50000"/>
                  </a:schemeClr>
                </a:solidFill>
              </a:rPr>
              <a:t> network.</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Table Description</a:t>
            </a:r>
          </a:p>
        </p:txBody>
      </p:sp>
    </p:spTree>
    <p:extLst>
      <p:ext uri="{BB962C8B-B14F-4D97-AF65-F5344CB8AC3E}">
        <p14:creationId xmlns:p14="http://schemas.microsoft.com/office/powerpoint/2010/main" val="616630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7"/>
            <a:ext cx="10690352" cy="3788664"/>
          </a:xfrm>
        </p:spPr>
        <p:txBody>
          <a:bodyPr/>
          <a:lstStyle/>
          <a:p>
            <a:pPr marL="0" indent="0" algn="ctr">
              <a:buNone/>
            </a:pPr>
            <a:r>
              <a:rPr lang="en-US" b="1" dirty="0" err="1">
                <a:solidFill>
                  <a:schemeClr val="tx1">
                    <a:lumMod val="50000"/>
                  </a:schemeClr>
                </a:solidFill>
              </a:rPr>
              <a:t>Connected_DevicesTable</a:t>
            </a:r>
            <a:r>
              <a:rPr lang="en-US" b="1" dirty="0">
                <a:solidFill>
                  <a:schemeClr val="tx1">
                    <a:lumMod val="50000"/>
                  </a:schemeClr>
                </a:solidFill>
              </a:rPr>
              <a:t>:</a:t>
            </a:r>
          </a:p>
          <a:p>
            <a:r>
              <a:rPr lang="en-US" b="1" dirty="0" err="1">
                <a:solidFill>
                  <a:schemeClr val="tx1">
                    <a:lumMod val="50000"/>
                  </a:schemeClr>
                </a:solidFill>
              </a:rPr>
              <a:t>connection_id</a:t>
            </a:r>
            <a:r>
              <a:rPr lang="en-US" b="1" dirty="0">
                <a:solidFill>
                  <a:schemeClr val="tx1">
                    <a:lumMod val="50000"/>
                  </a:schemeClr>
                </a:solidFill>
              </a:rPr>
              <a:t>: </a:t>
            </a:r>
            <a:r>
              <a:rPr lang="en-US" dirty="0">
                <a:solidFill>
                  <a:schemeClr val="tx1">
                    <a:lumMod val="50000"/>
                  </a:schemeClr>
                </a:solidFill>
              </a:rPr>
              <a:t>Unique identifier for each connected device entry (Primary Key).</a:t>
            </a:r>
          </a:p>
          <a:p>
            <a:r>
              <a:rPr lang="en-US" b="1" dirty="0">
                <a:solidFill>
                  <a:schemeClr val="tx1">
                    <a:lumMod val="50000"/>
                  </a:schemeClr>
                </a:solidFill>
              </a:rPr>
              <a:t>timestamp: </a:t>
            </a:r>
            <a:r>
              <a:rPr lang="en-US" dirty="0">
                <a:solidFill>
                  <a:schemeClr val="tx1">
                    <a:lumMod val="50000"/>
                  </a:schemeClr>
                </a:solidFill>
              </a:rPr>
              <a:t>Time when the connection was made.</a:t>
            </a:r>
          </a:p>
          <a:p>
            <a:r>
              <a:rPr lang="en-US" b="1" dirty="0" err="1">
                <a:solidFill>
                  <a:schemeClr val="tx1">
                    <a:lumMod val="50000"/>
                  </a:schemeClr>
                </a:solidFill>
              </a:rPr>
              <a:t>device_mac</a:t>
            </a:r>
            <a:r>
              <a:rPr lang="en-US" b="1" dirty="0">
                <a:solidFill>
                  <a:schemeClr val="tx1">
                    <a:lumMod val="50000"/>
                  </a:schemeClr>
                </a:solidFill>
              </a:rPr>
              <a:t>: </a:t>
            </a:r>
            <a:r>
              <a:rPr lang="en-US" dirty="0">
                <a:solidFill>
                  <a:schemeClr val="tx1">
                    <a:lumMod val="50000"/>
                  </a:schemeClr>
                </a:solidFill>
              </a:rPr>
              <a:t>MAC address of the connected device.</a:t>
            </a:r>
          </a:p>
          <a:p>
            <a:r>
              <a:rPr lang="en-US" b="1" dirty="0">
                <a:solidFill>
                  <a:schemeClr val="tx1">
                    <a:lumMod val="50000"/>
                  </a:schemeClr>
                </a:solidFill>
              </a:rPr>
              <a:t>BSSID: </a:t>
            </a:r>
            <a:r>
              <a:rPr lang="en-US" dirty="0">
                <a:solidFill>
                  <a:schemeClr val="tx1">
                    <a:lumMod val="50000"/>
                  </a:schemeClr>
                </a:solidFill>
              </a:rPr>
              <a:t>Foreign Key referencing </a:t>
            </a:r>
            <a:r>
              <a:rPr lang="en-US" dirty="0" err="1">
                <a:solidFill>
                  <a:schemeClr val="tx1">
                    <a:lumMod val="50000"/>
                  </a:schemeClr>
                </a:solidFill>
              </a:rPr>
              <a:t>Wifi_Details</a:t>
            </a:r>
            <a:r>
              <a:rPr lang="en-US" dirty="0">
                <a:solidFill>
                  <a:schemeClr val="tx1">
                    <a:lumMod val="50000"/>
                  </a:schemeClr>
                </a:solidFill>
              </a:rPr>
              <a:t> table, indicating the MAC address of the </a:t>
            </a:r>
            <a:r>
              <a:rPr lang="en-US" dirty="0" err="1">
                <a:solidFill>
                  <a:schemeClr val="tx1">
                    <a:lumMod val="50000"/>
                  </a:schemeClr>
                </a:solidFill>
              </a:rPr>
              <a:t>WiFi</a:t>
            </a:r>
            <a:r>
              <a:rPr lang="en-US" dirty="0">
                <a:solidFill>
                  <a:schemeClr val="tx1">
                    <a:lumMod val="50000"/>
                  </a:schemeClr>
                </a:solidFill>
              </a:rPr>
              <a:t> access point the device is connected to.</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14</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Table Description</a:t>
            </a:r>
          </a:p>
        </p:txBody>
      </p:sp>
    </p:spTree>
    <p:extLst>
      <p:ext uri="{BB962C8B-B14F-4D97-AF65-F5344CB8AC3E}">
        <p14:creationId xmlns:p14="http://schemas.microsoft.com/office/powerpoint/2010/main" val="363485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042D-4EDE-8195-5076-24A228B498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3A66D-3213-7FC5-74E8-C1A94E07F28C}"/>
              </a:ext>
            </a:extLst>
          </p:cNvPr>
          <p:cNvSpPr>
            <a:spLocks noGrp="1"/>
          </p:cNvSpPr>
          <p:nvPr>
            <p:ph idx="1"/>
          </p:nvPr>
        </p:nvSpPr>
        <p:spPr/>
        <p:txBody>
          <a:bodyPr/>
          <a:lstStyle/>
          <a:p>
            <a:r>
              <a:rPr lang="en-US" dirty="0"/>
              <a:t>CREATE TABLE </a:t>
            </a:r>
            <a:r>
              <a:rPr lang="en-US" dirty="0" err="1"/>
              <a:t>Wifi_Details</a:t>
            </a:r>
            <a:r>
              <a:rPr lang="en-US" dirty="0"/>
              <a:t> (</a:t>
            </a:r>
          </a:p>
          <a:p>
            <a:r>
              <a:rPr lang="en-US" dirty="0" err="1"/>
              <a:t>wifi_id</a:t>
            </a:r>
            <a:r>
              <a:rPr lang="en-US" dirty="0"/>
              <a:t> SERIAL PRIMARY KEY,</a:t>
            </a:r>
          </a:p>
          <a:p>
            <a:r>
              <a:rPr lang="en-US" dirty="0"/>
              <a:t>timestamp </a:t>
            </a:r>
            <a:r>
              <a:rPr lang="en-US" dirty="0" err="1"/>
              <a:t>TIMESTAMP</a:t>
            </a:r>
            <a:r>
              <a:rPr lang="en-US" dirty="0"/>
              <a:t> NOT NULL,</a:t>
            </a:r>
          </a:p>
          <a:p>
            <a:r>
              <a:rPr lang="en-US" dirty="0"/>
              <a:t>BSSID VARCHAR (17) UNIQUE NOT NULL, SSID VARCHAR (50),</a:t>
            </a:r>
          </a:p>
          <a:p>
            <a:r>
              <a:rPr lang="en-US" dirty="0"/>
              <a:t>RSSI INTEGER, frequency FLOAT,</a:t>
            </a:r>
          </a:p>
          <a:p>
            <a:r>
              <a:rPr lang="en-US" dirty="0"/>
              <a:t>channel INTEGER);</a:t>
            </a:r>
          </a:p>
        </p:txBody>
      </p:sp>
      <p:sp>
        <p:nvSpPr>
          <p:cNvPr id="4" name="Footer Placeholder 3">
            <a:extLst>
              <a:ext uri="{FF2B5EF4-FFF2-40B4-BE49-F238E27FC236}">
                <a16:creationId xmlns:a16="http://schemas.microsoft.com/office/drawing/2014/main" id="{B2CFA34D-F32B-EEBA-0CF2-7B808273F5E0}"/>
              </a:ext>
            </a:extLst>
          </p:cNvPr>
          <p:cNvSpPr>
            <a:spLocks noGrp="1"/>
          </p:cNvSpPr>
          <p:nvPr>
            <p:ph type="ftr" sz="quarter" idx="10"/>
          </p:nvPr>
        </p:nvSpPr>
        <p:spPr/>
        <p:txBody>
          <a:bodyPr/>
          <a:lstStyle/>
          <a:p>
            <a:fld id="{EB53C135-CEC6-A548-8917-8F7FEB82358B}" type="slidenum">
              <a:rPr lang="en-US" smtClean="0"/>
              <a:pPr/>
              <a:t>15</a:t>
            </a:fld>
            <a:endParaRPr lang="en-US" dirty="0"/>
          </a:p>
        </p:txBody>
      </p:sp>
    </p:spTree>
    <p:extLst>
      <p:ext uri="{BB962C8B-B14F-4D97-AF65-F5344CB8AC3E}">
        <p14:creationId xmlns:p14="http://schemas.microsoft.com/office/powerpoint/2010/main" val="402453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16</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111818"/>
            <a:ext cx="6951472" cy="978729"/>
          </a:xfrm>
        </p:spPr>
        <p:txBody>
          <a:bodyPr/>
          <a:lstStyle/>
          <a:p>
            <a:r>
              <a:rPr lang="en-US" dirty="0"/>
              <a:t>Table Creation Query – </a:t>
            </a:r>
            <a:r>
              <a:rPr lang="en-US" sz="2800" dirty="0" err="1"/>
              <a:t>Wifi</a:t>
            </a:r>
            <a:r>
              <a:rPr lang="en-US" sz="2800" dirty="0"/>
              <a:t> Details table</a:t>
            </a:r>
            <a:endParaRPr lang="en-US" dirty="0"/>
          </a:p>
        </p:txBody>
      </p:sp>
      <p:sp>
        <p:nvSpPr>
          <p:cNvPr id="12" name="Content Placeholder 11">
            <a:extLst>
              <a:ext uri="{FF2B5EF4-FFF2-40B4-BE49-F238E27FC236}">
                <a16:creationId xmlns:a16="http://schemas.microsoft.com/office/drawing/2014/main" id="{A6B373A6-669F-68B4-5BA4-757DB572F8F8}"/>
              </a:ext>
            </a:extLst>
          </p:cNvPr>
          <p:cNvSpPr>
            <a:spLocks noGrp="1"/>
          </p:cNvSpPr>
          <p:nvPr>
            <p:ph idx="1"/>
          </p:nvPr>
        </p:nvSpPr>
        <p:spPr/>
        <p:txBody>
          <a:bodyPr/>
          <a:lstStyle/>
          <a:p>
            <a:endParaRPr lang="en-US"/>
          </a:p>
        </p:txBody>
      </p:sp>
      <p:pic>
        <p:nvPicPr>
          <p:cNvPr id="14" name="Picture 13">
            <a:extLst>
              <a:ext uri="{FF2B5EF4-FFF2-40B4-BE49-F238E27FC236}">
                <a16:creationId xmlns:a16="http://schemas.microsoft.com/office/drawing/2014/main" id="{D7DC5E06-7055-6B50-3122-5F500D0AAAE6}"/>
              </a:ext>
            </a:extLst>
          </p:cNvPr>
          <p:cNvPicPr>
            <a:picLocks noChangeAspect="1"/>
          </p:cNvPicPr>
          <p:nvPr/>
        </p:nvPicPr>
        <p:blipFill>
          <a:blip r:embed="rId2"/>
          <a:stretch>
            <a:fillRect/>
          </a:stretch>
        </p:blipFill>
        <p:spPr>
          <a:xfrm>
            <a:off x="1114629" y="2185417"/>
            <a:ext cx="4234383" cy="4134358"/>
          </a:xfrm>
          <a:prstGeom prst="rect">
            <a:avLst/>
          </a:prstGeom>
        </p:spPr>
      </p:pic>
    </p:spTree>
    <p:extLst>
      <p:ext uri="{BB962C8B-B14F-4D97-AF65-F5344CB8AC3E}">
        <p14:creationId xmlns:p14="http://schemas.microsoft.com/office/powerpoint/2010/main" val="332706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67206-9145-46EB-A087-73ED29A55D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669B0B-32DF-A9A0-9ABC-6DC10125A028}"/>
              </a:ext>
            </a:extLst>
          </p:cNvPr>
          <p:cNvSpPr>
            <a:spLocks noGrp="1"/>
          </p:cNvSpPr>
          <p:nvPr>
            <p:ph idx="1"/>
          </p:nvPr>
        </p:nvSpPr>
        <p:spPr/>
        <p:txBody>
          <a:bodyPr/>
          <a:lstStyle/>
          <a:p>
            <a:r>
              <a:rPr lang="en-US" dirty="0"/>
              <a:t>CREATE TABLE </a:t>
            </a:r>
            <a:r>
              <a:rPr lang="en-US" dirty="0" err="1"/>
              <a:t>Connected_Devices</a:t>
            </a:r>
            <a:r>
              <a:rPr lang="en-US" dirty="0"/>
              <a:t> (</a:t>
            </a:r>
          </a:p>
          <a:p>
            <a:r>
              <a:rPr lang="en-US" dirty="0" err="1"/>
              <a:t>connection_id</a:t>
            </a:r>
            <a:r>
              <a:rPr lang="en-US" dirty="0"/>
              <a:t> SERIAL PRIMARY KEY,</a:t>
            </a:r>
          </a:p>
          <a:p>
            <a:r>
              <a:rPr lang="en-US" dirty="0"/>
              <a:t>timestamp </a:t>
            </a:r>
            <a:r>
              <a:rPr lang="en-US" dirty="0" err="1"/>
              <a:t>TIMESTAMP</a:t>
            </a:r>
            <a:r>
              <a:rPr lang="en-US" dirty="0"/>
              <a:t> NOT NULL,</a:t>
            </a:r>
          </a:p>
          <a:p>
            <a:r>
              <a:rPr lang="en-US" dirty="0" err="1"/>
              <a:t>device_mac</a:t>
            </a:r>
            <a:r>
              <a:rPr lang="en-US" dirty="0"/>
              <a:t> VARCHAR (17) NOT NULL,</a:t>
            </a:r>
          </a:p>
          <a:p>
            <a:r>
              <a:rPr lang="en-US" dirty="0"/>
              <a:t>BSSID VARCHAR (17) REFERENCES </a:t>
            </a:r>
            <a:r>
              <a:rPr lang="en-US" dirty="0" err="1"/>
              <a:t>Wifi_Details</a:t>
            </a:r>
            <a:r>
              <a:rPr lang="en-US" dirty="0"/>
              <a:t>(BSSIDD)</a:t>
            </a:r>
          </a:p>
          <a:p>
            <a:r>
              <a:rPr lang="en-US" dirty="0"/>
              <a:t>	);</a:t>
            </a:r>
          </a:p>
        </p:txBody>
      </p:sp>
      <p:sp>
        <p:nvSpPr>
          <p:cNvPr id="4" name="Footer Placeholder 3">
            <a:extLst>
              <a:ext uri="{FF2B5EF4-FFF2-40B4-BE49-F238E27FC236}">
                <a16:creationId xmlns:a16="http://schemas.microsoft.com/office/drawing/2014/main" id="{C8181C93-4E51-2A10-FC6B-9E15842C2A2D}"/>
              </a:ext>
            </a:extLst>
          </p:cNvPr>
          <p:cNvSpPr>
            <a:spLocks noGrp="1"/>
          </p:cNvSpPr>
          <p:nvPr>
            <p:ph type="ftr" sz="quarter" idx="10"/>
          </p:nvPr>
        </p:nvSpPr>
        <p:spPr/>
        <p:txBody>
          <a:bodyPr/>
          <a:lstStyle/>
          <a:p>
            <a:fld id="{EB53C135-CEC6-A548-8917-8F7FEB82358B}" type="slidenum">
              <a:rPr lang="en-US" smtClean="0"/>
              <a:pPr/>
              <a:t>17</a:t>
            </a:fld>
            <a:endParaRPr lang="en-US" dirty="0"/>
          </a:p>
        </p:txBody>
      </p:sp>
    </p:spTree>
    <p:extLst>
      <p:ext uri="{BB962C8B-B14F-4D97-AF65-F5344CB8AC3E}">
        <p14:creationId xmlns:p14="http://schemas.microsoft.com/office/powerpoint/2010/main" val="220685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18</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7" y="1001018"/>
            <a:ext cx="9093603" cy="1089529"/>
          </a:xfrm>
        </p:spPr>
        <p:txBody>
          <a:bodyPr/>
          <a:lstStyle/>
          <a:p>
            <a:r>
              <a:rPr lang="en-US" dirty="0"/>
              <a:t>Table Creation Query – Connected Devices </a:t>
            </a:r>
            <a:r>
              <a:rPr lang="en-US" sz="3600" dirty="0"/>
              <a:t>table</a:t>
            </a:r>
            <a:endParaRPr lang="en-US" dirty="0"/>
          </a:p>
        </p:txBody>
      </p:sp>
      <p:pic>
        <p:nvPicPr>
          <p:cNvPr id="9" name="Content Placeholder 8">
            <a:extLst>
              <a:ext uri="{FF2B5EF4-FFF2-40B4-BE49-F238E27FC236}">
                <a16:creationId xmlns:a16="http://schemas.microsoft.com/office/drawing/2014/main" id="{A0AF0C79-5FB0-B6AE-A856-6F7B4834D4B7}"/>
              </a:ext>
            </a:extLst>
          </p:cNvPr>
          <p:cNvPicPr>
            <a:picLocks noGrp="1" noChangeAspect="1"/>
          </p:cNvPicPr>
          <p:nvPr>
            <p:ph idx="1"/>
          </p:nvPr>
        </p:nvPicPr>
        <p:blipFill>
          <a:blip r:embed="rId2"/>
          <a:stretch>
            <a:fillRect/>
          </a:stretch>
        </p:blipFill>
        <p:spPr>
          <a:xfrm>
            <a:off x="1423059" y="2210493"/>
            <a:ext cx="5239019" cy="3918151"/>
          </a:xfrm>
        </p:spPr>
      </p:pic>
    </p:spTree>
    <p:extLst>
      <p:ext uri="{BB962C8B-B14F-4D97-AF65-F5344CB8AC3E}">
        <p14:creationId xmlns:p14="http://schemas.microsoft.com/office/powerpoint/2010/main" val="223532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19</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308028"/>
            <a:ext cx="6951472" cy="590931"/>
          </a:xfrm>
        </p:spPr>
        <p:txBody>
          <a:bodyPr/>
          <a:lstStyle/>
          <a:p>
            <a:r>
              <a:rPr lang="en-US" dirty="0"/>
              <a:t>Insert query</a:t>
            </a:r>
          </a:p>
        </p:txBody>
      </p:sp>
      <p:pic>
        <p:nvPicPr>
          <p:cNvPr id="4" name="Picture 3">
            <a:extLst>
              <a:ext uri="{FF2B5EF4-FFF2-40B4-BE49-F238E27FC236}">
                <a16:creationId xmlns:a16="http://schemas.microsoft.com/office/drawing/2014/main" id="{8CBDB338-5249-846C-7B4C-D7CA46170D41}"/>
              </a:ext>
            </a:extLst>
          </p:cNvPr>
          <p:cNvPicPr>
            <a:picLocks noChangeAspect="1"/>
          </p:cNvPicPr>
          <p:nvPr/>
        </p:nvPicPr>
        <p:blipFill>
          <a:blip r:embed="rId2"/>
          <a:stretch>
            <a:fillRect/>
          </a:stretch>
        </p:blipFill>
        <p:spPr>
          <a:xfrm>
            <a:off x="1443493" y="2304816"/>
            <a:ext cx="7442582" cy="4553184"/>
          </a:xfrm>
          <a:prstGeom prst="rect">
            <a:avLst/>
          </a:prstGeom>
        </p:spPr>
      </p:pic>
    </p:spTree>
    <p:extLst>
      <p:ext uri="{BB962C8B-B14F-4D97-AF65-F5344CB8AC3E}">
        <p14:creationId xmlns:p14="http://schemas.microsoft.com/office/powerpoint/2010/main" val="14584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A6790C53-F8BB-DF4A-8361-919F8B7F69D9}"/>
              </a:ext>
            </a:extLst>
          </p:cNvPr>
          <p:cNvSpPr>
            <a:spLocks noGrp="1"/>
          </p:cNvSpPr>
          <p:nvPr>
            <p:ph type="ftr" sz="quarter" idx="10"/>
          </p:nvPr>
        </p:nvSpPr>
        <p:spPr/>
        <p:txBody>
          <a:bodyPr/>
          <a:lstStyle/>
          <a:p>
            <a:fld id="{7FF4D5E0-956F-9742-9135-6CCBA6AE77D9}" type="slidenum">
              <a:rPr lang="en-US" smtClean="0"/>
              <a:t>2</a:t>
            </a:fld>
            <a:endParaRPr lang="en-US" dirty="0"/>
          </a:p>
        </p:txBody>
      </p:sp>
      <p:sp>
        <p:nvSpPr>
          <p:cNvPr id="2" name="Slide Title">
            <a:extLst>
              <a:ext uri="{FF2B5EF4-FFF2-40B4-BE49-F238E27FC236}">
                <a16:creationId xmlns:a16="http://schemas.microsoft.com/office/drawing/2014/main" id="{93BEC0A6-A5CE-914E-9A9E-BB0E40137093}"/>
              </a:ext>
            </a:extLst>
          </p:cNvPr>
          <p:cNvSpPr>
            <a:spLocks noGrp="1"/>
          </p:cNvSpPr>
          <p:nvPr>
            <p:ph type="title" idx="4294967295"/>
          </p:nvPr>
        </p:nvSpPr>
        <p:spPr>
          <a:xfrm>
            <a:off x="418809" y="1085946"/>
            <a:ext cx="9255683" cy="590550"/>
          </a:xfrm>
        </p:spPr>
        <p:txBody>
          <a:bodyPr/>
          <a:lstStyle/>
          <a:p>
            <a:r>
              <a:rPr lang="en-US" dirty="0"/>
              <a:t>Road Map</a:t>
            </a:r>
          </a:p>
        </p:txBody>
      </p:sp>
      <p:sp>
        <p:nvSpPr>
          <p:cNvPr id="4" name="Side Text - Column 2">
            <a:extLst>
              <a:ext uri="{FF2B5EF4-FFF2-40B4-BE49-F238E27FC236}">
                <a16:creationId xmlns:a16="http://schemas.microsoft.com/office/drawing/2014/main" id="{141D36D5-50E8-C945-95D9-AC162A32E5E9}"/>
              </a:ext>
            </a:extLst>
          </p:cNvPr>
          <p:cNvSpPr>
            <a:spLocks noGrp="1"/>
          </p:cNvSpPr>
          <p:nvPr>
            <p:ph sz="half" idx="4294967295"/>
          </p:nvPr>
        </p:nvSpPr>
        <p:spPr>
          <a:xfrm>
            <a:off x="577305" y="2036930"/>
            <a:ext cx="11037390" cy="3949700"/>
          </a:xfrm>
        </p:spPr>
        <p:txBody>
          <a:bodyPr/>
          <a:lstStyle/>
          <a:p>
            <a:r>
              <a:rPr lang="en-US" dirty="0"/>
              <a:t>Overview</a:t>
            </a:r>
          </a:p>
          <a:p>
            <a:r>
              <a:rPr lang="en-US" dirty="0"/>
              <a:t>Flowchart</a:t>
            </a:r>
          </a:p>
          <a:p>
            <a:r>
              <a:rPr lang="en-US" dirty="0"/>
              <a:t>Flowchart Description</a:t>
            </a:r>
          </a:p>
          <a:p>
            <a:r>
              <a:rPr lang="en-US" dirty="0"/>
              <a:t>Data Manipulation</a:t>
            </a:r>
          </a:p>
          <a:p>
            <a:r>
              <a:rPr lang="en-US" dirty="0"/>
              <a:t>Database Creation</a:t>
            </a:r>
          </a:p>
          <a:p>
            <a:r>
              <a:rPr lang="en-US" dirty="0"/>
              <a:t>Table Description</a:t>
            </a:r>
          </a:p>
          <a:p>
            <a:r>
              <a:rPr lang="en-US" dirty="0"/>
              <a:t>Table Creation Query</a:t>
            </a:r>
          </a:p>
          <a:p>
            <a:r>
              <a:rPr lang="en-US" dirty="0"/>
              <a:t>Insert Query</a:t>
            </a:r>
          </a:p>
          <a:p>
            <a:r>
              <a:rPr lang="en-US" dirty="0"/>
              <a:t>Query To Retrieve Data</a:t>
            </a:r>
          </a:p>
          <a:p>
            <a:r>
              <a:rPr lang="en-US" dirty="0"/>
              <a:t>Conclusion</a:t>
            </a:r>
          </a:p>
        </p:txBody>
      </p:sp>
    </p:spTree>
    <p:extLst>
      <p:ext uri="{BB962C8B-B14F-4D97-AF65-F5344CB8AC3E}">
        <p14:creationId xmlns:p14="http://schemas.microsoft.com/office/powerpoint/2010/main" val="287396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20</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Insert query</a:t>
            </a:r>
          </a:p>
        </p:txBody>
      </p:sp>
      <p:pic>
        <p:nvPicPr>
          <p:cNvPr id="7" name="Picture 6">
            <a:extLst>
              <a:ext uri="{FF2B5EF4-FFF2-40B4-BE49-F238E27FC236}">
                <a16:creationId xmlns:a16="http://schemas.microsoft.com/office/drawing/2014/main" id="{7BADA729-4387-DE93-BE9D-2EDD2B184883}"/>
              </a:ext>
            </a:extLst>
          </p:cNvPr>
          <p:cNvPicPr>
            <a:picLocks noChangeAspect="1"/>
          </p:cNvPicPr>
          <p:nvPr/>
        </p:nvPicPr>
        <p:blipFill>
          <a:blip r:embed="rId2"/>
          <a:stretch>
            <a:fillRect/>
          </a:stretch>
        </p:blipFill>
        <p:spPr>
          <a:xfrm>
            <a:off x="994840" y="2177809"/>
            <a:ext cx="6642441" cy="4680191"/>
          </a:xfrm>
          <a:prstGeom prst="rect">
            <a:avLst/>
          </a:prstGeom>
        </p:spPr>
      </p:pic>
    </p:spTree>
    <p:extLst>
      <p:ext uri="{BB962C8B-B14F-4D97-AF65-F5344CB8AC3E}">
        <p14:creationId xmlns:p14="http://schemas.microsoft.com/office/powerpoint/2010/main" val="266343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941110"/>
            <a:ext cx="9938202" cy="3968249"/>
          </a:xfrm>
        </p:spPr>
        <p:txBody>
          <a:bodyPr/>
          <a:lstStyle/>
          <a:p>
            <a:r>
              <a:rPr lang="en-US" dirty="0"/>
              <a:t>Select query helps in retrieving the existing records from the table. The query for both the tables are shown below: </a:t>
            </a:r>
          </a:p>
          <a:p>
            <a:endParaRPr lang="en-US" dirty="0"/>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21</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204150"/>
            <a:ext cx="6951472" cy="590931"/>
          </a:xfrm>
        </p:spPr>
        <p:txBody>
          <a:bodyPr/>
          <a:lstStyle/>
          <a:p>
            <a:r>
              <a:rPr lang="en-US" dirty="0"/>
              <a:t>Query To Retrieve Data</a:t>
            </a:r>
          </a:p>
        </p:txBody>
      </p:sp>
      <p:pic>
        <p:nvPicPr>
          <p:cNvPr id="4" name="Picture 3">
            <a:extLst>
              <a:ext uri="{FF2B5EF4-FFF2-40B4-BE49-F238E27FC236}">
                <a16:creationId xmlns:a16="http://schemas.microsoft.com/office/drawing/2014/main" id="{EE97B5AB-950A-54CB-1EDA-5A6106423FBC}"/>
              </a:ext>
            </a:extLst>
          </p:cNvPr>
          <p:cNvPicPr>
            <a:picLocks noChangeAspect="1"/>
          </p:cNvPicPr>
          <p:nvPr/>
        </p:nvPicPr>
        <p:blipFill>
          <a:blip r:embed="rId2"/>
          <a:stretch>
            <a:fillRect/>
          </a:stretch>
        </p:blipFill>
        <p:spPr>
          <a:xfrm>
            <a:off x="-97722" y="2822594"/>
            <a:ext cx="12192000" cy="4884373"/>
          </a:xfrm>
          <a:prstGeom prst="rect">
            <a:avLst/>
          </a:prstGeom>
        </p:spPr>
      </p:pic>
    </p:spTree>
    <p:extLst>
      <p:ext uri="{BB962C8B-B14F-4D97-AF65-F5344CB8AC3E}">
        <p14:creationId xmlns:p14="http://schemas.microsoft.com/office/powerpoint/2010/main" val="2113690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22</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18066" y="1332092"/>
            <a:ext cx="6951472" cy="590931"/>
          </a:xfrm>
        </p:spPr>
        <p:txBody>
          <a:bodyPr/>
          <a:lstStyle/>
          <a:p>
            <a:r>
              <a:rPr lang="en-US" dirty="0"/>
              <a:t>Query To Retrieve Data</a:t>
            </a:r>
          </a:p>
        </p:txBody>
      </p:sp>
      <p:pic>
        <p:nvPicPr>
          <p:cNvPr id="3" name="Picture 2">
            <a:extLst>
              <a:ext uri="{FF2B5EF4-FFF2-40B4-BE49-F238E27FC236}">
                <a16:creationId xmlns:a16="http://schemas.microsoft.com/office/drawing/2014/main" id="{5A9B4CE5-D29E-1959-9B71-FABF442F4027}"/>
              </a:ext>
            </a:extLst>
          </p:cNvPr>
          <p:cNvPicPr>
            <a:picLocks noChangeAspect="1"/>
          </p:cNvPicPr>
          <p:nvPr/>
        </p:nvPicPr>
        <p:blipFill>
          <a:blip r:embed="rId2"/>
          <a:stretch>
            <a:fillRect/>
          </a:stretch>
        </p:blipFill>
        <p:spPr>
          <a:xfrm>
            <a:off x="361702" y="2302767"/>
            <a:ext cx="9639795" cy="5264421"/>
          </a:xfrm>
          <a:prstGeom prst="rect">
            <a:avLst/>
          </a:prstGeom>
        </p:spPr>
      </p:pic>
    </p:spTree>
    <p:extLst>
      <p:ext uri="{BB962C8B-B14F-4D97-AF65-F5344CB8AC3E}">
        <p14:creationId xmlns:p14="http://schemas.microsoft.com/office/powerpoint/2010/main" val="3795731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lnSpc>
                <a:spcPct val="150000"/>
              </a:lnSpc>
            </a:pPr>
            <a:r>
              <a:rPr lang="en-US" b="0" i="0" dirty="0">
                <a:solidFill>
                  <a:schemeClr val="tx1">
                    <a:lumMod val="50000"/>
                  </a:schemeClr>
                </a:solidFill>
                <a:effectLst/>
                <a:latin typeface="Söhne"/>
              </a:rPr>
              <a:t>In general, the database is set up with two relationships and information is loaded into the tables.</a:t>
            </a:r>
          </a:p>
          <a:p>
            <a:pPr algn="just">
              <a:lnSpc>
                <a:spcPct val="150000"/>
              </a:lnSpc>
            </a:pPr>
            <a:r>
              <a:rPr lang="en-US" dirty="0">
                <a:solidFill>
                  <a:schemeClr val="tx1">
                    <a:lumMod val="50000"/>
                  </a:schemeClr>
                </a:solidFill>
                <a:latin typeface="Söhne"/>
              </a:rPr>
              <a:t>Sample </a:t>
            </a:r>
            <a:r>
              <a:rPr lang="en-US" dirty="0" err="1">
                <a:solidFill>
                  <a:schemeClr val="tx1">
                    <a:lumMod val="50000"/>
                  </a:schemeClr>
                </a:solidFill>
                <a:latin typeface="Söhne"/>
              </a:rPr>
              <a:t>datas</a:t>
            </a:r>
            <a:r>
              <a:rPr lang="en-US" dirty="0">
                <a:solidFill>
                  <a:schemeClr val="tx1">
                    <a:lumMod val="50000"/>
                  </a:schemeClr>
                </a:solidFill>
                <a:latin typeface="Söhne"/>
              </a:rPr>
              <a:t> are inserted into both the tables.</a:t>
            </a:r>
          </a:p>
          <a:p>
            <a:pPr algn="just">
              <a:lnSpc>
                <a:spcPct val="150000"/>
              </a:lnSpc>
            </a:pPr>
            <a:r>
              <a:rPr lang="en-US" dirty="0">
                <a:solidFill>
                  <a:schemeClr val="tx1">
                    <a:lumMod val="50000"/>
                  </a:schemeClr>
                </a:solidFill>
                <a:latin typeface="Söhne"/>
              </a:rPr>
              <a:t>Next Step:</a:t>
            </a:r>
          </a:p>
          <a:p>
            <a:pPr marL="400050" indent="-400050" algn="just">
              <a:lnSpc>
                <a:spcPct val="150000"/>
              </a:lnSpc>
              <a:buFont typeface="+mj-lt"/>
              <a:buAutoNum type="romanLcPeriod"/>
            </a:pPr>
            <a:r>
              <a:rPr lang="en-US" dirty="0">
                <a:solidFill>
                  <a:schemeClr val="tx1">
                    <a:lumMod val="50000"/>
                  </a:schemeClr>
                </a:solidFill>
                <a:latin typeface="Söhne"/>
              </a:rPr>
              <a:t>To add extra table and fields if required</a:t>
            </a:r>
          </a:p>
          <a:p>
            <a:pPr marL="400050" indent="-400050" algn="just">
              <a:lnSpc>
                <a:spcPct val="150000"/>
              </a:lnSpc>
              <a:buFont typeface="+mj-lt"/>
              <a:buAutoNum type="romanLcPeriod"/>
            </a:pPr>
            <a:r>
              <a:rPr lang="en-US" dirty="0">
                <a:solidFill>
                  <a:schemeClr val="tx1">
                    <a:lumMod val="50000"/>
                  </a:schemeClr>
                </a:solidFill>
                <a:latin typeface="Söhne"/>
              </a:rPr>
              <a:t>To fetch real time data and to populate the tables</a:t>
            </a:r>
            <a:r>
              <a:rPr lang="en-US" dirty="0">
                <a:solidFill>
                  <a:schemeClr val="tx1">
                    <a:lumMod val="50000"/>
                  </a:schemeClr>
                </a:solidFill>
              </a:rPr>
              <a:t> </a:t>
            </a:r>
          </a:p>
          <a:p>
            <a:pPr marL="0" indent="0" algn="just">
              <a:lnSpc>
                <a:spcPct val="150000"/>
              </a:lnSpc>
              <a:buNone/>
            </a:pPr>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23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Conclusion</a:t>
            </a:r>
          </a:p>
        </p:txBody>
      </p:sp>
    </p:spTree>
    <p:extLst>
      <p:ext uri="{BB962C8B-B14F-4D97-AF65-F5344CB8AC3E}">
        <p14:creationId xmlns:p14="http://schemas.microsoft.com/office/powerpoint/2010/main" val="306732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1934131"/>
            <a:ext cx="10562181" cy="3968249"/>
          </a:xfrm>
        </p:spPr>
        <p:txBody>
          <a:bodyPr/>
          <a:lstStyle/>
          <a:p>
            <a:r>
              <a:rPr lang="en-US" b="0" i="0" dirty="0">
                <a:solidFill>
                  <a:srgbClr val="374151"/>
                </a:solidFill>
                <a:effectLst/>
                <a:latin typeface="Söhne"/>
              </a:rPr>
              <a:t>The purpose of this presentation is to illustrate the significance of storing </a:t>
            </a:r>
            <a:r>
              <a:rPr lang="en-US" b="0" i="0" dirty="0" err="1">
                <a:solidFill>
                  <a:srgbClr val="374151"/>
                </a:solidFill>
                <a:effectLst/>
                <a:latin typeface="Söhne"/>
              </a:rPr>
              <a:t>WiFi</a:t>
            </a:r>
            <a:r>
              <a:rPr lang="en-US" b="0" i="0" dirty="0">
                <a:solidFill>
                  <a:srgbClr val="374151"/>
                </a:solidFill>
                <a:effectLst/>
                <a:latin typeface="Söhne"/>
              </a:rPr>
              <a:t> details in a database and to outline the objectives behind creating a dedicated database system for </a:t>
            </a:r>
            <a:r>
              <a:rPr lang="en-US" b="0" i="0" dirty="0" err="1">
                <a:solidFill>
                  <a:srgbClr val="374151"/>
                </a:solidFill>
                <a:effectLst/>
                <a:latin typeface="Söhne"/>
              </a:rPr>
              <a:t>WiFi</a:t>
            </a:r>
            <a:r>
              <a:rPr lang="en-US" b="0" i="0" dirty="0">
                <a:solidFill>
                  <a:srgbClr val="374151"/>
                </a:solidFill>
                <a:effectLst/>
                <a:latin typeface="Söhne"/>
              </a:rPr>
              <a:t> information.</a:t>
            </a:r>
          </a:p>
          <a:p>
            <a:r>
              <a:rPr lang="en-US" b="1" i="0" dirty="0">
                <a:solidFill>
                  <a:schemeClr val="tx1">
                    <a:lumMod val="50000"/>
                  </a:schemeClr>
                </a:solidFill>
                <a:effectLst/>
                <a:latin typeface="Söhne"/>
              </a:rPr>
              <a:t>Database Creation for </a:t>
            </a:r>
            <a:r>
              <a:rPr lang="en-US" b="1" i="0" dirty="0" err="1">
                <a:solidFill>
                  <a:schemeClr val="tx1">
                    <a:lumMod val="50000"/>
                  </a:schemeClr>
                </a:solidFill>
                <a:effectLst/>
                <a:latin typeface="Söhne"/>
              </a:rPr>
              <a:t>WiFi</a:t>
            </a:r>
            <a:r>
              <a:rPr lang="en-US" b="1" i="0" dirty="0">
                <a:solidFill>
                  <a:schemeClr val="tx1">
                    <a:lumMod val="50000"/>
                  </a:schemeClr>
                </a:solidFill>
                <a:effectLst/>
                <a:latin typeface="Söhne"/>
              </a:rPr>
              <a:t> Details</a:t>
            </a:r>
            <a:r>
              <a:rPr lang="en-US" b="1" i="0" dirty="0">
                <a:effectLst/>
                <a:latin typeface="Söhne"/>
              </a:rPr>
              <a:t>:</a:t>
            </a:r>
            <a:r>
              <a:rPr lang="en-US" b="0" i="0" dirty="0">
                <a:solidFill>
                  <a:srgbClr val="374151"/>
                </a:solidFill>
                <a:effectLst/>
                <a:latin typeface="Söhne"/>
              </a:rPr>
              <a:t> It focuses on demonstrating the process of designing and implementing a database specifically tailored to store and manage </a:t>
            </a:r>
            <a:r>
              <a:rPr lang="en-US" b="0" i="0" dirty="0" err="1">
                <a:solidFill>
                  <a:srgbClr val="374151"/>
                </a:solidFill>
                <a:effectLst/>
                <a:latin typeface="Söhne"/>
              </a:rPr>
              <a:t>WiFi</a:t>
            </a:r>
            <a:r>
              <a:rPr lang="en-US" b="0" i="0" dirty="0">
                <a:solidFill>
                  <a:srgbClr val="374151"/>
                </a:solidFill>
                <a:effectLst/>
                <a:latin typeface="Söhne"/>
              </a:rPr>
              <a:t>-related information efficiently.</a:t>
            </a:r>
          </a:p>
          <a:p>
            <a:pPr algn="l">
              <a:buFont typeface="Arial" panose="020B0604020202020204" pitchFamily="34" charset="0"/>
              <a:buChar char="•"/>
            </a:pPr>
            <a:r>
              <a:rPr lang="en-US" b="0" i="0" dirty="0">
                <a:solidFill>
                  <a:srgbClr val="374151"/>
                </a:solidFill>
                <a:effectLst/>
                <a:latin typeface="Söhne"/>
              </a:rPr>
              <a:t>To create a centralized repository for storing crucial </a:t>
            </a:r>
            <a:r>
              <a:rPr lang="en-US" b="0" i="0" dirty="0" err="1">
                <a:solidFill>
                  <a:srgbClr val="374151"/>
                </a:solidFill>
                <a:effectLst/>
                <a:latin typeface="Söhne"/>
              </a:rPr>
              <a:t>WiFi</a:t>
            </a:r>
            <a:r>
              <a:rPr lang="en-US" b="0" i="0" dirty="0">
                <a:solidFill>
                  <a:srgbClr val="374151"/>
                </a:solidFill>
                <a:effectLst/>
                <a:latin typeface="Söhne"/>
              </a:rPr>
              <a:t> details like MAC addresses (BSSID), signal strength (RSSI), SSID, frequency, and related metadata.</a:t>
            </a:r>
          </a:p>
          <a:p>
            <a:pPr algn="l">
              <a:buFont typeface="Arial" panose="020B0604020202020204" pitchFamily="34" charset="0"/>
              <a:buChar char="•"/>
            </a:pPr>
            <a:r>
              <a:rPr lang="en-US" b="0" i="0" dirty="0">
                <a:solidFill>
                  <a:srgbClr val="374151"/>
                </a:solidFill>
                <a:effectLst/>
                <a:latin typeface="Söhne"/>
              </a:rPr>
              <a:t>To ensure easy access, retrieval, and management of </a:t>
            </a:r>
            <a:r>
              <a:rPr lang="en-US" b="0" i="0" dirty="0" err="1">
                <a:solidFill>
                  <a:srgbClr val="374151"/>
                </a:solidFill>
                <a:effectLst/>
                <a:latin typeface="Söhne"/>
              </a:rPr>
              <a:t>WiFi</a:t>
            </a:r>
            <a:r>
              <a:rPr lang="en-US" b="0" i="0" dirty="0">
                <a:solidFill>
                  <a:srgbClr val="374151"/>
                </a:solidFill>
                <a:effectLst/>
                <a:latin typeface="Söhne"/>
              </a:rPr>
              <a:t>-related information for network optimization and troubleshooting purposes.</a:t>
            </a:r>
          </a:p>
          <a:p>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3</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255310"/>
            <a:ext cx="6951472" cy="590931"/>
          </a:xfrm>
        </p:spPr>
        <p:txBody>
          <a:bodyPr/>
          <a:lstStyle/>
          <a:p>
            <a:r>
              <a:rPr lang="en-US" dirty="0"/>
              <a:t>Overview</a:t>
            </a:r>
          </a:p>
        </p:txBody>
      </p:sp>
    </p:spTree>
    <p:extLst>
      <p:ext uri="{BB962C8B-B14F-4D97-AF65-F5344CB8AC3E}">
        <p14:creationId xmlns:p14="http://schemas.microsoft.com/office/powerpoint/2010/main" val="3397677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4</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p:txBody>
          <a:bodyPr/>
          <a:lstStyle/>
          <a:p>
            <a:r>
              <a:rPr lang="en-US" dirty="0"/>
              <a:t>Flowchart</a:t>
            </a:r>
          </a:p>
        </p:txBody>
      </p:sp>
      <p:pic>
        <p:nvPicPr>
          <p:cNvPr id="4" name="Picture 3">
            <a:extLst>
              <a:ext uri="{FF2B5EF4-FFF2-40B4-BE49-F238E27FC236}">
                <a16:creationId xmlns:a16="http://schemas.microsoft.com/office/drawing/2014/main" id="{0EB4FCBF-580E-3693-DFA1-58D51ACEF034}"/>
              </a:ext>
            </a:extLst>
          </p:cNvPr>
          <p:cNvPicPr>
            <a:picLocks noChangeAspect="1"/>
          </p:cNvPicPr>
          <p:nvPr/>
        </p:nvPicPr>
        <p:blipFill rotWithShape="1">
          <a:blip r:embed="rId2"/>
          <a:srcRect l="10562" t="5840" r="18524" b="13794"/>
          <a:stretch/>
        </p:blipFill>
        <p:spPr>
          <a:xfrm>
            <a:off x="615020" y="2090547"/>
            <a:ext cx="6386074" cy="4767453"/>
          </a:xfrm>
          <a:prstGeom prst="rect">
            <a:avLst/>
          </a:prstGeom>
        </p:spPr>
      </p:pic>
    </p:spTree>
    <p:extLst>
      <p:ext uri="{BB962C8B-B14F-4D97-AF65-F5344CB8AC3E}">
        <p14:creationId xmlns:p14="http://schemas.microsoft.com/office/powerpoint/2010/main" val="560970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4445729"/>
          </a:xfrm>
        </p:spPr>
        <p:txBody>
          <a:bodyPr/>
          <a:lstStyle/>
          <a:p>
            <a:pPr marL="0" indent="0" algn="just">
              <a:buNone/>
            </a:pPr>
            <a:r>
              <a:rPr lang="en-US" b="0" i="0" dirty="0">
                <a:solidFill>
                  <a:schemeClr val="tx1">
                    <a:lumMod val="50000"/>
                  </a:schemeClr>
                </a:solidFill>
                <a:effectLst/>
                <a:latin typeface="Söhne"/>
              </a:rPr>
              <a:t>1. Define the purpose and scope of the database: The first step in creating a database is to define its purpose and scope. This will help you determine the tables and relationships needed to store the data.</a:t>
            </a:r>
          </a:p>
          <a:p>
            <a:pPr marL="0" indent="0" algn="just">
              <a:buNone/>
            </a:pPr>
            <a:r>
              <a:rPr lang="en-US" b="0" i="0" dirty="0">
                <a:solidFill>
                  <a:schemeClr val="tx1">
                    <a:lumMod val="50000"/>
                  </a:schemeClr>
                </a:solidFill>
                <a:effectLst/>
                <a:latin typeface="Söhne"/>
              </a:rPr>
              <a:t>2. Design the data model: After defining the purpose and scope of the database, the next step is to design the data model. This involves identifying the tables needed to store the data, their relationships, and the attributes or fields for each table.</a:t>
            </a:r>
          </a:p>
          <a:p>
            <a:pPr marL="0" indent="0" algn="just">
              <a:buNone/>
            </a:pPr>
            <a:r>
              <a:rPr lang="en-US" b="0" i="0" dirty="0">
                <a:solidFill>
                  <a:schemeClr val="tx1">
                    <a:lumMod val="50000"/>
                  </a:schemeClr>
                </a:solidFill>
                <a:effectLst/>
                <a:latin typeface="Söhne"/>
              </a:rPr>
              <a:t>3. Normalize the tables: Before creating the tables in the database, it is important to normalize them to eliminate redundancy and ensure data consistency. This involves breaking down tables into smaller, more manageable tables and establishing relationships between them.</a:t>
            </a:r>
          </a:p>
          <a:p>
            <a:pPr marL="0" indent="0" algn="just">
              <a:buNone/>
            </a:pPr>
            <a:r>
              <a:rPr lang="en-US" b="0" i="0" dirty="0">
                <a:solidFill>
                  <a:schemeClr val="tx1">
                    <a:lumMod val="50000"/>
                  </a:schemeClr>
                </a:solidFill>
                <a:effectLst/>
                <a:latin typeface="Söhne"/>
              </a:rPr>
              <a:t>4. Create the database: Once the tables have been designed and normalized, the next step is to create the database. This involves selecting a database management system (DBMS) and creating the database using the appropriate tools or programming language.</a:t>
            </a:r>
          </a:p>
          <a:p>
            <a:pPr marL="0" indent="0" algn="just">
              <a:buNone/>
            </a:pPr>
            <a:endParaRPr lang="en-US" b="0" i="0" dirty="0">
              <a:solidFill>
                <a:schemeClr val="tx1">
                  <a:lumMod val="50000"/>
                </a:schemeClr>
              </a:solidFill>
              <a:effectLst/>
              <a:latin typeface="Söhne"/>
            </a:endParaRP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5</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Flowchart Description</a:t>
            </a:r>
          </a:p>
        </p:txBody>
      </p:sp>
    </p:spTree>
    <p:extLst>
      <p:ext uri="{BB962C8B-B14F-4D97-AF65-F5344CB8AC3E}">
        <p14:creationId xmlns:p14="http://schemas.microsoft.com/office/powerpoint/2010/main" val="35366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marL="0" indent="0" algn="just">
              <a:buNone/>
            </a:pPr>
            <a:r>
              <a:rPr lang="en-US" b="0" i="0" dirty="0">
                <a:solidFill>
                  <a:schemeClr val="tx1">
                    <a:lumMod val="50000"/>
                  </a:schemeClr>
                </a:solidFill>
                <a:effectLst/>
                <a:latin typeface="Söhne"/>
              </a:rPr>
              <a:t>5. Create the tables: After creating the database, the next step is to create the tables. This involves defining the structure of each table, including its name, fields, data types, and constraints.</a:t>
            </a:r>
          </a:p>
          <a:p>
            <a:pPr marL="0" indent="0" algn="just">
              <a:buNone/>
            </a:pPr>
            <a:r>
              <a:rPr lang="en-US" b="0" i="0" dirty="0">
                <a:solidFill>
                  <a:schemeClr val="tx1">
                    <a:lumMod val="50000"/>
                  </a:schemeClr>
                </a:solidFill>
                <a:effectLst/>
                <a:latin typeface="Söhne"/>
              </a:rPr>
              <a:t>6. Insert records into the tables: Once the tables have been created, the next step is to insert records into them. This involves manipulating the data to make it ready for insertion into the database, such as cleaning and formatting the data.</a:t>
            </a:r>
          </a:p>
          <a:p>
            <a:pPr marL="0" indent="0" algn="just">
              <a:buNone/>
            </a:pPr>
            <a:r>
              <a:rPr lang="en-US" b="0" i="0" dirty="0">
                <a:solidFill>
                  <a:schemeClr val="tx1">
                    <a:lumMod val="50000"/>
                  </a:schemeClr>
                </a:solidFill>
                <a:effectLst/>
                <a:latin typeface="Söhne"/>
              </a:rPr>
              <a:t>7. Execute insert statements: Finally, the records can be inserted into the tables using SQL insert statements or other programming languages. This involves writing code that specifies the data to be inserted and the target table.</a:t>
            </a: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6</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Flowchart Description</a:t>
            </a:r>
          </a:p>
        </p:txBody>
      </p:sp>
    </p:spTree>
    <p:extLst>
      <p:ext uri="{BB962C8B-B14F-4D97-AF65-F5344CB8AC3E}">
        <p14:creationId xmlns:p14="http://schemas.microsoft.com/office/powerpoint/2010/main" val="163431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Data manipulation refers to the process of cleaning, transforming, and preparing data for storage in a database. This process is important because it ensures that the data is accurate, consistent, and formatted correctly before it is inserted into a database.</a:t>
            </a:r>
          </a:p>
          <a:p>
            <a:pPr algn="just"/>
            <a:r>
              <a:rPr lang="en-US" b="0" i="0" dirty="0">
                <a:solidFill>
                  <a:schemeClr val="tx1">
                    <a:lumMod val="50000"/>
                  </a:schemeClr>
                </a:solidFill>
                <a:effectLst/>
                <a:latin typeface="Söhne"/>
              </a:rPr>
              <a:t>One important aspect of data manipulation is ensuring that the data is ready to be inserted into the database. This involves several steps, including ensuring that the column names are proper and do not contain any special characters that are not allowed in the database.</a:t>
            </a:r>
          </a:p>
          <a:p>
            <a:pPr algn="just"/>
            <a:r>
              <a:rPr lang="en-US" b="0" i="0" dirty="0">
                <a:solidFill>
                  <a:schemeClr val="tx1">
                    <a:lumMod val="50000"/>
                  </a:schemeClr>
                </a:solidFill>
                <a:effectLst/>
                <a:latin typeface="Söhne"/>
              </a:rPr>
              <a:t>For example, when creating tables in a database, column names must follow certain rules and restrictions. Typically, column names should be short, descriptive, and avoid using special characters like '/', '', and so on. This is because these symbols have special meanings in SQL and can cause errors when used in column names.</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7</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 Manipulation</a:t>
            </a:r>
          </a:p>
        </p:txBody>
      </p:sp>
    </p:spTree>
    <p:extLst>
      <p:ext uri="{BB962C8B-B14F-4D97-AF65-F5344CB8AC3E}">
        <p14:creationId xmlns:p14="http://schemas.microsoft.com/office/powerpoint/2010/main" val="312508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just"/>
            <a:r>
              <a:rPr lang="en-US" b="0" i="0" dirty="0">
                <a:solidFill>
                  <a:schemeClr val="tx1">
                    <a:lumMod val="50000"/>
                  </a:schemeClr>
                </a:solidFill>
                <a:effectLst/>
                <a:latin typeface="Söhne"/>
              </a:rPr>
              <a:t>To ensure that the column names are proper, you should carefully review the data and identify any columns that have special characters or other issues that need to be addressed. You can then modify the column names as needed to ensure that they comply with the database's requirements.</a:t>
            </a:r>
          </a:p>
          <a:p>
            <a:pPr algn="just"/>
            <a:r>
              <a:rPr lang="en-US" b="0" i="0" dirty="0">
                <a:solidFill>
                  <a:schemeClr val="tx1">
                    <a:lumMod val="50000"/>
                  </a:schemeClr>
                </a:solidFill>
                <a:effectLst/>
                <a:latin typeface="Söhne"/>
              </a:rPr>
              <a:t>In addition to column names, data manipulation may also involve other tasks such as cleaning the data, removing duplicates, and converting data types. This is often done using programming languages or tools like Excel, Python, or SQL.</a:t>
            </a:r>
          </a:p>
          <a:p>
            <a:pPr algn="just"/>
            <a:r>
              <a:rPr lang="en-US" b="0" i="0" dirty="0">
                <a:solidFill>
                  <a:schemeClr val="tx1">
                    <a:lumMod val="50000"/>
                  </a:schemeClr>
                </a:solidFill>
                <a:effectLst/>
                <a:latin typeface="Söhne"/>
              </a:rPr>
              <a:t>Overall, data manipulation is a critical step in preparing data for storage in a database. By ensuring that the data is formatted correctly and ready for insertion, you can improve the accuracy and consistency of the data and ensure that it is easily searchable and accessible.</a:t>
            </a:r>
          </a:p>
          <a:p>
            <a:pPr algn="just"/>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8</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 Manipulation</a:t>
            </a:r>
          </a:p>
        </p:txBody>
      </p:sp>
    </p:spTree>
    <p:extLst>
      <p:ext uri="{BB962C8B-B14F-4D97-AF65-F5344CB8AC3E}">
        <p14:creationId xmlns:p14="http://schemas.microsoft.com/office/powerpoint/2010/main" val="54279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Text">
            <a:extLst>
              <a:ext uri="{FF2B5EF4-FFF2-40B4-BE49-F238E27FC236}">
                <a16:creationId xmlns:a16="http://schemas.microsoft.com/office/drawing/2014/main" id="{38F3A7AD-BFCA-B14B-8363-A4C1A4B746A2}"/>
              </a:ext>
            </a:extLst>
          </p:cNvPr>
          <p:cNvSpPr>
            <a:spLocks noGrp="1"/>
          </p:cNvSpPr>
          <p:nvPr>
            <p:ph idx="1"/>
          </p:nvPr>
        </p:nvSpPr>
        <p:spPr>
          <a:xfrm>
            <a:off x="566928" y="2185416"/>
            <a:ext cx="9938202" cy="3968249"/>
          </a:xfrm>
        </p:spPr>
        <p:txBody>
          <a:bodyPr/>
          <a:lstStyle/>
          <a:p>
            <a:pPr algn="l"/>
            <a:r>
              <a:rPr lang="en-US" b="0" i="0" dirty="0">
                <a:solidFill>
                  <a:schemeClr val="tx1">
                    <a:lumMod val="50000"/>
                  </a:schemeClr>
                </a:solidFill>
                <a:effectLst/>
                <a:latin typeface="Söhne"/>
              </a:rPr>
              <a:t>A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is a relational database management system that provides a robust and flexible platform for storing and managing data. In this case, a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is being used to store the </a:t>
            </a:r>
            <a:r>
              <a:rPr lang="en-US" b="0" i="0" dirty="0" err="1">
                <a:solidFill>
                  <a:schemeClr val="tx1">
                    <a:lumMod val="50000"/>
                  </a:schemeClr>
                </a:solidFill>
                <a:effectLst/>
                <a:latin typeface="Söhne"/>
              </a:rPr>
              <a:t>Wifi</a:t>
            </a:r>
            <a:r>
              <a:rPr lang="en-US" b="0" i="0" dirty="0">
                <a:solidFill>
                  <a:schemeClr val="tx1">
                    <a:lumMod val="50000"/>
                  </a:schemeClr>
                </a:solidFill>
                <a:effectLst/>
                <a:latin typeface="Söhne"/>
              </a:rPr>
              <a:t> data obtained.</a:t>
            </a:r>
          </a:p>
          <a:p>
            <a:pPr marL="0" indent="0" algn="l">
              <a:buNone/>
            </a:pPr>
            <a:endParaRPr lang="en-US" b="0" i="0" dirty="0">
              <a:solidFill>
                <a:schemeClr val="tx1">
                  <a:lumMod val="50000"/>
                </a:schemeClr>
              </a:solidFill>
              <a:effectLst/>
              <a:latin typeface="Söhne"/>
            </a:endParaRPr>
          </a:p>
          <a:p>
            <a:pPr algn="l"/>
            <a:r>
              <a:rPr lang="en-US" b="0" i="0" dirty="0">
                <a:solidFill>
                  <a:schemeClr val="tx1">
                    <a:lumMod val="50000"/>
                  </a:schemeClr>
                </a:solidFill>
                <a:effectLst/>
                <a:latin typeface="Söhne"/>
              </a:rPr>
              <a:t>To create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database, a query is used. This query is a set of commands that specifies the structure of the database, such as the tables and columns that will store the data. The query is executed by a program or software tool that interacts with the </a:t>
            </a:r>
            <a:r>
              <a:rPr lang="en-US" b="0" i="0" dirty="0" err="1">
                <a:solidFill>
                  <a:schemeClr val="tx1">
                    <a:lumMod val="50000"/>
                  </a:schemeClr>
                </a:solidFill>
                <a:effectLst/>
                <a:latin typeface="Söhne"/>
              </a:rPr>
              <a:t>postgreSQL</a:t>
            </a:r>
            <a:r>
              <a:rPr lang="en-US" b="0" i="0" dirty="0">
                <a:solidFill>
                  <a:schemeClr val="tx1">
                    <a:lumMod val="50000"/>
                  </a:schemeClr>
                </a:solidFill>
                <a:effectLst/>
                <a:latin typeface="Söhne"/>
              </a:rPr>
              <a:t> server to create the database.</a:t>
            </a:r>
            <a:endParaRPr lang="en-US" dirty="0">
              <a:solidFill>
                <a:schemeClr val="tx1">
                  <a:lumMod val="50000"/>
                </a:schemeClr>
              </a:solidFill>
            </a:endParaRPr>
          </a:p>
        </p:txBody>
      </p:sp>
      <p:sp>
        <p:nvSpPr>
          <p:cNvPr id="8" name="Slide Number">
            <a:extLst>
              <a:ext uri="{FF2B5EF4-FFF2-40B4-BE49-F238E27FC236}">
                <a16:creationId xmlns:a16="http://schemas.microsoft.com/office/drawing/2014/main" id="{1E758566-FAE7-1B41-AABE-FDB3CDFB0BC2}"/>
              </a:ext>
            </a:extLst>
          </p:cNvPr>
          <p:cNvSpPr>
            <a:spLocks noGrp="1"/>
          </p:cNvSpPr>
          <p:nvPr>
            <p:ph type="ftr" sz="quarter" idx="10"/>
          </p:nvPr>
        </p:nvSpPr>
        <p:spPr/>
        <p:txBody>
          <a:bodyPr/>
          <a:lstStyle/>
          <a:p>
            <a:fld id="{FF97EF4A-40C6-024D-A945-B03D1BBD02F7}" type="slidenum">
              <a:rPr lang="en-US" smtClean="0"/>
              <a:t>9</a:t>
            </a:fld>
            <a:endParaRPr lang="en-US" dirty="0"/>
          </a:p>
        </p:txBody>
      </p:sp>
      <p:sp>
        <p:nvSpPr>
          <p:cNvPr id="5" name="Title 4">
            <a:extLst>
              <a:ext uri="{FF2B5EF4-FFF2-40B4-BE49-F238E27FC236}">
                <a16:creationId xmlns:a16="http://schemas.microsoft.com/office/drawing/2014/main" id="{F5A63298-A871-C861-B7AF-02A2A7669EB3}"/>
              </a:ext>
            </a:extLst>
          </p:cNvPr>
          <p:cNvSpPr>
            <a:spLocks noGrp="1"/>
          </p:cNvSpPr>
          <p:nvPr>
            <p:ph type="title"/>
          </p:nvPr>
        </p:nvSpPr>
        <p:spPr>
          <a:xfrm>
            <a:off x="566928" y="1499616"/>
            <a:ext cx="6951472" cy="590931"/>
          </a:xfrm>
        </p:spPr>
        <p:txBody>
          <a:bodyPr/>
          <a:lstStyle/>
          <a:p>
            <a:r>
              <a:rPr lang="en-US" dirty="0"/>
              <a:t>Database and Table Creation</a:t>
            </a:r>
          </a:p>
        </p:txBody>
      </p:sp>
    </p:spTree>
    <p:extLst>
      <p:ext uri="{BB962C8B-B14F-4D97-AF65-F5344CB8AC3E}">
        <p14:creationId xmlns:p14="http://schemas.microsoft.com/office/powerpoint/2010/main" val="3824510949"/>
      </p:ext>
    </p:extLst>
  </p:cSld>
  <p:clrMapOvr>
    <a:masterClrMapping/>
  </p:clrMapOvr>
</p:sld>
</file>

<file path=ppt/theme/theme1.xml><?xml version="1.0" encoding="utf-8"?>
<a:theme xmlns:a="http://schemas.openxmlformats.org/drawingml/2006/main"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1386</Words>
  <Application>Microsoft Office PowerPoint</Application>
  <PresentationFormat>Widescreen</PresentationFormat>
  <Paragraphs>119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Regular</vt:lpstr>
      <vt:lpstr>Georgia</vt:lpstr>
      <vt:lpstr>Söhne</vt:lpstr>
      <vt:lpstr>System Font Regular</vt:lpstr>
      <vt:lpstr>Office Theme</vt:lpstr>
      <vt:lpstr>Database Creation procedure</vt:lpstr>
      <vt:lpstr>Road Map</vt:lpstr>
      <vt:lpstr>Overview</vt:lpstr>
      <vt:lpstr>Flowchart</vt:lpstr>
      <vt:lpstr>Flowchart Description</vt:lpstr>
      <vt:lpstr>Flowchart Description</vt:lpstr>
      <vt:lpstr>Data Manipulation</vt:lpstr>
      <vt:lpstr>Data Manipulation</vt:lpstr>
      <vt:lpstr>Database and Table Creation</vt:lpstr>
      <vt:lpstr>Database and Table Creation</vt:lpstr>
      <vt:lpstr>Database Creation</vt:lpstr>
      <vt:lpstr>Database Creation</vt:lpstr>
      <vt:lpstr>Table Description</vt:lpstr>
      <vt:lpstr>Table Description</vt:lpstr>
      <vt:lpstr>PowerPoint Presentation</vt:lpstr>
      <vt:lpstr>Table Creation Query – Wifi Details table</vt:lpstr>
      <vt:lpstr>PowerPoint Presentation</vt:lpstr>
      <vt:lpstr>Table Creation Query – Connected Devices table</vt:lpstr>
      <vt:lpstr>Insert query</vt:lpstr>
      <vt:lpstr>Insert query</vt:lpstr>
      <vt:lpstr>Query To Retrieve Data</vt:lpstr>
      <vt:lpstr>Query To Retrieve Data</vt:lpstr>
      <vt:lpstr>Conclusion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PowerPoint Presentation</dc:title>
  <dc:subject/>
  <dc:creator>Division of University Communications</dc:creator>
  <cp:keywords/>
  <dc:description/>
  <cp:lastModifiedBy>joy sowmiya</cp:lastModifiedBy>
  <cp:revision>140</cp:revision>
  <dcterms:created xsi:type="dcterms:W3CDTF">2019-04-04T19:20:28Z</dcterms:created>
  <dcterms:modified xsi:type="dcterms:W3CDTF">2024-01-17T06:09:49Z</dcterms:modified>
  <cp:category/>
</cp:coreProperties>
</file>