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8" r:id="rId3"/>
    <p:sldId id="354" r:id="rId4"/>
    <p:sldId id="346" r:id="rId5"/>
    <p:sldId id="331" r:id="rId6"/>
    <p:sldId id="306" r:id="rId7"/>
    <p:sldId id="280" r:id="rId8"/>
    <p:sldId id="257" r:id="rId9"/>
    <p:sldId id="258" r:id="rId10"/>
    <p:sldId id="259" r:id="rId11"/>
    <p:sldId id="260" r:id="rId12"/>
    <p:sldId id="270" r:id="rId13"/>
    <p:sldId id="261" r:id="rId14"/>
    <p:sldId id="262" r:id="rId15"/>
    <p:sldId id="263" r:id="rId16"/>
    <p:sldId id="272" r:id="rId17"/>
    <p:sldId id="273" r:id="rId18"/>
    <p:sldId id="275" r:id="rId19"/>
    <p:sldId id="264" r:id="rId20"/>
    <p:sldId id="276" r:id="rId21"/>
    <p:sldId id="265" r:id="rId22"/>
    <p:sldId id="277" r:id="rId23"/>
    <p:sldId id="266" r:id="rId24"/>
    <p:sldId id="279" r:id="rId25"/>
    <p:sldId id="278" r:id="rId26"/>
    <p:sldId id="287" r:id="rId27"/>
    <p:sldId id="288" r:id="rId28"/>
    <p:sldId id="267" r:id="rId29"/>
    <p:sldId id="286" r:id="rId30"/>
    <p:sldId id="284" r:id="rId31"/>
    <p:sldId id="283" r:id="rId32"/>
    <p:sldId id="285" r:id="rId33"/>
    <p:sldId id="282" r:id="rId34"/>
    <p:sldId id="289" r:id="rId35"/>
    <p:sldId id="291" r:id="rId36"/>
    <p:sldId id="292" r:id="rId37"/>
    <p:sldId id="293" r:id="rId38"/>
    <p:sldId id="290" r:id="rId39"/>
    <p:sldId id="281" r:id="rId40"/>
    <p:sldId id="294" r:id="rId41"/>
    <p:sldId id="295" r:id="rId42"/>
    <p:sldId id="296" r:id="rId43"/>
    <p:sldId id="297" r:id="rId44"/>
    <p:sldId id="298" r:id="rId45"/>
    <p:sldId id="305" r:id="rId46"/>
    <p:sldId id="300" r:id="rId47"/>
    <p:sldId id="301" r:id="rId48"/>
    <p:sldId id="302" r:id="rId49"/>
    <p:sldId id="303" r:id="rId50"/>
    <p:sldId id="307" r:id="rId51"/>
    <p:sldId id="304" r:id="rId52"/>
    <p:sldId id="299" r:id="rId53"/>
    <p:sldId id="308"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2" r:id="rId75"/>
    <p:sldId id="333" r:id="rId76"/>
    <p:sldId id="334" r:id="rId77"/>
    <p:sldId id="335" r:id="rId78"/>
    <p:sldId id="336" r:id="rId79"/>
    <p:sldId id="310" r:id="rId80"/>
    <p:sldId id="274" r:id="rId81"/>
    <p:sldId id="337" r:id="rId82"/>
    <p:sldId id="338" r:id="rId83"/>
    <p:sldId id="339" r:id="rId84"/>
    <p:sldId id="340" r:id="rId85"/>
    <p:sldId id="268" r:id="rId86"/>
    <p:sldId id="345" r:id="rId87"/>
    <p:sldId id="341" r:id="rId88"/>
    <p:sldId id="347" r:id="rId89"/>
    <p:sldId id="348" r:id="rId90"/>
    <p:sldId id="349" r:id="rId91"/>
    <p:sldId id="350" r:id="rId92"/>
    <p:sldId id="352" r:id="rId93"/>
    <p:sldId id="353" r:id="rId94"/>
    <p:sldId id="351" r:id="rId95"/>
    <p:sldId id="355" r:id="rId96"/>
    <p:sldId id="357" r:id="rId97"/>
    <p:sldId id="356" r:id="rId98"/>
    <p:sldId id="358" r:id="rId99"/>
    <p:sldId id="359" r:id="rId100"/>
    <p:sldId id="360" r:id="rId101"/>
    <p:sldId id="361" r:id="rId102"/>
    <p:sldId id="362" r:id="rId103"/>
    <p:sldId id="342" r:id="rId104"/>
    <p:sldId id="363" r:id="rId105"/>
    <p:sldId id="364" r:id="rId106"/>
    <p:sldId id="365" r:id="rId107"/>
    <p:sldId id="366" r:id="rId108"/>
    <p:sldId id="367" r:id="rId109"/>
    <p:sldId id="370" r:id="rId110"/>
    <p:sldId id="343" r:id="rId111"/>
    <p:sldId id="344" r:id="rId112"/>
    <p:sldId id="372" r:id="rId113"/>
    <p:sldId id="371" r:id="rId114"/>
    <p:sldId id="269" r:id="rId115"/>
    <p:sldId id="369" r:id="rId1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24" autoAdjust="0"/>
  </p:normalViewPr>
  <p:slideViewPr>
    <p:cSldViewPr>
      <p:cViewPr>
        <p:scale>
          <a:sx n="68" d="100"/>
          <a:sy n="68" d="100"/>
        </p:scale>
        <p:origin x="-1458"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5995B2-BCDE-4673-9C06-BA0EFDFF7D1C}" type="datetimeFigureOut">
              <a:rPr lang="en-US" smtClean="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131AE8-F57D-4589-88B5-9736739122B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995B2-BCDE-4673-9C06-BA0EFDFF7D1C}" type="datetimeFigureOut">
              <a:rPr lang="en-US" smtClean="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131AE8-F57D-4589-88B5-9736739122B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995B2-BCDE-4673-9C06-BA0EFDFF7D1C}" type="datetimeFigureOut">
              <a:rPr lang="en-US" smtClean="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131AE8-F57D-4589-88B5-9736739122B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995B2-BCDE-4673-9C06-BA0EFDFF7D1C}" type="datetimeFigureOut">
              <a:rPr lang="en-US" smtClean="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131AE8-F57D-4589-88B5-9736739122B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995B2-BCDE-4673-9C06-BA0EFDFF7D1C}" type="datetimeFigureOut">
              <a:rPr lang="en-US" smtClean="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131AE8-F57D-4589-88B5-9736739122B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5995B2-BCDE-4673-9C06-BA0EFDFF7D1C}"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131AE8-F57D-4589-88B5-9736739122B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5995B2-BCDE-4673-9C06-BA0EFDFF7D1C}" type="datetimeFigureOut">
              <a:rPr lang="en-US" smtClean="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4131AE8-F57D-4589-88B5-9736739122B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5995B2-BCDE-4673-9C06-BA0EFDFF7D1C}" type="datetimeFigureOut">
              <a:rPr lang="en-US" smtClean="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4131AE8-F57D-4589-88B5-9736739122B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995B2-BCDE-4673-9C06-BA0EFDFF7D1C}" type="datetimeFigureOut">
              <a:rPr lang="en-US" smtClean="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4131AE8-F57D-4589-88B5-9736739122B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995B2-BCDE-4673-9C06-BA0EFDFF7D1C}"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131AE8-F57D-4589-88B5-9736739122B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995B2-BCDE-4673-9C06-BA0EFDFF7D1C}"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131AE8-F57D-4589-88B5-9736739122B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995B2-BCDE-4673-9C06-BA0EFDFF7D1C}" type="datetimeFigureOut">
              <a:rPr lang="en-US" smtClean="0"/>
              <a:pPr/>
              <a:t>4/16/2019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31AE8-F57D-4589-88B5-9736739122B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Behavior_based_robotics" TargetMode="Externa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hyperlink" Target="https://www.hindawi.com/journals/isrn/2013/608164/" TargetMode="External"/><Relationship Id="rId2" Type="http://schemas.openxmlformats.org/officeDocument/2006/relationships/hyperlink" Target="http://playerstage.sourceforge.net/" TargetMode="External"/><Relationship Id="rId1" Type="http://schemas.openxmlformats.org/officeDocument/2006/relationships/slideLayout" Target="../slideLayouts/slideLayout1.xml"/><Relationship Id="rId4" Type="http://schemas.openxmlformats.org/officeDocument/2006/relationships/hyperlink" Target="http://www.cyberbotics.com/"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hyperlink" Target="https://searcherp.techtarget.com/definition/supply-chain-management-SCM" TargetMode="External"/><Relationship Id="rId2" Type="http://schemas.openxmlformats.org/officeDocument/2006/relationships/hyperlink" Target="https://whatis.techtarget.com/definition/precision-agriculture-precision-farming" TargetMode="External"/><Relationship Id="rId1" Type="http://schemas.openxmlformats.org/officeDocument/2006/relationships/slideLayout" Target="../slideLayouts/slideLayout1.xml"/><Relationship Id="rId4" Type="http://schemas.openxmlformats.org/officeDocument/2006/relationships/hyperlink" Target="http://www.swarmrobot.org/"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hyperlink" Target="https://www.mrpt.org/Unit_testing_in_MRPT" TargetMode="External"/><Relationship Id="rId2" Type="http://schemas.openxmlformats.org/officeDocument/2006/relationships/hyperlink" Target="https://www.mrpt.org/Supported_Platforms" TargetMode="External"/><Relationship Id="rId1" Type="http://schemas.openxmlformats.org/officeDocument/2006/relationships/slideLayout" Target="../slideLayouts/slideLayout1.xml"/><Relationship Id="rId6" Type="http://schemas.openxmlformats.org/officeDocument/2006/relationships/hyperlink" Target="https://www.mrpt.org/License" TargetMode="External"/><Relationship Id="rId5" Type="http://schemas.openxmlformats.org/officeDocument/2006/relationships/hyperlink" Target="https://www.mrpt.org/Libraries" TargetMode="External"/><Relationship Id="rId4" Type="http://schemas.openxmlformats.org/officeDocument/2006/relationships/hyperlink" Target="https://www.mrpt.org/Applications"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s://en.wikipedia.org/wiki/MATLAB" TargetMode="External"/><Relationship Id="rId7" Type="http://schemas.openxmlformats.org/officeDocument/2006/relationships/hyperlink" Target="https://www.arduino.cc/" TargetMode="External"/><Relationship Id="rId2" Type="http://schemas.openxmlformats.org/officeDocument/2006/relationships/hyperlink" Target="https://en.wikipedia.org/wiki/Microsoft_Robotics_Developer_Studio" TargetMode="External"/><Relationship Id="rId1" Type="http://schemas.openxmlformats.org/officeDocument/2006/relationships/slideLayout" Target="../slideLayouts/slideLayout1.xml"/><Relationship Id="rId6" Type="http://schemas.openxmlformats.org/officeDocument/2006/relationships/hyperlink" Target="https://en.wikipedia.org/wiki/Assembly_language" TargetMode="External"/><Relationship Id="rId5" Type="http://schemas.openxmlformats.org/officeDocument/2006/relationships/hyperlink" Target="http://petercorke.com/Robotics_Toolbox.html" TargetMode="External"/><Relationship Id="rId4" Type="http://schemas.openxmlformats.org/officeDocument/2006/relationships/hyperlink" Target="https://en.wikipedia.org/wiki/GNU_Octave" TargetMode="External"/></Relationships>
</file>

<file path=ppt/slides/_rels/slide106.xml.rels><?xml version="1.0" encoding="UTF-8" standalone="yes"?>
<Relationships xmlns="http://schemas.openxmlformats.org/package/2006/relationships"><Relationship Id="rId3" Type="http://schemas.openxmlformats.org/officeDocument/2006/relationships/hyperlink" Target="https://en.wikipedia.org/wiki/Lisp_(programming_language)" TargetMode="External"/><Relationship Id="rId2" Type="http://schemas.openxmlformats.org/officeDocument/2006/relationships/hyperlink" Target="https://en.wikipedia.org/wiki/Field-programmable_gate_array" TargetMode="External"/><Relationship Id="rId1" Type="http://schemas.openxmlformats.org/officeDocument/2006/relationships/slideLayout" Target="../slideLayouts/slideLayout1.xml"/><Relationship Id="rId5" Type="http://schemas.openxmlformats.org/officeDocument/2006/relationships/hyperlink" Target="http://stackoverflow.com/questions/4707399/robot-programming-with-lisp" TargetMode="External"/><Relationship Id="rId4" Type="http://schemas.openxmlformats.org/officeDocument/2006/relationships/hyperlink" Target="https://en.wikipedia.org/wiki/Fortran" TargetMode="External"/></Relationships>
</file>

<file path=ppt/slides/_rels/slide107.xml.rels><?xml version="1.0" encoding="UTF-8" standalone="yes"?>
<Relationships xmlns="http://schemas.openxmlformats.org/package/2006/relationships"><Relationship Id="rId8" Type="http://schemas.openxmlformats.org/officeDocument/2006/relationships/hyperlink" Target="http://onerobotics.com/2013/12/28/introduction-to-karel-programming.html" TargetMode="External"/><Relationship Id="rId3" Type="http://schemas.openxmlformats.org/officeDocument/2006/relationships/hyperlink" Target="https://library.e.abb.com/public/688894b98123f87bc1257cc50044e809/Technical%20reference%20manual_RAPID_3HAC16581-1_revJ_en.pdf" TargetMode="External"/><Relationship Id="rId7" Type="http://schemas.openxmlformats.org/officeDocument/2006/relationships/hyperlink" Target="http://www.scribd.com/doc/92216565/D-Controller-As-Language-Reference-Manual-deb" TargetMode="External"/><Relationship Id="rId2" Type="http://schemas.openxmlformats.org/officeDocument/2006/relationships/hyperlink" Target="https://blog.robotiq.com/bid/34399/5-Reasons-Why-Industrial-Robots-are-Stagnating" TargetMode="External"/><Relationship Id="rId1" Type="http://schemas.openxmlformats.org/officeDocument/2006/relationships/slideLayout" Target="../slideLayouts/slideLayout1.xml"/><Relationship Id="rId6" Type="http://schemas.openxmlformats.org/officeDocument/2006/relationships/hyperlink" Target="http://spaz.org/~jake/robot/155493-INFORM-LANGUAGE.pdf" TargetMode="External"/><Relationship Id="rId11" Type="http://schemas.openxmlformats.org/officeDocument/2006/relationships/hyperlink" Target="https://blog.robotiq.com/bid/70617/Why-use-ROS-Industrial-for-Industrial-Robot-Applications" TargetMode="External"/><Relationship Id="rId5" Type="http://schemas.openxmlformats.org/officeDocument/2006/relationships/hyperlink" Target="NULL" TargetMode="External"/><Relationship Id="rId10" Type="http://schemas.openxmlformats.org/officeDocument/2006/relationships/hyperlink" Target="http://www.wmv-robotics.de/home_htm_files/scriptmanual_en_1.5.pdf" TargetMode="External"/><Relationship Id="rId4" Type="http://schemas.openxmlformats.org/officeDocument/2006/relationships/hyperlink" Target="http://drstienecker.com/tech-332/11-the-kuka-robot-programming-language/" TargetMode="External"/><Relationship Id="rId9" Type="http://schemas.openxmlformats.org/officeDocument/2006/relationships/hyperlink" Target="http://www.staubli.com/en/robotics/robot-software/val3-robot-programming/val3-language/" TargetMode="External"/></Relationships>
</file>

<file path=ppt/slides/_rels/slide108.xml.rels><?xml version="1.0" encoding="UTF-8" standalone="yes"?>
<Relationships xmlns="http://schemas.openxmlformats.org/package/2006/relationships"><Relationship Id="rId3" Type="http://schemas.openxmlformats.org/officeDocument/2006/relationships/hyperlink" Target="https://en.wikipedia.org/wiki/Pascal_(programming_language)" TargetMode="External"/><Relationship Id="rId2" Type="http://schemas.openxmlformats.org/officeDocument/2006/relationships/hyperlink" Target="https://en.wikipedia.org/wiki/BASIC" TargetMode="External"/><Relationship Id="rId1" Type="http://schemas.openxmlformats.org/officeDocument/2006/relationships/slideLayout" Target="../slideLayouts/slideLayout1.xml"/><Relationship Id="rId4" Type="http://schemas.openxmlformats.org/officeDocument/2006/relationships/hyperlink" Target="http://www.roboticsbible.com/robot-programming-languages.html" TargetMode="External"/></Relationships>
</file>

<file path=ppt/slides/_rels/slide109.xml.rels><?xml version="1.0" encoding="UTF-8" standalone="yes"?>
<Relationships xmlns="http://schemas.openxmlformats.org/package/2006/relationships"><Relationship Id="rId8" Type="http://schemas.openxmlformats.org/officeDocument/2006/relationships/hyperlink" Target="http://blog.rectorsquid.com/download-linkage" TargetMode="External"/><Relationship Id="rId13" Type="http://schemas.openxmlformats.org/officeDocument/2006/relationships/hyperlink" Target="http://home.iitk.ac.in/~adutta/Manual_serial_arm.pdf" TargetMode="External"/><Relationship Id="rId3" Type="http://schemas.openxmlformats.org/officeDocument/2006/relationships/hyperlink" Target="http://www.autodesk.com/" TargetMode="External"/><Relationship Id="rId7" Type="http://schemas.openxmlformats.org/officeDocument/2006/relationships/hyperlink" Target="http://www.rs-online.com/designspark/electronics" TargetMode="External"/><Relationship Id="rId12" Type="http://schemas.openxmlformats.org/officeDocument/2006/relationships/hyperlink" Target="http://www.youtube.com/watch?v=pVY0Wt4LXUs" TargetMode="External"/><Relationship Id="rId2" Type="http://schemas.openxmlformats.org/officeDocument/2006/relationships/hyperlink" Target="http://www.altium.com/" TargetMode="External"/><Relationship Id="rId1" Type="http://schemas.openxmlformats.org/officeDocument/2006/relationships/slideLayout" Target="../slideLayouts/slideLayout1.xml"/><Relationship Id="rId6" Type="http://schemas.openxmlformats.org/officeDocument/2006/relationships/hyperlink" Target="http://www.solidworks.com/" TargetMode="External"/><Relationship Id="rId11" Type="http://schemas.openxmlformats.org/officeDocument/2006/relationships/hyperlink" Target="https://www.ptc.com/" TargetMode="External"/><Relationship Id="rId5" Type="http://schemas.openxmlformats.org/officeDocument/2006/relationships/hyperlink" Target="http://www.cadsoftusa.com/" TargetMode="External"/><Relationship Id="rId10" Type="http://schemas.openxmlformats.org/officeDocument/2006/relationships/hyperlink" Target="https://www.microsoft.com/" TargetMode="External"/><Relationship Id="rId4" Type="http://schemas.openxmlformats.org/officeDocument/2006/relationships/hyperlink" Target="https://www.blender.org/" TargetMode="External"/><Relationship Id="rId9" Type="http://schemas.openxmlformats.org/officeDocument/2006/relationships/hyperlink" Target="http://www.mentor.co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istory%20and%20personalities/The%2050%20Best%20Robots%20Ever%20_%20WIRED.pdf" TargetMode="Externa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hyperlink" Target="http://www.generationrobots.com/en/content/59-speech-recognition-system-robot-parallax" TargetMode="External"/><Relationship Id="rId2" Type="http://schemas.openxmlformats.org/officeDocument/2006/relationships/hyperlink" Target="http://www.circuito.io/blog/arduino-projects-for-beginners/" TargetMode="External"/><Relationship Id="rId1" Type="http://schemas.openxmlformats.org/officeDocument/2006/relationships/slideLayout" Target="../slideLayouts/slideLayout1.xml"/><Relationship Id="rId5" Type="http://schemas.openxmlformats.org/officeDocument/2006/relationships/hyperlink" Target="https://create.arduino.cc/projecthub/projects/tags/robot" TargetMode="External"/><Relationship Id="rId4" Type="http://schemas.openxmlformats.org/officeDocument/2006/relationships/hyperlink" Target="https://www.instructables.com/id/Your-First-Robot/"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hyperlink" Target="http://www.cs.cmu.edu/afs/cs/academic/class/16741-s07/www/index.html" TargetMode="External"/><Relationship Id="rId2" Type="http://schemas.openxmlformats.org/officeDocument/2006/relationships/hyperlink" Target="https://www.ri.cmu.edu/ri-education/" TargetMode="Externa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hades.mech.northwestern.edu/images/7/7f/MR.pdf"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hyperlink" Target="https://github.com/benelot/bullet-gym/tree/master/pybulletgym" TargetMode="Externa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hyperlink" Target="https://sourceforge.net/p/vstoolbox/" TargetMode="External"/><Relationship Id="rId2" Type="http://schemas.openxmlformats.org/officeDocument/2006/relationships/hyperlink" Target="http://team.inria.fr/rainbow" TargetMode="Externa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hyperlink" Target="https://searchenterpriseai.techtarget.com/definition/AI-Artificial-Intelligence" TargetMode="Externa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hyperlink" Target="https://www.hindawi.com/journals/isrn/2013/608164/" TargetMode="Externa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hyperlink" Target="swarm%20robotics/An%20Introduction%20to%20Swarm%20Robotics%20_%20Table%202.pdf" TargetMode="Externa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8" Type="http://schemas.openxmlformats.org/officeDocument/2006/relationships/hyperlink" Target="http://www.kovan.ceng.metu.edu.tr/" TargetMode="External"/><Relationship Id="rId3" Type="http://schemas.openxmlformats.org/officeDocument/2006/relationships/hyperlink" Target="http://www.k-team.com/" TargetMode="External"/><Relationship Id="rId7" Type="http://schemas.openxmlformats.org/officeDocument/2006/relationships/hyperlink" Target="http://www.swarm-bots.org/" TargetMode="External"/><Relationship Id="rId2" Type="http://schemas.openxmlformats.org/officeDocument/2006/relationships/hyperlink" Target="https://www.hindawi.com/journals/isrn/2013/608164/" TargetMode="External"/><Relationship Id="rId1" Type="http://schemas.openxmlformats.org/officeDocument/2006/relationships/slideLayout" Target="../slideLayouts/slideLayout1.xml"/><Relationship Id="rId6" Type="http://schemas.openxmlformats.org/officeDocument/2006/relationships/hyperlink" Target="http://www.i-swarm.org/" TargetMode="External"/><Relationship Id="rId5" Type="http://schemas.openxmlformats.org/officeDocument/2006/relationships/hyperlink" Target="http://www.swarmrobot.org/" TargetMode="External"/><Relationship Id="rId4" Type="http://schemas.openxmlformats.org/officeDocument/2006/relationships/hyperlink" Target="http://www.e-puck.org/" TargetMode="External"/><Relationship Id="rId9" Type="http://schemas.openxmlformats.org/officeDocument/2006/relationships/hyperlink" Target="http://www.irobo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6858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19200" y="685800"/>
            <a:ext cx="6400800" cy="609600"/>
          </a:xfrm>
        </p:spPr>
        <p:txBody>
          <a:bodyPr/>
          <a:lstStyle/>
          <a:p>
            <a:r>
              <a:rPr lang="en-US" dirty="0" smtClean="0"/>
              <a:t>LIST OF TOPICS</a:t>
            </a:r>
            <a:endParaRPr lang="en-US" dirty="0"/>
          </a:p>
        </p:txBody>
      </p:sp>
      <p:sp>
        <p:nvSpPr>
          <p:cNvPr id="4" name="TextBox 3"/>
          <p:cNvSpPr txBox="1"/>
          <p:nvPr/>
        </p:nvSpPr>
        <p:spPr>
          <a:xfrm>
            <a:off x="1676400" y="1447800"/>
            <a:ext cx="4876800" cy="4801314"/>
          </a:xfrm>
          <a:prstGeom prst="rect">
            <a:avLst/>
          </a:prstGeom>
          <a:noFill/>
          <a:ln w="28575">
            <a:solidFill>
              <a:schemeClr val="tx1">
                <a:lumMod val="95000"/>
                <a:lumOff val="5000"/>
              </a:schemeClr>
            </a:solidFill>
          </a:ln>
        </p:spPr>
        <p:txBody>
          <a:bodyPr wrap="square" rtlCol="0">
            <a:spAutoFit/>
          </a:bodyPr>
          <a:lstStyle/>
          <a:p>
            <a:pPr marL="342900" indent="-342900">
              <a:buFont typeface="+mj-lt"/>
              <a:buAutoNum type="arabicPeriod"/>
            </a:pPr>
            <a:r>
              <a:rPr lang="en-US" dirty="0" smtClean="0"/>
              <a:t>INTRODUCTION </a:t>
            </a:r>
          </a:p>
          <a:p>
            <a:pPr marL="342900" indent="-342900">
              <a:buFont typeface="+mj-lt"/>
              <a:buAutoNum type="arabicPeriod"/>
            </a:pPr>
            <a:r>
              <a:rPr lang="en-US" dirty="0" smtClean="0"/>
              <a:t>TYPES OF A ROBOT</a:t>
            </a:r>
          </a:p>
          <a:p>
            <a:pPr marL="342900" indent="-342900">
              <a:buFont typeface="+mj-lt"/>
              <a:buAutoNum type="arabicPeriod"/>
            </a:pPr>
            <a:r>
              <a:rPr lang="en-US" dirty="0" smtClean="0"/>
              <a:t>ROBOT A MODEL OF LIVING BEINGS</a:t>
            </a:r>
          </a:p>
          <a:p>
            <a:pPr marL="342900" indent="-342900">
              <a:buFont typeface="+mj-lt"/>
              <a:buAutoNum type="arabicPeriod"/>
            </a:pPr>
            <a:r>
              <a:rPr lang="en-US" dirty="0" smtClean="0"/>
              <a:t>CONSTRUCTION- COMPONENTS</a:t>
            </a:r>
          </a:p>
          <a:p>
            <a:pPr marL="342900" indent="-342900">
              <a:buFont typeface="+mj-lt"/>
              <a:buAutoNum type="arabicPeriod"/>
            </a:pPr>
            <a:r>
              <a:rPr lang="en-US" dirty="0" smtClean="0"/>
              <a:t>CONCEPTS</a:t>
            </a:r>
          </a:p>
          <a:p>
            <a:pPr marL="342900" indent="-342900">
              <a:buFont typeface="+mj-lt"/>
              <a:buAutoNum type="arabicPeriod"/>
            </a:pPr>
            <a:r>
              <a:rPr lang="en-US" dirty="0" smtClean="0"/>
              <a:t>MOTION PLANNING</a:t>
            </a:r>
          </a:p>
          <a:p>
            <a:pPr marL="342900" indent="-342900">
              <a:buFont typeface="+mj-lt"/>
              <a:buAutoNum type="arabicPeriod"/>
            </a:pPr>
            <a:r>
              <a:rPr lang="en-US" dirty="0" smtClean="0"/>
              <a:t>ROBOTIC CONTROL</a:t>
            </a:r>
          </a:p>
          <a:p>
            <a:pPr marL="342900" indent="-342900">
              <a:buFont typeface="+mj-lt"/>
              <a:buAutoNum type="arabicPeriod"/>
            </a:pPr>
            <a:r>
              <a:rPr lang="en-US" dirty="0" smtClean="0"/>
              <a:t>NAVIGATION -PROBABILISTC ROBOTICS</a:t>
            </a:r>
          </a:p>
          <a:p>
            <a:pPr marL="342900" indent="-342900">
              <a:buFont typeface="+mj-lt"/>
              <a:buAutoNum type="arabicPeriod"/>
            </a:pPr>
            <a:r>
              <a:rPr lang="en-US" dirty="0" smtClean="0"/>
              <a:t>TRAINING</a:t>
            </a:r>
          </a:p>
          <a:p>
            <a:pPr marL="342900" indent="-342900">
              <a:buFont typeface="+mj-lt"/>
              <a:buAutoNum type="arabicPeriod"/>
            </a:pPr>
            <a:r>
              <a:rPr lang="en-US" dirty="0" smtClean="0"/>
              <a:t>SWARM ROBOTICS</a:t>
            </a:r>
          </a:p>
          <a:p>
            <a:pPr marL="342900" indent="-342900">
              <a:buFont typeface="+mj-lt"/>
              <a:buAutoNum type="arabicPeriod"/>
            </a:pPr>
            <a:r>
              <a:rPr lang="en-US" dirty="0" smtClean="0"/>
              <a:t>SOFTWARE  LIBRARIES &amp; FRAMEWORK</a:t>
            </a:r>
          </a:p>
          <a:p>
            <a:pPr marL="342900" indent="-342900">
              <a:buFont typeface="+mj-lt"/>
              <a:buAutoNum type="arabicPeriod"/>
            </a:pPr>
            <a:r>
              <a:rPr lang="en-US" dirty="0" smtClean="0"/>
              <a:t>MECHANICAL DESIGN SOFTWARE</a:t>
            </a:r>
          </a:p>
          <a:p>
            <a:pPr marL="342900" indent="-342900">
              <a:buFont typeface="+mj-lt"/>
              <a:buAutoNum type="arabicPeriod"/>
            </a:pPr>
            <a:r>
              <a:rPr lang="en-US" dirty="0" smtClean="0"/>
              <a:t>CONSTRUCTION </a:t>
            </a:r>
            <a:r>
              <a:rPr lang="en-US" dirty="0" smtClean="0"/>
              <a:t>PROJECTS</a:t>
            </a:r>
          </a:p>
          <a:p>
            <a:pPr marL="342900" indent="-342900">
              <a:buFont typeface="+mj-lt"/>
              <a:buAutoNum type="arabicPeriod"/>
            </a:pPr>
            <a:r>
              <a:rPr lang="en-US" dirty="0" smtClean="0"/>
              <a:t>MATEMATICS AND STATISTICS TOPICS</a:t>
            </a:r>
            <a:endParaRPr lang="en-US" dirty="0" smtClean="0"/>
          </a:p>
          <a:p>
            <a:pPr marL="342900" indent="-342900">
              <a:buFont typeface="+mj-lt"/>
              <a:buAutoNum type="arabicPeriod"/>
            </a:pPr>
            <a:r>
              <a:rPr lang="en-US" dirty="0" smtClean="0"/>
              <a:t>CARRICULUM</a:t>
            </a:r>
          </a:p>
          <a:p>
            <a:pPr marL="342900" indent="-342900">
              <a:buFont typeface="+mj-lt"/>
              <a:buAutoNum type="arabicPeriod"/>
            </a:pPr>
            <a:r>
              <a:rPr lang="en-US" dirty="0" smtClean="0"/>
              <a:t>VIDIO COURSES</a:t>
            </a:r>
          </a:p>
          <a:p>
            <a:pPr marL="342900" indent="-342900">
              <a:buFont typeface="+mj-lt"/>
              <a:buAutoNum type="arabicPeriod"/>
            </a:pPr>
            <a:r>
              <a:rPr lang="en-US" dirty="0" smtClean="0"/>
              <a:t>BOOKS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85000" lnSpcReduction="20000"/>
          </a:bodyPr>
          <a:lstStyle/>
          <a:p>
            <a:r>
              <a:rPr lang="en-US" dirty="0" smtClean="0"/>
              <a:t>INTRODUCTION-Pioneers</a:t>
            </a:r>
            <a:endParaRPr lang="en-US" dirty="0"/>
          </a:p>
        </p:txBody>
      </p:sp>
      <p:sp>
        <p:nvSpPr>
          <p:cNvPr id="4" name="TextBox 3"/>
          <p:cNvSpPr txBox="1"/>
          <p:nvPr/>
        </p:nvSpPr>
        <p:spPr>
          <a:xfrm>
            <a:off x="304800" y="1371600"/>
            <a:ext cx="8458200" cy="6740307"/>
          </a:xfrm>
          <a:prstGeom prst="rect">
            <a:avLst/>
          </a:prstGeom>
          <a:noFill/>
        </p:spPr>
        <p:txBody>
          <a:bodyPr wrap="square" rtlCol="0">
            <a:spAutoFit/>
          </a:bodyPr>
          <a:lstStyle/>
          <a:p>
            <a:r>
              <a:rPr lang="en-US" dirty="0"/>
              <a:t>1. Joseph </a:t>
            </a:r>
            <a:r>
              <a:rPr lang="en-US" dirty="0" err="1"/>
              <a:t>Engelberger</a:t>
            </a:r>
            <a:r>
              <a:rPr lang="en-US" dirty="0"/>
              <a:t> "The Father of Robotics"</a:t>
            </a:r>
          </a:p>
          <a:p>
            <a:r>
              <a:rPr lang="en-US" dirty="0"/>
              <a:t>2. George D. </a:t>
            </a:r>
            <a:r>
              <a:rPr lang="en-US" dirty="0" err="1"/>
              <a:t>Devol</a:t>
            </a:r>
            <a:r>
              <a:rPr lang="en-US" dirty="0"/>
              <a:t>: The Inventor of the First Programmable Industrial </a:t>
            </a:r>
            <a:r>
              <a:rPr lang="en-US" dirty="0" smtClean="0"/>
              <a:t>Robot</a:t>
            </a:r>
          </a:p>
          <a:p>
            <a:r>
              <a:rPr lang="en-US" dirty="0"/>
              <a:t>3. Marvin </a:t>
            </a:r>
            <a:r>
              <a:rPr lang="en-US" dirty="0" err="1"/>
              <a:t>Minsky</a:t>
            </a:r>
            <a:r>
              <a:rPr lang="en-US" dirty="0"/>
              <a:t> Was a Pioneer of Artificial </a:t>
            </a:r>
            <a:r>
              <a:rPr lang="en-US" dirty="0" smtClean="0"/>
              <a:t>Intelligence</a:t>
            </a:r>
          </a:p>
          <a:p>
            <a:r>
              <a:rPr lang="en-US" b="1" dirty="0"/>
              <a:t>4. Victor </a:t>
            </a:r>
            <a:r>
              <a:rPr lang="en-US" b="1" dirty="0" err="1"/>
              <a:t>Scheinman</a:t>
            </a:r>
            <a:r>
              <a:rPr lang="en-US" b="1" dirty="0"/>
              <a:t> Invented the First Electrically Powered Computer Controlled Robotic Arm</a:t>
            </a:r>
          </a:p>
          <a:p>
            <a:r>
              <a:rPr lang="en-US" b="1" dirty="0"/>
              <a:t>5. Ichiro Kato Built The World's First Real Android</a:t>
            </a:r>
          </a:p>
          <a:p>
            <a:r>
              <a:rPr lang="en-US" b="1" dirty="0"/>
              <a:t>6. Takeo </a:t>
            </a:r>
            <a:r>
              <a:rPr lang="en-US" b="1" dirty="0" err="1"/>
              <a:t>Kanade</a:t>
            </a:r>
            <a:r>
              <a:rPr lang="en-US" b="1" dirty="0"/>
              <a:t> Built the First Direct Drive Robotic Arm</a:t>
            </a:r>
          </a:p>
          <a:p>
            <a:r>
              <a:rPr lang="en-US" b="1" dirty="0"/>
              <a:t>7. Nobuyuki </a:t>
            </a:r>
            <a:r>
              <a:rPr lang="en-US" b="1" dirty="0" err="1"/>
              <a:t>Okude</a:t>
            </a:r>
            <a:r>
              <a:rPr lang="en-US" b="1" dirty="0"/>
              <a:t> </a:t>
            </a:r>
            <a:r>
              <a:rPr lang="en-US" b="1" dirty="0" err="1"/>
              <a:t>Popularised</a:t>
            </a:r>
            <a:r>
              <a:rPr lang="en-US" b="1" dirty="0"/>
              <a:t> Robots To a New Generation</a:t>
            </a:r>
          </a:p>
          <a:p>
            <a:r>
              <a:rPr lang="sv-SE" b="1" dirty="0"/>
              <a:t>8. David Barrett Built RoboTuna in 1996 </a:t>
            </a:r>
          </a:p>
          <a:p>
            <a:r>
              <a:rPr lang="en-US" b="1" dirty="0"/>
              <a:t>9.  Dr. </a:t>
            </a:r>
            <a:r>
              <a:rPr lang="en-US" b="1" dirty="0" err="1"/>
              <a:t>Toshitada</a:t>
            </a:r>
            <a:r>
              <a:rPr lang="en-US" b="1" dirty="0"/>
              <a:t> </a:t>
            </a:r>
            <a:r>
              <a:rPr lang="en-US" b="1" dirty="0" err="1"/>
              <a:t>Doi</a:t>
            </a:r>
            <a:r>
              <a:rPr lang="en-US" b="1" dirty="0"/>
              <a:t> Was Behind SONY's Groundbreaking AIBO </a:t>
            </a:r>
            <a:r>
              <a:rPr lang="en-US" b="1" dirty="0" err="1"/>
              <a:t>Robodog</a:t>
            </a:r>
            <a:endParaRPr lang="en-US" b="1" dirty="0"/>
          </a:p>
          <a:p>
            <a:r>
              <a:rPr lang="en-US" b="1" dirty="0"/>
              <a:t>10. Satoshi </a:t>
            </a:r>
            <a:r>
              <a:rPr lang="en-US" b="1" dirty="0" err="1"/>
              <a:t>Shigemi</a:t>
            </a:r>
            <a:r>
              <a:rPr lang="en-US" b="1" dirty="0"/>
              <a:t> Is the Man Behind Honda's Iconic ASIMO Series</a:t>
            </a:r>
          </a:p>
          <a:p>
            <a:r>
              <a:rPr lang="en-US" b="1" dirty="0"/>
              <a:t>10. Satoshi </a:t>
            </a:r>
            <a:r>
              <a:rPr lang="en-US" b="1" dirty="0" err="1"/>
              <a:t>Shigemi</a:t>
            </a:r>
            <a:r>
              <a:rPr lang="en-US" b="1" dirty="0"/>
              <a:t> Is the Man Behind Honda's Iconic ASIMO </a:t>
            </a:r>
            <a:r>
              <a:rPr lang="en-US" b="1" dirty="0" smtClean="0"/>
              <a:t>Series</a:t>
            </a:r>
            <a:endParaRPr lang="en-US" dirty="0"/>
          </a:p>
          <a:p>
            <a:r>
              <a:rPr lang="en-US" b="1" dirty="0"/>
              <a:t>12. Jacob </a:t>
            </a:r>
            <a:r>
              <a:rPr lang="en-US" b="1" dirty="0" err="1"/>
              <a:t>Matijevic</a:t>
            </a:r>
            <a:r>
              <a:rPr lang="en-US" b="1" dirty="0"/>
              <a:t>, and Donna Shirley and NASA's </a:t>
            </a:r>
            <a:r>
              <a:rPr lang="en-US" b="1" i="1" dirty="0"/>
              <a:t>Sojourner</a:t>
            </a:r>
            <a:r>
              <a:rPr lang="en-US" b="1" dirty="0"/>
              <a:t> Took Robots To Mars</a:t>
            </a:r>
          </a:p>
          <a:p>
            <a:r>
              <a:rPr lang="en-US" b="1" dirty="0"/>
              <a:t>13. Joe Jones: The Inventor of the </a:t>
            </a:r>
            <a:r>
              <a:rPr lang="en-US" b="1" dirty="0" err="1"/>
              <a:t>Roomba</a:t>
            </a:r>
            <a:endParaRPr lang="en-US" b="1" dirty="0"/>
          </a:p>
          <a:p>
            <a:r>
              <a:rPr lang="en-US" b="1" dirty="0"/>
              <a:t>14. Marc </a:t>
            </a:r>
            <a:r>
              <a:rPr lang="en-US" b="1" dirty="0" err="1"/>
              <a:t>Raibert</a:t>
            </a:r>
            <a:r>
              <a:rPr lang="en-US" b="1" dirty="0"/>
              <a:t> and His 'Spooky' Boston Dynamics Robots</a:t>
            </a:r>
          </a:p>
          <a:p>
            <a:r>
              <a:rPr lang="en-US" b="1" dirty="0"/>
              <a:t>15. David Hanson - The Man Responsible for the Creation of Sophia</a:t>
            </a:r>
          </a:p>
          <a:p>
            <a:pPr fontAlgn="base"/>
            <a:r>
              <a:rPr lang="en-US" dirty="0" smtClean="0"/>
              <a:t>16. </a:t>
            </a:r>
            <a:r>
              <a:rPr lang="en-US" b="1" dirty="0"/>
              <a:t>Steve Cousins, CEO of </a:t>
            </a:r>
            <a:r>
              <a:rPr lang="en-US" b="1" dirty="0" err="1"/>
              <a:t>Savioke</a:t>
            </a:r>
            <a:r>
              <a:rPr lang="en-US" b="1" dirty="0"/>
              <a:t> and formerly of Willow Garage</a:t>
            </a:r>
          </a:p>
          <a:p>
            <a:pPr fontAlgn="base"/>
            <a:r>
              <a:rPr lang="en-US" dirty="0" smtClean="0"/>
              <a:t>17. </a:t>
            </a:r>
            <a:r>
              <a:rPr lang="en-US" b="1" dirty="0"/>
              <a:t>Rodney Brooks, founder of Rethink Robotics and Panasonic Professor of Robotics at </a:t>
            </a:r>
            <a:r>
              <a:rPr lang="en-US" b="1" dirty="0" smtClean="0"/>
              <a:t>MIT, a</a:t>
            </a:r>
            <a:r>
              <a:rPr lang="en-US" dirty="0"/>
              <a:t>lso popularized the idea of </a:t>
            </a:r>
            <a:r>
              <a:rPr lang="en-US" dirty="0">
                <a:hlinkClick r:id="rId2"/>
              </a:rPr>
              <a:t>behavior-based </a:t>
            </a:r>
            <a:r>
              <a:rPr lang="en-US" dirty="0" smtClean="0">
                <a:hlinkClick r:id="rId2"/>
              </a:rPr>
              <a:t>robotics</a:t>
            </a:r>
            <a:r>
              <a:rPr lang="en-US" dirty="0" smtClean="0"/>
              <a:t> and </a:t>
            </a:r>
            <a:r>
              <a:rPr lang="en-US" dirty="0" err="1" smtClean="0"/>
              <a:t>subsumption</a:t>
            </a:r>
            <a:r>
              <a:rPr lang="en-US" dirty="0" smtClean="0"/>
              <a:t> architecture</a:t>
            </a:r>
            <a:endParaRPr lang="en-US" b="1" dirty="0"/>
          </a:p>
          <a:p>
            <a:r>
              <a:rPr lang="en-US" dirty="0" smtClean="0"/>
              <a:t/>
            </a:r>
            <a:br>
              <a:rPr lang="en-US" dirty="0" smtClean="0"/>
            </a:br>
            <a:r>
              <a:rPr lang="en-US" dirty="0" smtClean="0"/>
              <a:t/>
            </a:r>
            <a:br>
              <a:rPr lang="en-US" dirty="0" smtClean="0"/>
            </a:br>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SWARM ROBOTICS</a:t>
            </a:r>
          </a:p>
          <a:p>
            <a:endParaRPr lang="en-US" sz="2400" b="1" dirty="0"/>
          </a:p>
        </p:txBody>
      </p:sp>
      <p:sp>
        <p:nvSpPr>
          <p:cNvPr id="4" name="TextBox 3"/>
          <p:cNvSpPr txBox="1"/>
          <p:nvPr/>
        </p:nvSpPr>
        <p:spPr>
          <a:xfrm>
            <a:off x="228600" y="1371600"/>
            <a:ext cx="8686800" cy="6186309"/>
          </a:xfrm>
          <a:prstGeom prst="rect">
            <a:avLst/>
          </a:prstGeom>
          <a:noFill/>
        </p:spPr>
        <p:txBody>
          <a:bodyPr wrap="square" rtlCol="0">
            <a:spAutoFit/>
          </a:bodyPr>
          <a:lstStyle/>
          <a:p>
            <a:r>
              <a:rPr lang="en-US" dirty="0" smtClean="0"/>
              <a:t> Simulators:</a:t>
            </a:r>
          </a:p>
          <a:p>
            <a:r>
              <a:rPr lang="en-US" dirty="0" smtClean="0"/>
              <a:t>There exist many mobile robotic simulators available which can be used for multi-robotic experiments, and more concretely for swarm-robotic experiments. They differ not only in their technical aspects but also in the license and cost. </a:t>
            </a:r>
          </a:p>
          <a:p>
            <a:r>
              <a:rPr lang="en-US" b="1" dirty="0" smtClean="0"/>
              <a:t>Player/Stage/Gazebo</a:t>
            </a:r>
            <a:r>
              <a:rPr lang="en-US" dirty="0" smtClean="0"/>
              <a:t>  (</a:t>
            </a:r>
            <a:r>
              <a:rPr lang="en-US" dirty="0" smtClean="0">
                <a:hlinkClick r:id="rId2"/>
              </a:rPr>
              <a:t>http://playerstage.sourceforge.net/</a:t>
            </a:r>
            <a:r>
              <a:rPr lang="en-US" dirty="0" smtClean="0"/>
              <a:t>) [</a:t>
            </a:r>
            <a:r>
              <a:rPr lang="en-US" dirty="0" smtClean="0">
                <a:hlinkClick r:id="rId3"/>
              </a:rPr>
              <a:t>26</a:t>
            </a:r>
            <a:r>
              <a:rPr lang="en-US" dirty="0" smtClean="0"/>
              <a:t>] is an open source simulator with multi-robotic capabilities and a wide set of available robots and sensors ready to use. The use for swarm-robotic experiments is </a:t>
            </a:r>
            <a:r>
              <a:rPr lang="en-US" dirty="0" err="1" smtClean="0"/>
              <a:t>analysed</a:t>
            </a:r>
            <a:r>
              <a:rPr lang="en-US" dirty="0" smtClean="0"/>
              <a:t> for 2D simulations [</a:t>
            </a:r>
            <a:r>
              <a:rPr lang="en-US" dirty="0" smtClean="0">
                <a:hlinkClick r:id="rId3"/>
              </a:rPr>
              <a:t>27</a:t>
            </a:r>
            <a:r>
              <a:rPr lang="en-US" dirty="0" smtClean="0"/>
              <a:t>] with very good results. Runtime scales approximately linearly with population sizes up to at least 100,000 simple robots. It works on real time for 1000 robots running a simple program. It is a good solution for swarm robotic experiments.</a:t>
            </a:r>
          </a:p>
          <a:p>
            <a:r>
              <a:rPr lang="en-US" b="1" dirty="0" err="1" smtClean="0"/>
              <a:t>Webots</a:t>
            </a:r>
            <a:r>
              <a:rPr lang="en-US" dirty="0" smtClean="0"/>
              <a:t> (</a:t>
            </a:r>
            <a:r>
              <a:rPr lang="en-US" dirty="0" smtClean="0">
                <a:hlinkClick r:id="rId4"/>
              </a:rPr>
              <a:t>http://www.cyberbotics.com/</a:t>
            </a:r>
            <a:r>
              <a:rPr lang="en-US" dirty="0" smtClean="0"/>
              <a:t>) [</a:t>
            </a:r>
            <a:r>
              <a:rPr lang="en-US" dirty="0" smtClean="0">
                <a:hlinkClick r:id="rId3"/>
              </a:rPr>
              <a:t>28</a:t>
            </a:r>
            <a:r>
              <a:rPr lang="en-US" dirty="0" smtClean="0"/>
              <a:t>] is a realistic, commercial mobile simulator that allows multi-robot simulation, with already built models of real robots. It is 3D, simulating physics and collisions. According to our experience, its performance when working with more than 100 robots decreases very fast, making the simulations with a large number of robots difficult.</a:t>
            </a:r>
          </a:p>
          <a:p>
            <a:r>
              <a:rPr lang="en-US" b="1" dirty="0" smtClean="0"/>
              <a:t>Microsoft Robotics Studio</a:t>
            </a:r>
            <a:r>
              <a:rPr lang="en-US" dirty="0" smtClean="0"/>
              <a:t> [</a:t>
            </a:r>
            <a:r>
              <a:rPr lang="en-US" dirty="0" smtClean="0">
                <a:hlinkClick r:id="rId3"/>
              </a:rPr>
              <a:t>29</a:t>
            </a:r>
            <a:r>
              <a:rPr lang="en-US" dirty="0" smtClean="0"/>
              <a:t>] is a simulator developed by Microsoft Corporation. It allows multi-robotic simulation. It requires a Windows platform to run.</a:t>
            </a:r>
          </a:p>
          <a:p>
            <a:r>
              <a:rPr lang="en-US" b="1" dirty="0" smtClean="0"/>
              <a:t>SwarmBot3D</a:t>
            </a:r>
            <a:r>
              <a:rPr lang="en-US" dirty="0" smtClean="0"/>
              <a:t> [</a:t>
            </a:r>
            <a:r>
              <a:rPr lang="en-US" dirty="0" smtClean="0">
                <a:hlinkClick r:id="rId3"/>
              </a:rPr>
              <a:t>17</a:t>
            </a:r>
            <a:r>
              <a:rPr lang="en-US" dirty="0" smtClean="0"/>
              <a:t>] is a simulator for multi-robotics but designed specifically for the S-</a:t>
            </a:r>
            <a:r>
              <a:rPr lang="en-US" dirty="0" err="1" smtClean="0"/>
              <a:t>Bot</a:t>
            </a:r>
            <a:r>
              <a:rPr lang="en-US" dirty="0" smtClean="0"/>
              <a:t> robot of the </a:t>
            </a:r>
            <a:r>
              <a:rPr lang="en-US" dirty="0" err="1" smtClean="0"/>
              <a:t>SwarmBot</a:t>
            </a:r>
            <a:r>
              <a:rPr lang="en-US" dirty="0" smtClean="0"/>
              <a:t> project.</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SWARM ROBOTICS</a:t>
            </a:r>
          </a:p>
          <a:p>
            <a:endParaRPr lang="en-US" sz="2400" b="1" dirty="0"/>
          </a:p>
        </p:txBody>
      </p:sp>
      <p:sp>
        <p:nvSpPr>
          <p:cNvPr id="4" name="TextBox 3"/>
          <p:cNvSpPr txBox="1"/>
          <p:nvPr/>
        </p:nvSpPr>
        <p:spPr>
          <a:xfrm>
            <a:off x="838200" y="1371600"/>
            <a:ext cx="7696200" cy="3416320"/>
          </a:xfrm>
          <a:prstGeom prst="rect">
            <a:avLst/>
          </a:prstGeom>
          <a:noFill/>
        </p:spPr>
        <p:txBody>
          <a:bodyPr wrap="square" rtlCol="0">
            <a:spAutoFit/>
          </a:bodyPr>
          <a:lstStyle/>
          <a:p>
            <a:r>
              <a:rPr lang="en-US" dirty="0" smtClean="0"/>
              <a:t>Basic </a:t>
            </a:r>
            <a:r>
              <a:rPr lang="en-US" dirty="0" err="1" smtClean="0"/>
              <a:t>Behaviours</a:t>
            </a:r>
            <a:r>
              <a:rPr lang="en-US" dirty="0" smtClean="0"/>
              <a:t> and Tasks in Swarm Robotics:</a:t>
            </a:r>
          </a:p>
          <a:p>
            <a:pPr>
              <a:buFont typeface="Arial" pitchFamily="34" charset="0"/>
              <a:buChar char="•"/>
            </a:pPr>
            <a:r>
              <a:rPr lang="en-US" dirty="0" smtClean="0"/>
              <a:t>Aggregation</a:t>
            </a:r>
          </a:p>
          <a:p>
            <a:pPr>
              <a:buFont typeface="Arial" pitchFamily="34" charset="0"/>
              <a:buChar char="•"/>
            </a:pPr>
            <a:r>
              <a:rPr lang="en-US" dirty="0" smtClean="0"/>
              <a:t> Dispersion</a:t>
            </a:r>
          </a:p>
          <a:p>
            <a:pPr>
              <a:buFont typeface="Arial" pitchFamily="34" charset="0"/>
              <a:buChar char="•"/>
            </a:pPr>
            <a:r>
              <a:rPr lang="en-US" dirty="0" smtClean="0"/>
              <a:t>Pattern Formation</a:t>
            </a:r>
          </a:p>
          <a:p>
            <a:pPr>
              <a:buFont typeface="Arial" pitchFamily="34" charset="0"/>
              <a:buChar char="•"/>
            </a:pPr>
            <a:r>
              <a:rPr lang="en-US" dirty="0" smtClean="0"/>
              <a:t>Collective Movement</a:t>
            </a:r>
          </a:p>
          <a:p>
            <a:pPr>
              <a:buFont typeface="Arial" pitchFamily="34" charset="0"/>
              <a:buChar char="•"/>
            </a:pPr>
            <a:r>
              <a:rPr lang="en-US" dirty="0" smtClean="0"/>
              <a:t>Task Allocation</a:t>
            </a:r>
          </a:p>
          <a:p>
            <a:pPr>
              <a:buFont typeface="Arial" pitchFamily="34" charset="0"/>
              <a:buChar char="•"/>
            </a:pPr>
            <a:r>
              <a:rPr lang="en-US" dirty="0" smtClean="0"/>
              <a:t>Source Search</a:t>
            </a:r>
          </a:p>
          <a:p>
            <a:pPr>
              <a:buFont typeface="Arial" pitchFamily="34" charset="0"/>
              <a:buChar char="•"/>
            </a:pPr>
            <a:r>
              <a:rPr lang="en-US" dirty="0" smtClean="0"/>
              <a:t>Collective Transport of Objects</a:t>
            </a:r>
          </a:p>
          <a:p>
            <a:pPr>
              <a:buFont typeface="Arial" pitchFamily="34" charset="0"/>
              <a:buChar char="•"/>
            </a:pPr>
            <a:r>
              <a:rPr lang="en-US" smtClean="0"/>
              <a:t> Collective Mapping</a:t>
            </a:r>
          </a:p>
          <a:p>
            <a:endParaRPr lang="en-US"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SWARM ROBOTICS</a:t>
            </a:r>
          </a:p>
          <a:p>
            <a:endParaRPr lang="en-US" sz="2400" b="1" dirty="0"/>
          </a:p>
        </p:txBody>
      </p:sp>
      <p:sp>
        <p:nvSpPr>
          <p:cNvPr id="4" name="TextBox 3"/>
          <p:cNvSpPr txBox="1"/>
          <p:nvPr/>
        </p:nvSpPr>
        <p:spPr>
          <a:xfrm>
            <a:off x="838200" y="1371600"/>
            <a:ext cx="7696200" cy="4247317"/>
          </a:xfrm>
          <a:prstGeom prst="rect">
            <a:avLst/>
          </a:prstGeom>
          <a:noFill/>
        </p:spPr>
        <p:txBody>
          <a:bodyPr wrap="square" rtlCol="0">
            <a:spAutoFit/>
          </a:bodyPr>
          <a:lstStyle/>
          <a:p>
            <a:r>
              <a:rPr lang="en-US" dirty="0" smtClean="0"/>
              <a:t>Current uses for robot swarms include search and rescue, </a:t>
            </a:r>
            <a:r>
              <a:rPr lang="en-US" u="sng" dirty="0" smtClean="0">
                <a:hlinkClick r:id="rId2"/>
              </a:rPr>
              <a:t>precision agriculture</a:t>
            </a:r>
            <a:r>
              <a:rPr lang="en-US" dirty="0" smtClean="0"/>
              <a:t>, supply chain management (</a:t>
            </a:r>
            <a:r>
              <a:rPr lang="en-US" u="sng" dirty="0" smtClean="0">
                <a:hlinkClick r:id="rId3"/>
              </a:rPr>
              <a:t>SCM</a:t>
            </a:r>
            <a:r>
              <a:rPr lang="en-US" dirty="0" smtClean="0"/>
              <a:t>) and military reconnaissance.</a:t>
            </a:r>
          </a:p>
          <a:p>
            <a:r>
              <a:rPr lang="en-US" dirty="0" smtClean="0">
                <a:hlinkClick r:id="rId4"/>
              </a:rPr>
              <a:t>Jasmine</a:t>
            </a:r>
            <a:r>
              <a:rPr lang="en-US" dirty="0" smtClean="0"/>
              <a:t> swarm robot platform: Its  an Open-source micro-robotic project.</a:t>
            </a:r>
          </a:p>
          <a:p>
            <a:r>
              <a:rPr lang="en-US" dirty="0" smtClean="0">
                <a:hlinkClick r:id="rId4"/>
              </a:rPr>
              <a:t>http://www.swarmrobot.org/#</a:t>
            </a:r>
            <a:endParaRPr lang="en-US" dirty="0" smtClean="0"/>
          </a:p>
          <a:p>
            <a:r>
              <a:rPr lang="en-US" dirty="0" smtClean="0"/>
              <a:t>This site is devoted to development of the open-source hardware and software micro-robotic platform in the size of less-then-3cm-cube. The main goal of this project is to develop a cheap, reliable and swarm-capable micro-robot that can be easily reproduced even at home. This robot allows building a large-scale swarm system (100 and more robots) to investigate artificial self-organization, emergent phenomena, control in large robotic groups and so on. This research is important to understand underlying principle of information and knowledge processing, adaptation and learning for the design and development of very limited autonomous systems.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SOFTWARE LIBRARIES &amp; FRAMEWORKS</a:t>
            </a:r>
            <a:endParaRPr lang="en-US" sz="2400" b="1" dirty="0"/>
          </a:p>
        </p:txBody>
      </p:sp>
      <p:sp>
        <p:nvSpPr>
          <p:cNvPr id="4" name="TextBox 3"/>
          <p:cNvSpPr txBox="1"/>
          <p:nvPr/>
        </p:nvSpPr>
        <p:spPr>
          <a:xfrm>
            <a:off x="457200" y="1371600"/>
            <a:ext cx="8077200" cy="3970318"/>
          </a:xfrm>
          <a:prstGeom prst="rect">
            <a:avLst/>
          </a:prstGeom>
          <a:noFill/>
        </p:spPr>
        <p:txBody>
          <a:bodyPr wrap="square" rtlCol="0">
            <a:spAutoFit/>
          </a:bodyPr>
          <a:lstStyle/>
          <a:p>
            <a:r>
              <a:rPr lang="en-US" dirty="0" smtClean="0"/>
              <a:t>The following are some of the most relevant software frameworks and tools in robotics:</a:t>
            </a:r>
          </a:p>
          <a:p>
            <a:r>
              <a:rPr lang="en-US" dirty="0" smtClean="0"/>
              <a:t>• ROS (Robotics Operating System) </a:t>
            </a:r>
          </a:p>
          <a:p>
            <a:r>
              <a:rPr lang="en-US" dirty="0" smtClean="0"/>
              <a:t>• Microsoft Robotics Studio </a:t>
            </a:r>
          </a:p>
          <a:p>
            <a:r>
              <a:rPr lang="en-US" dirty="0" smtClean="0"/>
              <a:t>• NXJ (Open source Java for the Lego robot kit) </a:t>
            </a:r>
          </a:p>
          <a:p>
            <a:r>
              <a:rPr lang="en-US" dirty="0" smtClean="0"/>
              <a:t>• Player (robot framework) • </a:t>
            </a:r>
            <a:r>
              <a:rPr lang="en-US" dirty="0" err="1" smtClean="0"/>
              <a:t>Orocos</a:t>
            </a:r>
            <a:r>
              <a:rPr lang="en-US" dirty="0" smtClean="0"/>
              <a:t> (C++ framework for component based robot control) </a:t>
            </a:r>
          </a:p>
          <a:p>
            <a:r>
              <a:rPr lang="en-US" dirty="0" smtClean="0"/>
              <a:t>• Rock (Robot Construction kit) </a:t>
            </a:r>
          </a:p>
          <a:p>
            <a:r>
              <a:rPr lang="en-US" dirty="0" smtClean="0"/>
              <a:t>• Orca (robot framework) </a:t>
            </a:r>
          </a:p>
          <a:p>
            <a:r>
              <a:rPr lang="en-US" dirty="0" smtClean="0"/>
              <a:t>• MOOS (robot framework) </a:t>
            </a:r>
          </a:p>
          <a:p>
            <a:r>
              <a:rPr lang="en-US" dirty="0" smtClean="0"/>
              <a:t>• CARMEN (robot simulator) </a:t>
            </a:r>
          </a:p>
          <a:p>
            <a:r>
              <a:rPr lang="en-US" dirty="0" smtClean="0"/>
              <a:t>• </a:t>
            </a:r>
            <a:r>
              <a:rPr lang="en-US" dirty="0" err="1" smtClean="0"/>
              <a:t>Simbad</a:t>
            </a:r>
            <a:r>
              <a:rPr lang="en-US" dirty="0" smtClean="0"/>
              <a:t> robot simulator </a:t>
            </a:r>
          </a:p>
          <a:p>
            <a:r>
              <a:rPr lang="en-US" dirty="0" smtClean="0"/>
              <a:t>• Gazebo (multi-robot simulator)</a:t>
            </a:r>
          </a:p>
          <a:p>
            <a:pPr>
              <a:buFont typeface="Arial" pitchFamily="34" charset="0"/>
              <a:buChar char="•"/>
            </a:pPr>
            <a:r>
              <a:rPr lang="en-US" dirty="0" err="1" smtClean="0"/>
              <a:t>Pyro</a:t>
            </a:r>
            <a:r>
              <a:rPr lang="en-US" dirty="0" smtClean="0"/>
              <a:t>: A Python-based Versatile Programming Environment for Teaching Robotics </a:t>
            </a:r>
          </a:p>
          <a:p>
            <a:endParaRPr lang="en-US"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SOFTWARE LIBRARIES &amp; FRAMEWORKS</a:t>
            </a:r>
            <a:endParaRPr lang="en-US" sz="2400" b="1" dirty="0"/>
          </a:p>
        </p:txBody>
      </p:sp>
      <p:sp>
        <p:nvSpPr>
          <p:cNvPr id="4" name="TextBox 3"/>
          <p:cNvSpPr txBox="1"/>
          <p:nvPr/>
        </p:nvSpPr>
        <p:spPr>
          <a:xfrm>
            <a:off x="457200" y="1371600"/>
            <a:ext cx="8077200" cy="6186309"/>
          </a:xfrm>
          <a:prstGeom prst="rect">
            <a:avLst/>
          </a:prstGeom>
          <a:noFill/>
        </p:spPr>
        <p:txBody>
          <a:bodyPr wrap="square" rtlCol="0">
            <a:spAutoFit/>
          </a:bodyPr>
          <a:lstStyle/>
          <a:p>
            <a:r>
              <a:rPr lang="en-US" dirty="0" smtClean="0"/>
              <a:t>Programming libraries:</a:t>
            </a:r>
          </a:p>
          <a:p>
            <a:pPr>
              <a:buFont typeface="Arial" pitchFamily="34" charset="0"/>
              <a:buChar char="•"/>
            </a:pPr>
            <a:r>
              <a:rPr lang="en-US" b="1" dirty="0" smtClean="0"/>
              <a:t>MRPT: Mobile Robot Programming Toolkit </a:t>
            </a:r>
            <a:r>
              <a:rPr lang="en-US" dirty="0" smtClean="0"/>
              <a:t>provides developers with </a:t>
            </a:r>
            <a:r>
              <a:rPr lang="en-US" dirty="0" smtClean="0">
                <a:hlinkClick r:id="rId2"/>
              </a:rPr>
              <a:t>portable</a:t>
            </a:r>
            <a:r>
              <a:rPr lang="en-US" dirty="0" smtClean="0"/>
              <a:t> and </a:t>
            </a:r>
            <a:r>
              <a:rPr lang="en-US" dirty="0" smtClean="0">
                <a:hlinkClick r:id="rId3"/>
              </a:rPr>
              <a:t>well-tested</a:t>
            </a:r>
            <a:r>
              <a:rPr lang="en-US" dirty="0" smtClean="0"/>
              <a:t> </a:t>
            </a:r>
            <a:r>
              <a:rPr lang="en-US" dirty="0" smtClean="0">
                <a:hlinkClick r:id="rId4"/>
              </a:rPr>
              <a:t>applications</a:t>
            </a:r>
            <a:r>
              <a:rPr lang="en-US" dirty="0" smtClean="0"/>
              <a:t> and </a:t>
            </a:r>
            <a:r>
              <a:rPr lang="en-US" dirty="0" smtClean="0">
                <a:hlinkClick r:id="rId5"/>
              </a:rPr>
              <a:t>libraries</a:t>
            </a:r>
            <a:r>
              <a:rPr lang="en-US" dirty="0" smtClean="0"/>
              <a:t> covering data structures and algorithms employed in common robotics research areas. It is </a:t>
            </a:r>
            <a:r>
              <a:rPr lang="en-US" b="1" dirty="0" smtClean="0"/>
              <a:t>open source</a:t>
            </a:r>
            <a:r>
              <a:rPr lang="en-US" dirty="0" smtClean="0"/>
              <a:t>, released under the </a:t>
            </a:r>
            <a:r>
              <a:rPr lang="en-US" dirty="0" smtClean="0">
                <a:hlinkClick r:id="rId6"/>
              </a:rPr>
              <a:t>BSD license</a:t>
            </a:r>
            <a:r>
              <a:rPr lang="en-US" dirty="0" smtClean="0"/>
              <a:t>.</a:t>
            </a:r>
          </a:p>
          <a:p>
            <a:r>
              <a:rPr lang="en-US" dirty="0" smtClean="0"/>
              <a:t>Top 10 programming languages</a:t>
            </a:r>
          </a:p>
          <a:p>
            <a:pPr marL="342900" indent="-342900">
              <a:buFont typeface="+mj-lt"/>
              <a:buAutoNum type="arabicPeriod"/>
            </a:pPr>
            <a:r>
              <a:rPr lang="en-US" dirty="0" smtClean="0"/>
              <a:t>C/C++ are a good starting point for new roboticists because a lot of hardware libraries use these languages. As robotics is very dependent on real time performance, C and C++ are probably the closest thing that we roboticists have to "a standard language".</a:t>
            </a:r>
          </a:p>
          <a:p>
            <a:pPr marL="342900" indent="-342900">
              <a:buFont typeface="+mj-lt"/>
              <a:buAutoNum type="arabicPeriod"/>
            </a:pPr>
            <a:r>
              <a:rPr lang="en-US" dirty="0" smtClean="0"/>
              <a:t>Python is preferred as one of the reasons for this is probably that Python (and C++) are the two main programming languages found in ROS. There are a huge number of free libraries for it, which means you don't have to "reinvent the wheel" when you need to implement some basic functionality.</a:t>
            </a:r>
          </a:p>
          <a:p>
            <a:pPr marL="342900" indent="-342900">
              <a:buFont typeface="+mj-lt"/>
              <a:buAutoNum type="arabicPeriod"/>
            </a:pPr>
            <a:r>
              <a:rPr lang="en-US" dirty="0" smtClean="0"/>
              <a:t>Java : The theory for using Java is that you can use the same code on many different machines, thanks to the Java Virtual Machine. In practice, this doesn't always work out and can sometimes cause code to run slowly. However, Java is quite popular in some parts of robotics, so you might need it.</a:t>
            </a:r>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SOFTWARE LIBRARIES &amp; FRAMEWORKS</a:t>
            </a:r>
            <a:endParaRPr lang="en-US" sz="2400" b="1" dirty="0"/>
          </a:p>
        </p:txBody>
      </p:sp>
      <p:sp>
        <p:nvSpPr>
          <p:cNvPr id="4" name="TextBox 3"/>
          <p:cNvSpPr txBox="1"/>
          <p:nvPr/>
        </p:nvSpPr>
        <p:spPr>
          <a:xfrm>
            <a:off x="457200" y="1371600"/>
            <a:ext cx="8077200" cy="6463308"/>
          </a:xfrm>
          <a:prstGeom prst="rect">
            <a:avLst/>
          </a:prstGeom>
          <a:noFill/>
        </p:spPr>
        <p:txBody>
          <a:bodyPr wrap="square" rtlCol="0">
            <a:spAutoFit/>
          </a:bodyPr>
          <a:lstStyle/>
          <a:p>
            <a:r>
              <a:rPr lang="en-US" dirty="0" smtClean="0"/>
              <a:t>Top 10 programming languages</a:t>
            </a:r>
          </a:p>
          <a:p>
            <a:r>
              <a:rPr lang="en-US" dirty="0" smtClean="0"/>
              <a:t>4.  C#/.NET: C# is a proprietary programming language provided by Microsoft. It is included because of the </a:t>
            </a:r>
            <a:r>
              <a:rPr lang="en-US" dirty="0" smtClean="0">
                <a:hlinkClick r:id="rId2"/>
              </a:rPr>
              <a:t>Microsoft Robotics Developer Studio,</a:t>
            </a:r>
            <a:r>
              <a:rPr lang="en-US" dirty="0" smtClean="0"/>
              <a:t> which uses it as its primary language. If you are going to use this system, you're probably going to have to use C#. However, learning C/C++ first might be a good option for long term development of your coding skills.</a:t>
            </a:r>
          </a:p>
          <a:p>
            <a:r>
              <a:rPr lang="en-US" dirty="0" smtClean="0"/>
              <a:t>5.  </a:t>
            </a:r>
            <a:r>
              <a:rPr lang="en-US" dirty="0" smtClean="0">
                <a:hlinkClick r:id="rId3"/>
              </a:rPr>
              <a:t>MATLAB</a:t>
            </a:r>
            <a:r>
              <a:rPr lang="en-US" dirty="0" smtClean="0"/>
              <a:t> and its open source relatives, such as </a:t>
            </a:r>
            <a:r>
              <a:rPr lang="en-US" dirty="0" smtClean="0">
                <a:hlinkClick r:id="rId4"/>
              </a:rPr>
              <a:t>Octave</a:t>
            </a:r>
            <a:r>
              <a:rPr lang="en-US" dirty="0" smtClean="0"/>
              <a:t>, is very popular with some robotic engineers for analyzing data and developing control systems. There is also a very popular </a:t>
            </a:r>
            <a:r>
              <a:rPr lang="en-US" dirty="0" smtClean="0">
                <a:hlinkClick r:id="rId5"/>
              </a:rPr>
              <a:t>Robotics Toolbox</a:t>
            </a:r>
            <a:r>
              <a:rPr lang="en-US" dirty="0" smtClean="0"/>
              <a:t> for MATLAB. If you want to analyze data, produce advanced graphs or implement control systems, you will probably want to learn MATLAB.</a:t>
            </a:r>
          </a:p>
          <a:p>
            <a:r>
              <a:rPr lang="en-US" dirty="0" smtClean="0"/>
              <a:t>6. </a:t>
            </a:r>
            <a:r>
              <a:rPr lang="en-US" dirty="0" smtClean="0">
                <a:hlinkClick r:id="rId6"/>
              </a:rPr>
              <a:t>Assembly</a:t>
            </a:r>
            <a:r>
              <a:rPr lang="en-US" dirty="0" smtClean="0"/>
              <a:t> allows you to program at "the level of ones and zeros”. This is programming at the lowest level (more or less). In the recent past, most low level electronics required programming in Assembly. With the rise of </a:t>
            </a:r>
            <a:r>
              <a:rPr lang="en-US" dirty="0" err="1" smtClean="0">
                <a:hlinkClick r:id="rId7"/>
              </a:rPr>
              <a:t>Arduino</a:t>
            </a:r>
            <a:r>
              <a:rPr lang="en-US" dirty="0" smtClean="0"/>
              <a:t> and other such microcontrollers, you can now program easily at this level using C/C++, which means that Assembly is probably going to become less necessary for most roboticists.</a:t>
            </a:r>
          </a:p>
          <a:p>
            <a:endParaRPr lang="en-US" dirty="0" smtClean="0"/>
          </a:p>
          <a:p>
            <a:endParaRPr lang="en-US" dirty="0" smtClean="0"/>
          </a:p>
          <a:p>
            <a:endParaRPr lang="en-US" dirty="0" smtClean="0"/>
          </a:p>
          <a:p>
            <a:pPr marL="342900" indent="-342900"/>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SOFTWARE LIBRARIES &amp; FRAMEWORKS</a:t>
            </a:r>
            <a:endParaRPr lang="en-US" sz="2400" b="1" dirty="0"/>
          </a:p>
        </p:txBody>
      </p:sp>
      <p:sp>
        <p:nvSpPr>
          <p:cNvPr id="4" name="TextBox 3"/>
          <p:cNvSpPr txBox="1"/>
          <p:nvPr/>
        </p:nvSpPr>
        <p:spPr>
          <a:xfrm>
            <a:off x="457200" y="1371600"/>
            <a:ext cx="8077200" cy="5355312"/>
          </a:xfrm>
          <a:prstGeom prst="rect">
            <a:avLst/>
          </a:prstGeom>
          <a:noFill/>
        </p:spPr>
        <p:txBody>
          <a:bodyPr wrap="square" rtlCol="0">
            <a:spAutoFit/>
          </a:bodyPr>
          <a:lstStyle/>
          <a:p>
            <a:r>
              <a:rPr lang="en-US" dirty="0" smtClean="0"/>
              <a:t>Top 10 programming languages</a:t>
            </a:r>
          </a:p>
          <a:p>
            <a:r>
              <a:rPr lang="en-US" dirty="0" smtClean="0"/>
              <a:t>7. Hardware Description Languages (HDLs) are basically a programming way of describing electronics. These languages are quite familiar to some roboticists, because they are used to program Field Programmable Gate Arrays (</a:t>
            </a:r>
            <a:r>
              <a:rPr lang="en-US" dirty="0" smtClean="0">
                <a:hlinkClick r:id="rId2"/>
              </a:rPr>
              <a:t>FPGAs</a:t>
            </a:r>
            <a:r>
              <a:rPr lang="en-US" dirty="0" smtClean="0"/>
              <a:t>). FPGAs allow you to develop electronic hardware without having to actually produce a silicon chip, which makes them a quicker and easier option for some development. If you don't prototype electronics, you may never use HDLs. Even so, it is important to know that they exist, as they are quite different from other programming languages. For one thing, all operations are carried out in parallel, rather than sequentially as with processor based languages.</a:t>
            </a:r>
          </a:p>
          <a:p>
            <a:r>
              <a:rPr lang="en-US" dirty="0" smtClean="0"/>
              <a:t>8. </a:t>
            </a:r>
            <a:r>
              <a:rPr lang="en-US" dirty="0" smtClean="0">
                <a:hlinkClick r:id="rId3"/>
              </a:rPr>
              <a:t>LISP</a:t>
            </a:r>
            <a:endParaRPr lang="en-US" dirty="0" smtClean="0"/>
          </a:p>
          <a:p>
            <a:r>
              <a:rPr lang="en-US" dirty="0" smtClean="0"/>
              <a:t>LISP is the world's second oldest programming language (</a:t>
            </a:r>
            <a:r>
              <a:rPr lang="en-US" dirty="0" smtClean="0">
                <a:hlinkClick r:id="rId4"/>
              </a:rPr>
              <a:t>FORTRAN</a:t>
            </a:r>
            <a:r>
              <a:rPr lang="en-US" dirty="0" smtClean="0"/>
              <a:t> is older, but only by one year). It is not as widely used as many of the other programming languages on this list; however, </a:t>
            </a:r>
            <a:r>
              <a:rPr lang="en-US" dirty="0" smtClean="0">
                <a:hlinkClick r:id="rId5"/>
              </a:rPr>
              <a:t>it is still quite important within Artificial Intelligence programming</a:t>
            </a:r>
            <a:r>
              <a:rPr lang="en-US" dirty="0" smtClean="0"/>
              <a:t>. Parts of ROS are written in LISP, although you don't need to know it to use ROS.</a:t>
            </a:r>
          </a:p>
          <a:p>
            <a:pPr marL="342900" indent="-342900"/>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SOFTWARE LIBRARIES &amp; FRAMEWORKS</a:t>
            </a:r>
            <a:endParaRPr lang="en-US" sz="2400" b="1" dirty="0"/>
          </a:p>
        </p:txBody>
      </p:sp>
      <p:sp>
        <p:nvSpPr>
          <p:cNvPr id="4" name="TextBox 3"/>
          <p:cNvSpPr txBox="1"/>
          <p:nvPr/>
        </p:nvSpPr>
        <p:spPr>
          <a:xfrm>
            <a:off x="152400" y="1219200"/>
            <a:ext cx="8610600" cy="3693319"/>
          </a:xfrm>
          <a:prstGeom prst="rect">
            <a:avLst/>
          </a:prstGeom>
          <a:noFill/>
        </p:spPr>
        <p:txBody>
          <a:bodyPr wrap="square" rtlCol="0">
            <a:spAutoFit/>
          </a:bodyPr>
          <a:lstStyle/>
          <a:p>
            <a:r>
              <a:rPr lang="en-US" dirty="0" smtClean="0"/>
              <a:t>Top 10 programming languages</a:t>
            </a:r>
          </a:p>
          <a:p>
            <a:r>
              <a:rPr lang="en-US" dirty="0" smtClean="0"/>
              <a:t>9. Industrial Robot Languages</a:t>
            </a:r>
          </a:p>
          <a:p>
            <a:r>
              <a:rPr lang="en-US" dirty="0" smtClean="0"/>
              <a:t>Almost every robot manufacturer has developed their own proprietary robot programming language, </a:t>
            </a:r>
            <a:r>
              <a:rPr lang="en-US" dirty="0" smtClean="0">
                <a:hlinkClick r:id="rId2"/>
              </a:rPr>
              <a:t>which has been one of the problems in industrial robotics</a:t>
            </a:r>
            <a:r>
              <a:rPr lang="en-US" dirty="0" smtClean="0"/>
              <a:t>. You can become familiar with several of them by learning Pascal. However, you are still going to have to learn a new language every time you start using a new robot.</a:t>
            </a:r>
          </a:p>
          <a:p>
            <a:r>
              <a:rPr lang="en-US" dirty="0" smtClean="0"/>
              <a:t>ABB has its </a:t>
            </a:r>
            <a:r>
              <a:rPr lang="en-US" dirty="0" smtClean="0">
                <a:hlinkClick r:id="rId3"/>
              </a:rPr>
              <a:t>RAPID</a:t>
            </a:r>
            <a:r>
              <a:rPr lang="en-US" dirty="0" smtClean="0"/>
              <a:t> programming language. </a:t>
            </a:r>
            <a:r>
              <a:rPr lang="en-US" dirty="0" err="1" smtClean="0"/>
              <a:t>Kuka</a:t>
            </a:r>
            <a:r>
              <a:rPr lang="en-US" dirty="0" smtClean="0"/>
              <a:t> has </a:t>
            </a:r>
            <a:r>
              <a:rPr lang="en-US" dirty="0" smtClean="0">
                <a:hlinkClick r:id="rId4"/>
              </a:rPr>
              <a:t>KRL (</a:t>
            </a:r>
            <a:r>
              <a:rPr lang="en-US" dirty="0" err="1" smtClean="0">
                <a:hlinkClick r:id="rId4"/>
              </a:rPr>
              <a:t>Kuka</a:t>
            </a:r>
            <a:r>
              <a:rPr lang="en-US" dirty="0" smtClean="0">
                <a:hlinkClick r:id="rId4"/>
              </a:rPr>
              <a:t> Robot Language)</a:t>
            </a:r>
            <a:r>
              <a:rPr lang="en-US" dirty="0" smtClean="0"/>
              <a:t>. </a:t>
            </a:r>
            <a:r>
              <a:rPr lang="en-US" dirty="0" err="1" smtClean="0"/>
              <a:t>Comau</a:t>
            </a:r>
            <a:r>
              <a:rPr lang="en-US" dirty="0" smtClean="0"/>
              <a:t> uses </a:t>
            </a:r>
            <a:r>
              <a:rPr lang="en-US" dirty="0" smtClean="0">
                <a:hlinkClick r:id="rId5" invalidUrl="ftp://service.bosso.it/Manuali COMAU/IT/handbooks/files/lb-0-0-pdl.pdf"/>
              </a:rPr>
              <a:t>PDL2</a:t>
            </a:r>
            <a:r>
              <a:rPr lang="en-US" dirty="0" smtClean="0"/>
              <a:t>, </a:t>
            </a:r>
            <a:r>
              <a:rPr lang="en-US" dirty="0" err="1" smtClean="0"/>
              <a:t>Yaskawa</a:t>
            </a:r>
            <a:r>
              <a:rPr lang="en-US" dirty="0" smtClean="0"/>
              <a:t> uses </a:t>
            </a:r>
            <a:r>
              <a:rPr lang="en-US" dirty="0" smtClean="0">
                <a:hlinkClick r:id="rId6"/>
              </a:rPr>
              <a:t>INFORM</a:t>
            </a:r>
            <a:r>
              <a:rPr lang="en-US" dirty="0" smtClean="0"/>
              <a:t> and Kawasaki uses </a:t>
            </a:r>
            <a:r>
              <a:rPr lang="en-US" dirty="0" smtClean="0">
                <a:hlinkClick r:id="rId7"/>
              </a:rPr>
              <a:t>AS</a:t>
            </a:r>
            <a:r>
              <a:rPr lang="en-US" dirty="0" smtClean="0"/>
              <a:t>. Then, Fanuc robots use </a:t>
            </a:r>
            <a:r>
              <a:rPr lang="en-US" dirty="0" err="1" smtClean="0">
                <a:hlinkClick r:id="rId8"/>
              </a:rPr>
              <a:t>Karel</a:t>
            </a:r>
            <a:r>
              <a:rPr lang="en-US" dirty="0" smtClean="0"/>
              <a:t>, </a:t>
            </a:r>
            <a:r>
              <a:rPr lang="en-US" dirty="0" err="1" smtClean="0"/>
              <a:t>Stäubli</a:t>
            </a:r>
            <a:r>
              <a:rPr lang="en-US" dirty="0" smtClean="0"/>
              <a:t> robots use </a:t>
            </a:r>
            <a:r>
              <a:rPr lang="en-US" dirty="0" smtClean="0">
                <a:hlinkClick r:id="rId9"/>
              </a:rPr>
              <a:t>VAL3</a:t>
            </a:r>
            <a:r>
              <a:rPr lang="en-US" dirty="0" smtClean="0"/>
              <a:t> and Universal Robots use </a:t>
            </a:r>
            <a:r>
              <a:rPr lang="en-US" dirty="0" err="1" smtClean="0">
                <a:hlinkClick r:id="rId10"/>
              </a:rPr>
              <a:t>URScript</a:t>
            </a:r>
            <a:r>
              <a:rPr lang="en-US" dirty="0" smtClean="0"/>
              <a:t>.</a:t>
            </a:r>
          </a:p>
          <a:p>
            <a:r>
              <a:rPr lang="en-US" dirty="0" smtClean="0"/>
              <a:t>In recent years, programming options like </a:t>
            </a:r>
            <a:r>
              <a:rPr lang="en-US" dirty="0" smtClean="0">
                <a:hlinkClick r:id="rId11"/>
              </a:rPr>
              <a:t>ROS Industrial</a:t>
            </a:r>
            <a:r>
              <a:rPr lang="en-US" dirty="0" smtClean="0"/>
              <a:t> have started to provide more standardized options for programmers. However, if you are a technician, you are still more likely to have to use the manufacturer's language.</a:t>
            </a:r>
          </a:p>
          <a:p>
            <a:endParaRPr lang="en-US" dirty="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SOFTWARE LIBRARIES &amp; FRAMEWORKS</a:t>
            </a:r>
            <a:endParaRPr lang="en-US" sz="2400" b="1" dirty="0"/>
          </a:p>
        </p:txBody>
      </p:sp>
      <p:sp>
        <p:nvSpPr>
          <p:cNvPr id="4" name="TextBox 3"/>
          <p:cNvSpPr txBox="1"/>
          <p:nvPr/>
        </p:nvSpPr>
        <p:spPr>
          <a:xfrm>
            <a:off x="152400" y="1219200"/>
            <a:ext cx="8610600" cy="2585323"/>
          </a:xfrm>
          <a:prstGeom prst="rect">
            <a:avLst/>
          </a:prstGeom>
          <a:noFill/>
        </p:spPr>
        <p:txBody>
          <a:bodyPr wrap="square" rtlCol="0">
            <a:spAutoFit/>
          </a:bodyPr>
          <a:lstStyle/>
          <a:p>
            <a:r>
              <a:rPr lang="en-US" dirty="0" smtClean="0"/>
              <a:t>Top 10 programming languages</a:t>
            </a:r>
          </a:p>
          <a:p>
            <a:r>
              <a:rPr lang="en-US" dirty="0" smtClean="0"/>
              <a:t>10. </a:t>
            </a:r>
            <a:r>
              <a:rPr lang="en-US" dirty="0" smtClean="0">
                <a:hlinkClick r:id="rId2"/>
              </a:rPr>
              <a:t>BASIC</a:t>
            </a:r>
            <a:r>
              <a:rPr lang="en-US" dirty="0" smtClean="0"/>
              <a:t> / </a:t>
            </a:r>
            <a:r>
              <a:rPr lang="en-US" dirty="0" smtClean="0">
                <a:hlinkClick r:id="rId3"/>
              </a:rPr>
              <a:t>Pascal</a:t>
            </a:r>
            <a:r>
              <a:rPr lang="en-US" dirty="0" smtClean="0"/>
              <a:t> : They </a:t>
            </a:r>
            <a:r>
              <a:rPr lang="en-US" dirty="0" smtClean="0">
                <a:hlinkClick r:id="rId4"/>
              </a:rPr>
              <a:t>are the basis for several of the industrial robot languages</a:t>
            </a:r>
            <a:r>
              <a:rPr lang="en-US" dirty="0" smtClean="0"/>
              <a:t>, described below. BASIC was designed for beginners (it stands for Beginners All-Purpose Symbolic Instruction Code), which makes it a pretty simple language to start with. Pascal was designed to encourage good programming practice</a:t>
            </a:r>
            <a:r>
              <a:rPr lang="en-US" b="1" dirty="0" smtClean="0"/>
              <a:t>s</a:t>
            </a:r>
            <a:r>
              <a:rPr lang="en-US" dirty="0" smtClean="0"/>
              <a:t> and also introduces constructs like pointers, which makes it a good “stepping stone” from BASIC to a more involved language. These days, both languages are a bit outdated to be good for “everyday use”. However, it can be useful to learn them if you're going to be doing a lot of low level coding or you want to become familiar with other industrial robot languages.</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MECHANICAL DESIGN SOFTWARE</a:t>
            </a:r>
            <a:endParaRPr lang="en-US" sz="2400" b="1" dirty="0"/>
          </a:p>
        </p:txBody>
      </p:sp>
      <p:sp>
        <p:nvSpPr>
          <p:cNvPr id="4" name="TextBox 3"/>
          <p:cNvSpPr txBox="1"/>
          <p:nvPr/>
        </p:nvSpPr>
        <p:spPr>
          <a:xfrm>
            <a:off x="228600" y="1143000"/>
            <a:ext cx="8610600" cy="4801314"/>
          </a:xfrm>
          <a:prstGeom prst="rect">
            <a:avLst/>
          </a:prstGeom>
          <a:noFill/>
        </p:spPr>
        <p:txBody>
          <a:bodyPr wrap="square" rtlCol="0">
            <a:spAutoFit/>
          </a:bodyPr>
          <a:lstStyle/>
          <a:p>
            <a:pPr marL="457200">
              <a:buFont typeface="Arial" pitchFamily="34" charset="0"/>
              <a:buChar char="•"/>
            </a:pPr>
            <a:r>
              <a:rPr lang="en-US" dirty="0" err="1" smtClean="0">
                <a:hlinkClick r:id="rId2" tooltip="Altium"/>
              </a:rPr>
              <a:t>Altium</a:t>
            </a:r>
            <a:endParaRPr lang="en-US" dirty="0" smtClean="0"/>
          </a:p>
          <a:p>
            <a:pPr marL="457200">
              <a:buFont typeface="Arial" pitchFamily="34" charset="0"/>
              <a:buChar char="•"/>
            </a:pPr>
            <a:r>
              <a:rPr lang="en-US" dirty="0" smtClean="0">
                <a:hlinkClick r:id="rId3" tooltip="Autodesk"/>
              </a:rPr>
              <a:t>Autodesk</a:t>
            </a:r>
            <a:endParaRPr lang="en-US" dirty="0" smtClean="0"/>
          </a:p>
          <a:p>
            <a:pPr marL="457200">
              <a:buFont typeface="Arial" pitchFamily="34" charset="0"/>
              <a:buChar char="•"/>
            </a:pPr>
            <a:r>
              <a:rPr lang="en-US" dirty="0" smtClean="0">
                <a:hlinkClick r:id="rId4" tooltip="Blender"/>
              </a:rPr>
              <a:t>Blender</a:t>
            </a:r>
            <a:endParaRPr lang="en-US" dirty="0" smtClean="0"/>
          </a:p>
          <a:p>
            <a:pPr marL="457200">
              <a:buFont typeface="Arial" pitchFamily="34" charset="0"/>
              <a:buChar char="•"/>
            </a:pPr>
            <a:r>
              <a:rPr lang="en-US" dirty="0" err="1" smtClean="0">
                <a:hlinkClick r:id="rId5" tooltip="CadSoft"/>
              </a:rPr>
              <a:t>CadSoft</a:t>
            </a:r>
            <a:endParaRPr lang="en-US" dirty="0" smtClean="0"/>
          </a:p>
          <a:p>
            <a:pPr marL="457200">
              <a:buFont typeface="Arial" pitchFamily="34" charset="0"/>
              <a:buChar char="•"/>
            </a:pPr>
            <a:r>
              <a:rPr lang="en-US" dirty="0" err="1" smtClean="0">
                <a:hlinkClick r:id="rId6" tooltip="SolidWorks"/>
              </a:rPr>
              <a:t>Dassault</a:t>
            </a:r>
            <a:r>
              <a:rPr lang="en-US" dirty="0" smtClean="0">
                <a:hlinkClick r:id="rId6" tooltip="SolidWorks"/>
              </a:rPr>
              <a:t> </a:t>
            </a:r>
            <a:r>
              <a:rPr lang="en-US" dirty="0" err="1" smtClean="0">
                <a:hlinkClick r:id="rId6" tooltip="SolidWorks"/>
              </a:rPr>
              <a:t>Systemes</a:t>
            </a:r>
            <a:r>
              <a:rPr lang="en-US" dirty="0" smtClean="0">
                <a:hlinkClick r:id="rId6" tooltip="SolidWorks"/>
              </a:rPr>
              <a:t> </a:t>
            </a:r>
            <a:r>
              <a:rPr lang="en-US" dirty="0" err="1" smtClean="0">
                <a:hlinkClick r:id="rId6" tooltip="SolidWorks"/>
              </a:rPr>
              <a:t>SolidWorks</a:t>
            </a:r>
            <a:endParaRPr lang="en-US" dirty="0" smtClean="0"/>
          </a:p>
          <a:p>
            <a:pPr marL="457200">
              <a:buFont typeface="Arial" pitchFamily="34" charset="0"/>
              <a:buChar char="•"/>
            </a:pPr>
            <a:r>
              <a:rPr lang="en-US" dirty="0" err="1" smtClean="0">
                <a:hlinkClick r:id="rId7" tooltip="Design Spark"/>
              </a:rPr>
              <a:t>DesignSpark</a:t>
            </a:r>
            <a:endParaRPr lang="en-US" dirty="0" smtClean="0"/>
          </a:p>
          <a:p>
            <a:pPr marL="457200">
              <a:buFont typeface="Arial" pitchFamily="34" charset="0"/>
              <a:buChar char="•"/>
            </a:pPr>
            <a:r>
              <a:rPr lang="en-US" dirty="0" smtClean="0">
                <a:hlinkClick r:id="rId8" tooltip="Linkage"/>
              </a:rPr>
              <a:t>Linkage</a:t>
            </a:r>
            <a:endParaRPr lang="en-US" dirty="0" smtClean="0"/>
          </a:p>
          <a:p>
            <a:pPr marL="457200">
              <a:buFont typeface="Arial" pitchFamily="34" charset="0"/>
              <a:buChar char="•"/>
            </a:pPr>
            <a:r>
              <a:rPr lang="en-US" dirty="0" smtClean="0">
                <a:hlinkClick r:id="rId9" tooltip="Mentor Graphics"/>
              </a:rPr>
              <a:t>Mentor Graphics</a:t>
            </a:r>
            <a:endParaRPr lang="en-US" dirty="0" smtClean="0"/>
          </a:p>
          <a:p>
            <a:pPr marL="457200">
              <a:buFont typeface="Arial" pitchFamily="34" charset="0"/>
              <a:buChar char="•"/>
            </a:pPr>
            <a:r>
              <a:rPr lang="en-US" dirty="0" smtClean="0">
                <a:hlinkClick r:id="rId10" tooltip="Microsoft"/>
              </a:rPr>
              <a:t>Microsoft</a:t>
            </a:r>
            <a:endParaRPr lang="en-US" dirty="0" smtClean="0"/>
          </a:p>
          <a:p>
            <a:pPr marL="457200">
              <a:buFont typeface="Arial" pitchFamily="34" charset="0"/>
              <a:buChar char="•"/>
            </a:pPr>
            <a:r>
              <a:rPr lang="en-US" dirty="0" smtClean="0">
                <a:hlinkClick r:id="rId11" tooltip="PTC"/>
              </a:rPr>
              <a:t>PTC</a:t>
            </a:r>
            <a:endParaRPr lang="en-US" dirty="0" smtClean="0"/>
          </a:p>
          <a:p>
            <a:pPr marL="457200"/>
            <a:endParaRPr lang="en-US" dirty="0" smtClean="0"/>
          </a:p>
          <a:p>
            <a:pPr lvl="1">
              <a:buFont typeface="Arial" pitchFamily="34" charset="0"/>
              <a:buChar char="•"/>
            </a:pPr>
            <a:r>
              <a:rPr lang="en-US" dirty="0" err="1" smtClean="0"/>
              <a:t>SolidWorks</a:t>
            </a:r>
            <a:r>
              <a:rPr lang="en-US" dirty="0" smtClean="0"/>
              <a:t> Tutorial # 310: Robotic arm (layout design, mate controller)</a:t>
            </a:r>
          </a:p>
          <a:p>
            <a:pPr lvl="1">
              <a:buFont typeface="Arial" pitchFamily="34" charset="0"/>
              <a:buChar char="•"/>
            </a:pPr>
            <a:r>
              <a:rPr lang="en-US" dirty="0" smtClean="0">
                <a:hlinkClick r:id="rId12"/>
              </a:rPr>
              <a:t>www.youtube.com/watch?v=pVY0Wt4LXUs</a:t>
            </a:r>
            <a:endParaRPr lang="en-US" dirty="0" smtClean="0"/>
          </a:p>
          <a:p>
            <a:pPr lvl="1">
              <a:buFont typeface="Arial" pitchFamily="34" charset="0"/>
              <a:buChar char="•"/>
            </a:pPr>
            <a:r>
              <a:rPr lang="en-US" dirty="0" smtClean="0"/>
              <a:t>introduction to serial arm mechanical design - IITK</a:t>
            </a:r>
          </a:p>
          <a:p>
            <a:pPr lvl="1">
              <a:buFont typeface="Arial" pitchFamily="34" charset="0"/>
              <a:buChar char="•"/>
            </a:pPr>
            <a:r>
              <a:rPr lang="en-US" dirty="0" smtClean="0">
                <a:hlinkClick r:id="rId13"/>
              </a:rPr>
              <a:t>http://home.iitk.ac.in/~adutta/Manual_serial_arm.pdf</a:t>
            </a:r>
            <a:endParaRPr lang="en-US" dirty="0" smtClean="0"/>
          </a:p>
          <a:p>
            <a:pPr lvl="1">
              <a:buFont typeface="Arial" pitchFamily="34" charset="0"/>
              <a:buChar char="•"/>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EARLY ROBOTS</a:t>
            </a:r>
            <a:endParaRPr lang="en-US" sz="2400" b="1" dirty="0"/>
          </a:p>
        </p:txBody>
      </p:sp>
      <p:sp>
        <p:nvSpPr>
          <p:cNvPr id="4" name="TextBox 3"/>
          <p:cNvSpPr txBox="1"/>
          <p:nvPr/>
        </p:nvSpPr>
        <p:spPr>
          <a:xfrm>
            <a:off x="2305050" y="1676400"/>
            <a:ext cx="4533900" cy="646331"/>
          </a:xfrm>
          <a:prstGeom prst="rect">
            <a:avLst/>
          </a:prstGeom>
          <a:noFill/>
          <a:ln w="28575">
            <a:solidFill>
              <a:srgbClr val="C00000"/>
            </a:solidFill>
          </a:ln>
        </p:spPr>
        <p:txBody>
          <a:bodyPr wrap="square" rtlCol="0">
            <a:spAutoFit/>
          </a:bodyPr>
          <a:lstStyle/>
          <a:p>
            <a:r>
              <a:rPr lang="en-US" sz="3600" b="1" dirty="0" smtClean="0"/>
              <a:t>The </a:t>
            </a:r>
            <a:r>
              <a:rPr lang="en-US" sz="3600" b="1" dirty="0" smtClean="0">
                <a:hlinkClick r:id="rId2" action="ppaction://hlinkfile"/>
              </a:rPr>
              <a:t>top</a:t>
            </a:r>
            <a:r>
              <a:rPr lang="en-US" sz="3600" b="1" dirty="0" smtClean="0"/>
              <a:t> 50 robots ever</a:t>
            </a:r>
            <a:endParaRPr lang="en-US" sz="3600" b="1"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CONSTRUCTION PROJECTS</a:t>
            </a:r>
          </a:p>
          <a:p>
            <a:endParaRPr lang="en-US" sz="2400" b="1" dirty="0"/>
          </a:p>
        </p:txBody>
      </p:sp>
      <p:sp>
        <p:nvSpPr>
          <p:cNvPr id="4" name="TextBox 3"/>
          <p:cNvSpPr txBox="1"/>
          <p:nvPr/>
        </p:nvSpPr>
        <p:spPr>
          <a:xfrm>
            <a:off x="0" y="1295400"/>
            <a:ext cx="8915400" cy="3416320"/>
          </a:xfrm>
          <a:prstGeom prst="rect">
            <a:avLst/>
          </a:prstGeom>
          <a:noFill/>
        </p:spPr>
        <p:txBody>
          <a:bodyPr wrap="square" rtlCol="0">
            <a:spAutoFit/>
          </a:bodyPr>
          <a:lstStyle/>
          <a:p>
            <a:pPr>
              <a:buFont typeface="Arial" pitchFamily="34" charset="0"/>
              <a:buChar char="•"/>
            </a:pPr>
            <a:r>
              <a:rPr lang="en-US" b="1" cap="all" dirty="0" smtClean="0">
                <a:hlinkClick r:id="rId2"/>
              </a:rPr>
              <a:t>www.circuito.io/blog/arduino-projects-for-beginners/</a:t>
            </a:r>
            <a:endParaRPr lang="en-US" b="1" cap="all" dirty="0" smtClean="0"/>
          </a:p>
          <a:p>
            <a:pPr lvl="1">
              <a:buFont typeface="Arial" pitchFamily="34" charset="0"/>
              <a:buChar char="•"/>
            </a:pPr>
            <a:r>
              <a:rPr lang="en-US" b="1" cap="all" dirty="0" smtClean="0"/>
              <a:t>10 ARDUINO PROJECTS FOR BEGINNERS ANYONE CAN MAKE</a:t>
            </a:r>
          </a:p>
          <a:p>
            <a:pPr>
              <a:buFont typeface="Arial" pitchFamily="34" charset="0"/>
              <a:buChar char="•"/>
            </a:pPr>
            <a:r>
              <a:rPr lang="en-US" dirty="0" smtClean="0">
                <a:hlinkClick r:id="rId3"/>
              </a:rPr>
              <a:t>www.generationrobots.com/en/content/59-speech-recognition-system-robot-parallax</a:t>
            </a:r>
            <a:r>
              <a:rPr lang="en-US" dirty="0" smtClean="0"/>
              <a:t> </a:t>
            </a:r>
          </a:p>
          <a:p>
            <a:pPr lvl="1">
              <a:buFont typeface="Arial" pitchFamily="34" charset="0"/>
              <a:buChar char="•"/>
            </a:pPr>
            <a:r>
              <a:rPr lang="en-US" b="1" dirty="0" err="1" smtClean="0"/>
              <a:t>Controling</a:t>
            </a:r>
            <a:r>
              <a:rPr lang="en-US" b="1" dirty="0" smtClean="0"/>
              <a:t> a robot using voice - Speech recognition module for robots</a:t>
            </a:r>
          </a:p>
          <a:p>
            <a:pPr>
              <a:buFont typeface="Arial" pitchFamily="34" charset="0"/>
              <a:buChar char="•"/>
            </a:pPr>
            <a:r>
              <a:rPr lang="en-US" dirty="0" smtClean="0">
                <a:hlinkClick r:id="rId3"/>
              </a:rPr>
              <a:t>www.popularmechanics.com/technology/robots/a7388/build-your-first-robot/</a:t>
            </a:r>
          </a:p>
          <a:p>
            <a:pPr lvl="1">
              <a:buFont typeface="Arial" pitchFamily="34" charset="0"/>
              <a:buChar char="•"/>
            </a:pPr>
            <a:r>
              <a:rPr lang="en-US" dirty="0" smtClean="0"/>
              <a:t>Build Your First Robot</a:t>
            </a:r>
          </a:p>
          <a:p>
            <a:pPr>
              <a:buFont typeface="Arial" pitchFamily="34" charset="0"/>
              <a:buChar char="•"/>
            </a:pPr>
            <a:r>
              <a:rPr lang="en-US" dirty="0" smtClean="0">
                <a:hlinkClick r:id="rId4"/>
              </a:rPr>
              <a:t>https://www.instructables.com/id/Your-First-Robot/</a:t>
            </a:r>
            <a:endParaRPr lang="en-US" dirty="0" smtClean="0"/>
          </a:p>
          <a:p>
            <a:pPr lvl="1">
              <a:buFont typeface="Arial" pitchFamily="34" charset="0"/>
              <a:buChar char="•"/>
            </a:pPr>
            <a:r>
              <a:rPr lang="en-US" dirty="0" smtClean="0"/>
              <a:t>"Your First Robot“ complete step-by-step instructions for 15 different easy robotics projects.</a:t>
            </a:r>
          </a:p>
          <a:p>
            <a:pPr>
              <a:buFont typeface="Arial" pitchFamily="34" charset="0"/>
              <a:buChar char="•"/>
            </a:pPr>
            <a:r>
              <a:rPr lang="en-US" dirty="0" smtClean="0">
                <a:hlinkClick r:id="rId5"/>
              </a:rPr>
              <a:t>https://create.arduino.cc/projecthub/projects/tags/robot</a:t>
            </a:r>
            <a:endParaRPr lang="en-US" dirty="0" smtClean="0"/>
          </a:p>
          <a:p>
            <a:pPr lvl="1">
              <a:buFont typeface="Arial" pitchFamily="34" charset="0"/>
              <a:buChar char="•"/>
            </a:pPr>
            <a:r>
              <a:rPr lang="en-US" dirty="0" smtClean="0"/>
              <a:t>158 robot projects with </a:t>
            </a:r>
            <a:r>
              <a:rPr lang="en-US" dirty="0" err="1" smtClean="0"/>
              <a:t>Arduino</a:t>
            </a:r>
            <a:endParaRPr lang="en-US" dirty="0" smtClean="0"/>
          </a:p>
          <a:p>
            <a:pPr>
              <a:buFont typeface="Arial" pitchFamily="34" charset="0"/>
              <a:buChar char="•"/>
            </a:pPr>
            <a:endParaRPr lang="en-US" dirty="0" smtClean="0"/>
          </a:p>
          <a:p>
            <a:r>
              <a:rPr lang="en-US" sz="2000" b="1" dirty="0" smtClean="0"/>
              <a:t>There are many such sites on internet.</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Mathematics topics used in Robotics</a:t>
            </a:r>
            <a:endParaRPr lang="en-US" sz="2400" b="1" dirty="0"/>
          </a:p>
        </p:txBody>
      </p:sp>
      <p:sp>
        <p:nvSpPr>
          <p:cNvPr id="4" name="TextBox 3"/>
          <p:cNvSpPr txBox="1"/>
          <p:nvPr/>
        </p:nvSpPr>
        <p:spPr>
          <a:xfrm>
            <a:off x="838200" y="1371600"/>
            <a:ext cx="7696200" cy="3416320"/>
          </a:xfrm>
          <a:prstGeom prst="rect">
            <a:avLst/>
          </a:prstGeom>
          <a:noFill/>
        </p:spPr>
        <p:txBody>
          <a:bodyPr wrap="square" rtlCol="0">
            <a:spAutoFit/>
          </a:bodyPr>
          <a:lstStyle/>
          <a:p>
            <a:r>
              <a:rPr lang="en-US" b="1" dirty="0" smtClean="0"/>
              <a:t>1. </a:t>
            </a:r>
            <a:r>
              <a:rPr lang="en-US" dirty="0" smtClean="0"/>
              <a:t>Solution of Linear Equations</a:t>
            </a:r>
          </a:p>
          <a:p>
            <a:r>
              <a:rPr lang="en-US" b="1" dirty="0" smtClean="0"/>
              <a:t>2. </a:t>
            </a:r>
            <a:r>
              <a:rPr lang="en-US" dirty="0" smtClean="0"/>
              <a:t>Polynomial Interpolation and Approximation.</a:t>
            </a:r>
          </a:p>
          <a:p>
            <a:r>
              <a:rPr lang="en-US" b="1" dirty="0" smtClean="0"/>
              <a:t>3. </a:t>
            </a:r>
            <a:r>
              <a:rPr lang="en-US" dirty="0" smtClean="0"/>
              <a:t>Solution of Nonlinear Equations.</a:t>
            </a:r>
          </a:p>
          <a:p>
            <a:r>
              <a:rPr lang="en-US" b="1" dirty="0" smtClean="0"/>
              <a:t>4. </a:t>
            </a:r>
            <a:r>
              <a:rPr lang="en-US" dirty="0" smtClean="0"/>
              <a:t>Roots of Polynomials, Resultants.</a:t>
            </a:r>
          </a:p>
          <a:p>
            <a:r>
              <a:rPr lang="en-US" b="1" dirty="0" smtClean="0"/>
              <a:t>5. </a:t>
            </a:r>
            <a:r>
              <a:rPr lang="en-US" dirty="0" smtClean="0"/>
              <a:t>Approximation by Orthogonal Functions (includes Fourier series).</a:t>
            </a:r>
          </a:p>
          <a:p>
            <a:r>
              <a:rPr lang="en-US" b="1" dirty="0" smtClean="0"/>
              <a:t>6. </a:t>
            </a:r>
            <a:r>
              <a:rPr lang="en-US" dirty="0" smtClean="0"/>
              <a:t>Integration of Ordinary Differential Equations.</a:t>
            </a:r>
          </a:p>
          <a:p>
            <a:r>
              <a:rPr lang="en-US" b="1" dirty="0" smtClean="0"/>
              <a:t>7. </a:t>
            </a:r>
            <a:r>
              <a:rPr lang="en-US" dirty="0" smtClean="0"/>
              <a:t>Optimization.</a:t>
            </a:r>
          </a:p>
          <a:p>
            <a:r>
              <a:rPr lang="en-US" b="1" dirty="0" smtClean="0"/>
              <a:t>8. </a:t>
            </a:r>
            <a:r>
              <a:rPr lang="en-US" dirty="0" smtClean="0"/>
              <a:t>Calculus of Variations (with applications to Mechanics).</a:t>
            </a:r>
          </a:p>
          <a:p>
            <a:r>
              <a:rPr lang="en-US" b="1" dirty="0" smtClean="0"/>
              <a:t>9. </a:t>
            </a:r>
            <a:r>
              <a:rPr lang="en-US" dirty="0" smtClean="0"/>
              <a:t>Probability and Stochastic Processes (Markov chains).</a:t>
            </a:r>
          </a:p>
          <a:p>
            <a:r>
              <a:rPr lang="en-US" b="1" dirty="0" smtClean="0"/>
              <a:t>10. </a:t>
            </a:r>
            <a:r>
              <a:rPr lang="en-US" dirty="0" smtClean="0"/>
              <a:t>Computational Geometry.</a:t>
            </a:r>
            <a:endParaRPr lang="en-US" smtClean="0"/>
          </a:p>
          <a:p>
            <a:r>
              <a:rPr lang="en-US" b="1" smtClean="0"/>
              <a:t>11</a:t>
            </a:r>
            <a:r>
              <a:rPr lang="en-US" b="1" dirty="0" smtClean="0"/>
              <a:t>. </a:t>
            </a:r>
            <a:r>
              <a:rPr lang="en-US" dirty="0" smtClean="0"/>
              <a:t>Differential Geometry.</a:t>
            </a:r>
          </a:p>
          <a:p>
            <a:endParaRPr lang="en-US"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533399"/>
            <a:ext cx="6400800" cy="457200"/>
          </a:xfrm>
        </p:spPr>
        <p:txBody>
          <a:bodyPr>
            <a:normAutofit/>
          </a:bodyPr>
          <a:lstStyle/>
          <a:p>
            <a:r>
              <a:rPr lang="en-US" sz="2400" b="1" dirty="0" smtClean="0"/>
              <a:t>Statistics topics used in Robotics</a:t>
            </a:r>
            <a:endParaRPr lang="en-US" sz="2400" b="1" dirty="0"/>
          </a:p>
        </p:txBody>
      </p:sp>
      <p:sp>
        <p:nvSpPr>
          <p:cNvPr id="4" name="TextBox 3"/>
          <p:cNvSpPr txBox="1"/>
          <p:nvPr/>
        </p:nvSpPr>
        <p:spPr>
          <a:xfrm>
            <a:off x="762000" y="914399"/>
            <a:ext cx="7696200" cy="5078313"/>
          </a:xfrm>
          <a:prstGeom prst="rect">
            <a:avLst/>
          </a:prstGeom>
          <a:noFill/>
        </p:spPr>
        <p:txBody>
          <a:bodyPr wrap="square" rtlCol="0">
            <a:spAutoFit/>
          </a:bodyPr>
          <a:lstStyle/>
          <a:p>
            <a:pPr marL="342900" indent="-342900">
              <a:buFont typeface="+mj-lt"/>
              <a:buAutoNum type="arabicPeriod"/>
            </a:pPr>
            <a:r>
              <a:rPr lang="en-US" dirty="0" smtClean="0"/>
              <a:t>Probability Theory</a:t>
            </a:r>
          </a:p>
          <a:p>
            <a:pPr marL="342900" indent="-342900">
              <a:buFont typeface="+mj-lt"/>
              <a:buAutoNum type="arabicPeriod"/>
            </a:pPr>
            <a:r>
              <a:rPr lang="en-US" dirty="0" smtClean="0"/>
              <a:t>Bayes Filtering</a:t>
            </a:r>
          </a:p>
          <a:p>
            <a:pPr marL="342900" indent="-342900">
              <a:buFont typeface="+mj-lt"/>
              <a:buAutoNum type="arabicPeriod"/>
            </a:pPr>
            <a:r>
              <a:rPr lang="en-US" dirty="0" smtClean="0"/>
              <a:t>Beam Sensors, Monte Carlo</a:t>
            </a:r>
          </a:p>
          <a:p>
            <a:pPr marL="342900" indent="-342900">
              <a:buFont typeface="+mj-lt"/>
              <a:buAutoNum type="arabicPeriod"/>
            </a:pPr>
            <a:r>
              <a:rPr lang="en-US" dirty="0" smtClean="0"/>
              <a:t>Importance Sampling, Particle Filters</a:t>
            </a:r>
          </a:p>
          <a:p>
            <a:pPr marL="342900" indent="-342900">
              <a:buFont typeface="+mj-lt"/>
              <a:buAutoNum type="arabicPeriod"/>
            </a:pPr>
            <a:r>
              <a:rPr lang="en-US" dirty="0" smtClean="0"/>
              <a:t>Inverse Sensor Model, Binary Bayes Filters, and Mapping</a:t>
            </a:r>
          </a:p>
          <a:p>
            <a:pPr marL="342900" indent="-342900">
              <a:buFont typeface="+mj-lt"/>
              <a:buAutoNum type="arabicPeriod"/>
            </a:pPr>
            <a:r>
              <a:rPr lang="en-US" dirty="0" smtClean="0"/>
              <a:t>Graphical Models </a:t>
            </a:r>
          </a:p>
          <a:p>
            <a:pPr marL="342900" indent="-342900">
              <a:buFont typeface="+mj-lt"/>
              <a:buAutoNum type="arabicPeriod"/>
            </a:pPr>
            <a:r>
              <a:rPr lang="en-US" dirty="0" smtClean="0"/>
              <a:t>Undirected Graphical Models and the  </a:t>
            </a:r>
            <a:r>
              <a:rPr lang="en-US" dirty="0" err="1" smtClean="0"/>
              <a:t>Hammersley</a:t>
            </a:r>
            <a:r>
              <a:rPr lang="en-US" dirty="0" smtClean="0"/>
              <a:t>-Clifford Theorem</a:t>
            </a:r>
          </a:p>
          <a:p>
            <a:pPr marL="342900" indent="-342900">
              <a:buFont typeface="+mj-lt"/>
              <a:buAutoNum type="arabicPeriod"/>
            </a:pPr>
            <a:r>
              <a:rPr lang="en-US" dirty="0" smtClean="0"/>
              <a:t>Bayesian Linear Regression, Gaussian properties</a:t>
            </a:r>
          </a:p>
          <a:p>
            <a:pPr marL="342900" indent="-342900">
              <a:buFont typeface="+mj-lt"/>
              <a:buAutoNum type="arabicPeriod"/>
            </a:pPr>
            <a:r>
              <a:rPr lang="en-US" dirty="0" smtClean="0"/>
              <a:t>Kalman Filtering</a:t>
            </a:r>
          </a:p>
          <a:p>
            <a:pPr marL="342900" indent="-342900">
              <a:buFont typeface="+mj-lt"/>
              <a:buAutoNum type="arabicPeriod"/>
            </a:pPr>
            <a:r>
              <a:rPr lang="en-US" dirty="0" smtClean="0"/>
              <a:t>Linear System Identification, Maximum Likelihood, EM</a:t>
            </a:r>
          </a:p>
          <a:p>
            <a:pPr marL="342900" indent="-342900">
              <a:buFont typeface="+mj-lt"/>
              <a:buAutoNum type="arabicPeriod"/>
            </a:pPr>
            <a:r>
              <a:rPr lang="en-US" dirty="0" smtClean="0"/>
              <a:t>Predictive State Representations, Method of Moments, Subspace Identification</a:t>
            </a:r>
          </a:p>
          <a:p>
            <a:pPr marL="342900" indent="-342900">
              <a:buFont typeface="+mj-lt"/>
              <a:buAutoNum type="arabicPeriod"/>
            </a:pPr>
            <a:r>
              <a:rPr lang="en-US" dirty="0" smtClean="0"/>
              <a:t>Gaussian Processes</a:t>
            </a:r>
          </a:p>
          <a:p>
            <a:pPr marL="342900" indent="-342900">
              <a:buFont typeface="+mj-lt"/>
              <a:buAutoNum type="arabicPeriod"/>
            </a:pPr>
            <a:r>
              <a:rPr lang="en-US" dirty="0" smtClean="0"/>
              <a:t>Functional Gradient Descent for Nonlinear Regression and Classification</a:t>
            </a:r>
          </a:p>
          <a:p>
            <a:pPr marL="342900" indent="-342900">
              <a:buFont typeface="+mj-lt"/>
              <a:buAutoNum type="arabicPeriod"/>
            </a:pPr>
            <a:r>
              <a:rPr lang="en-US" dirty="0" smtClean="0"/>
              <a:t>Kernel Embeddings, Kernel Bayes' Rule</a:t>
            </a:r>
          </a:p>
          <a:p>
            <a:pPr marL="342900" indent="-342900">
              <a:buFont typeface="+mj-lt"/>
              <a:buAutoNum type="arabicPeriod"/>
            </a:pPr>
            <a:r>
              <a:rPr lang="en-US" dirty="0" smtClean="0"/>
              <a:t>Fast Approximate Kernel Methods, Applications</a:t>
            </a:r>
          </a:p>
          <a:p>
            <a:pPr marL="342900" indent="-342900">
              <a:buFont typeface="+mj-lt"/>
              <a:buAutoNum type="arabicPeriod"/>
            </a:pPr>
            <a:r>
              <a:rPr lang="en-US" dirty="0" smtClean="0"/>
              <a:t>Imitation Learning, Data Aggregation, Data as Demonstrator</a:t>
            </a:r>
          </a:p>
          <a:p>
            <a:pPr marL="342900" indent="-342900">
              <a:buFont typeface="+mj-lt"/>
              <a:buAutoNum type="arabicPeriod"/>
            </a:pPr>
            <a:r>
              <a:rPr lang="en-US" dirty="0" smtClean="0"/>
              <a:t>Markov  Models (MDP, HMM, POMDP)</a:t>
            </a:r>
            <a:endParaRPr lang="en-US" b="1" dirty="0" smtClean="0"/>
          </a:p>
          <a:p>
            <a:endParaRPr 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Curriculum </a:t>
            </a:r>
            <a:endParaRPr lang="en-US" sz="2400" b="1" dirty="0"/>
          </a:p>
        </p:txBody>
      </p:sp>
      <p:sp>
        <p:nvSpPr>
          <p:cNvPr id="4" name="TextBox 3"/>
          <p:cNvSpPr txBox="1"/>
          <p:nvPr/>
        </p:nvSpPr>
        <p:spPr>
          <a:xfrm>
            <a:off x="838200" y="1371600"/>
            <a:ext cx="7696200" cy="2031325"/>
          </a:xfrm>
          <a:prstGeom prst="rect">
            <a:avLst/>
          </a:prstGeom>
          <a:noFill/>
        </p:spPr>
        <p:txBody>
          <a:bodyPr wrap="square" rtlCol="0">
            <a:spAutoFit/>
          </a:bodyPr>
          <a:lstStyle/>
          <a:p>
            <a:r>
              <a:rPr lang="en-US" dirty="0" smtClean="0"/>
              <a:t>Carnegie Mellon University</a:t>
            </a:r>
          </a:p>
          <a:p>
            <a:r>
              <a:rPr lang="en-US" dirty="0" smtClean="0">
                <a:hlinkClick r:id="rId2"/>
              </a:rPr>
              <a:t>https://www.ri.cmu.edu/ri-education/</a:t>
            </a:r>
            <a:endParaRPr lang="en-US" dirty="0" smtClean="0"/>
          </a:p>
          <a:p>
            <a:r>
              <a:rPr lang="en-US" b="1" dirty="0" smtClean="0"/>
              <a:t>Mechanics of Manipulation 16-741 </a:t>
            </a:r>
            <a:r>
              <a:rPr lang="en-US" dirty="0" smtClean="0">
                <a:hlinkClick r:id="rId3"/>
              </a:rPr>
              <a:t>http://www.cs.cmu.edu/afs/cs/academic/class/16741-s</a:t>
            </a:r>
          </a:p>
          <a:p>
            <a:r>
              <a:rPr lang="en-US" dirty="0" smtClean="0">
                <a:hlinkClick r:id="rId3"/>
              </a:rPr>
              <a:t>s07/www/index.html</a:t>
            </a:r>
            <a:endParaRPr lang="en-US" b="1" dirty="0" smtClean="0"/>
          </a:p>
          <a:p>
            <a:endParaRPr lang="en-US" b="1" dirty="0" smtClean="0"/>
          </a:p>
          <a:p>
            <a:endParaRPr lang="en-US" dirty="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BOOKS</a:t>
            </a:r>
            <a:endParaRPr lang="en-US" sz="2400" b="1" dirty="0"/>
          </a:p>
        </p:txBody>
      </p:sp>
      <p:sp>
        <p:nvSpPr>
          <p:cNvPr id="4" name="TextBox 3"/>
          <p:cNvSpPr txBox="1"/>
          <p:nvPr/>
        </p:nvSpPr>
        <p:spPr>
          <a:xfrm>
            <a:off x="914400" y="1447800"/>
            <a:ext cx="7391400" cy="4247317"/>
          </a:xfrm>
          <a:prstGeom prst="rect">
            <a:avLst/>
          </a:prstGeom>
          <a:noFill/>
        </p:spPr>
        <p:txBody>
          <a:bodyPr wrap="square" rtlCol="0">
            <a:spAutoFit/>
          </a:bodyPr>
          <a:lstStyle/>
          <a:p>
            <a:pPr marL="342900" indent="-342900">
              <a:buFont typeface="+mj-lt"/>
              <a:buAutoNum type="arabicPeriod"/>
            </a:pPr>
            <a:r>
              <a:rPr lang="en-US" dirty="0" err="1" smtClean="0"/>
              <a:t>Handbook_Springer_of_Robotics</a:t>
            </a:r>
            <a:r>
              <a:rPr lang="en-US" dirty="0" smtClean="0"/>
              <a:t> Bruno </a:t>
            </a:r>
            <a:r>
              <a:rPr lang="en-US" dirty="0" err="1" smtClean="0"/>
              <a:t>Siciliano</a:t>
            </a:r>
            <a:r>
              <a:rPr lang="en-US" dirty="0" smtClean="0"/>
              <a:t>, </a:t>
            </a:r>
            <a:r>
              <a:rPr lang="en-US" dirty="0" err="1" smtClean="0"/>
              <a:t>Oussama</a:t>
            </a:r>
            <a:r>
              <a:rPr lang="en-US" dirty="0" smtClean="0"/>
              <a:t> </a:t>
            </a:r>
            <a:r>
              <a:rPr lang="en-US" dirty="0" err="1" smtClean="0"/>
              <a:t>Khatib</a:t>
            </a:r>
            <a:r>
              <a:rPr lang="en-US" dirty="0" smtClean="0"/>
              <a:t> (Eds.)</a:t>
            </a:r>
          </a:p>
          <a:p>
            <a:pPr marL="342900" indent="-342900">
              <a:buFont typeface="+mj-lt"/>
              <a:buAutoNum type="arabicPeriod"/>
            </a:pPr>
            <a:r>
              <a:rPr lang="en-US" dirty="0" smtClean="0"/>
              <a:t>Industrial Robotics_ Theory, </a:t>
            </a:r>
            <a:r>
              <a:rPr lang="en-US" dirty="0" err="1" smtClean="0"/>
              <a:t>Modelling</a:t>
            </a:r>
            <a:r>
              <a:rPr lang="en-US" dirty="0" smtClean="0"/>
              <a:t> and Control</a:t>
            </a:r>
          </a:p>
          <a:p>
            <a:pPr marL="342900" indent="-342900">
              <a:buFont typeface="+mj-lt"/>
              <a:buAutoNum type="arabicPeriod"/>
            </a:pPr>
            <a:r>
              <a:rPr lang="en-US" dirty="0" smtClean="0"/>
              <a:t>introduction to autonomic robots</a:t>
            </a:r>
          </a:p>
          <a:p>
            <a:pPr marL="342900" indent="-342900">
              <a:buFont typeface="+mj-lt"/>
              <a:buAutoNum type="arabicPeriod"/>
            </a:pPr>
            <a:r>
              <a:rPr lang="en-US" dirty="0" smtClean="0"/>
              <a:t>Introduction to Robotics mechanics and control</a:t>
            </a:r>
          </a:p>
          <a:p>
            <a:pPr marL="342900" indent="-342900">
              <a:buFont typeface="+mj-lt"/>
              <a:buAutoNum type="arabicPeriod"/>
            </a:pPr>
            <a:r>
              <a:rPr lang="en-US" dirty="0" smtClean="0"/>
              <a:t>Introduction to robotics</a:t>
            </a:r>
          </a:p>
          <a:p>
            <a:pPr marL="342900" indent="-342900">
              <a:buFont typeface="+mj-lt"/>
              <a:buAutoNum type="arabicPeriod"/>
            </a:pPr>
            <a:r>
              <a:rPr lang="en-US" dirty="0" smtClean="0"/>
              <a:t>Modern Robotics MECHANICS, PLANNING, AND CONTROL</a:t>
            </a:r>
          </a:p>
          <a:p>
            <a:pPr marL="342900" indent="-342900">
              <a:buFont typeface="+mj-lt"/>
              <a:buAutoNum type="arabicPeriod"/>
            </a:pPr>
            <a:r>
              <a:rPr lang="en-US" dirty="0" smtClean="0"/>
              <a:t>robot builder's bonanza</a:t>
            </a:r>
          </a:p>
          <a:p>
            <a:pPr marL="342900" indent="-342900">
              <a:buFont typeface="+mj-lt"/>
              <a:buAutoNum type="arabicPeriod"/>
            </a:pPr>
            <a:r>
              <a:rPr lang="en-US" dirty="0" smtClean="0"/>
              <a:t>robot building for beginners d cook</a:t>
            </a:r>
          </a:p>
          <a:p>
            <a:pPr marL="342900" indent="-342900">
              <a:buFont typeface="+mj-lt"/>
              <a:buAutoNum type="arabicPeriod"/>
            </a:pPr>
            <a:r>
              <a:rPr lang="en-US" dirty="0" smtClean="0"/>
              <a:t>robotic primer  Dr. </a:t>
            </a:r>
            <a:r>
              <a:rPr lang="en-US" dirty="0" err="1" smtClean="0"/>
              <a:t>Mataric</a:t>
            </a:r>
            <a:endParaRPr lang="en-US" dirty="0" smtClean="0"/>
          </a:p>
          <a:p>
            <a:pPr marL="342900" indent="-342900">
              <a:buFont typeface="+mj-lt"/>
              <a:buAutoNum type="arabicPeriod"/>
            </a:pPr>
            <a:r>
              <a:rPr lang="en-US" dirty="0" smtClean="0"/>
              <a:t>Robotics </a:t>
            </a:r>
            <a:r>
              <a:rPr lang="en-US" dirty="0" err="1" smtClean="0"/>
              <a:t>modelling</a:t>
            </a:r>
            <a:r>
              <a:rPr lang="en-US" dirty="0" smtClean="0"/>
              <a:t> and control</a:t>
            </a:r>
          </a:p>
          <a:p>
            <a:pPr marL="342900" indent="-342900">
              <a:buFont typeface="+mj-lt"/>
              <a:buAutoNum type="arabicPeriod"/>
            </a:pPr>
            <a:r>
              <a:rPr lang="en-US" dirty="0" smtClean="0"/>
              <a:t>VISUAL CONTROL of robots </a:t>
            </a:r>
          </a:p>
          <a:p>
            <a:pPr marL="342900" indent="-342900">
              <a:buFont typeface="+mj-lt"/>
              <a:buAutoNum type="arabicPeriod"/>
            </a:pPr>
            <a:r>
              <a:rPr lang="en-US" dirty="0" err="1" smtClean="0"/>
              <a:t>wikibooks</a:t>
            </a:r>
            <a:r>
              <a:rPr lang="en-US" dirty="0" smtClean="0"/>
              <a:t> robotics</a:t>
            </a:r>
          </a:p>
          <a:p>
            <a:pPr marL="342900" indent="-342900">
              <a:buFont typeface="+mj-lt"/>
              <a:buAutoNum type="arabicPeriod"/>
            </a:pPr>
            <a:r>
              <a:rPr lang="en-US" dirty="0" smtClean="0"/>
              <a:t>basic_dynamics_and_control_aug_2010_29jun2010.dvi</a:t>
            </a:r>
          </a:p>
          <a:p>
            <a:pPr marL="342900" indent="-342900">
              <a:buFont typeface="+mj-lt"/>
              <a:buAutoNum type="arabicPeriod"/>
            </a:pPr>
            <a:r>
              <a:rPr lang="en-US" dirty="0" smtClean="0"/>
              <a:t>A DS-based Approach to modeling stable control policies via IL.pdf </a:t>
            </a:r>
          </a:p>
          <a:p>
            <a:pPr marL="342900" indent="-342900">
              <a:buFont typeface="+mj-lt"/>
              <a:buAutoNum type="arabicPeriod"/>
            </a:pPr>
            <a:r>
              <a:rPr lang="en-US" dirty="0" smtClean="0"/>
              <a:t>modern control systems </a:t>
            </a:r>
            <a:r>
              <a:rPr lang="en-US" dirty="0" err="1" smtClean="0"/>
              <a:t>dorf</a:t>
            </a:r>
            <a:r>
              <a:rPr lang="en-US" dirty="0" smtClean="0"/>
              <a:t> bishop</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BOOKS</a:t>
            </a:r>
            <a:endParaRPr lang="en-US" sz="2400" b="1" dirty="0"/>
          </a:p>
        </p:txBody>
      </p:sp>
      <p:sp>
        <p:nvSpPr>
          <p:cNvPr id="5" name="TextBox 4"/>
          <p:cNvSpPr txBox="1"/>
          <p:nvPr/>
        </p:nvSpPr>
        <p:spPr>
          <a:xfrm>
            <a:off x="838200" y="1371600"/>
            <a:ext cx="8001000" cy="5078313"/>
          </a:xfrm>
          <a:prstGeom prst="rect">
            <a:avLst/>
          </a:prstGeom>
          <a:noFill/>
        </p:spPr>
        <p:txBody>
          <a:bodyPr wrap="square" rtlCol="0">
            <a:spAutoFit/>
          </a:bodyPr>
          <a:lstStyle/>
          <a:p>
            <a:pPr marL="342900" indent="-342900">
              <a:buFont typeface="+mj-lt"/>
              <a:buAutoNum type="arabicPeriod" startAt="16"/>
            </a:pPr>
            <a:r>
              <a:rPr lang="en-US" dirty="0" smtClean="0"/>
              <a:t>Introduction to Mobile Robot Control</a:t>
            </a:r>
          </a:p>
          <a:p>
            <a:pPr marL="342900" indent="-342900">
              <a:buFont typeface="+mj-lt"/>
              <a:buAutoNum type="arabicPeriod" startAt="16"/>
            </a:pPr>
            <a:r>
              <a:rPr lang="en-US" dirty="0" smtClean="0"/>
              <a:t>Robot Modeling and Control</a:t>
            </a:r>
          </a:p>
          <a:p>
            <a:pPr marL="342900" indent="-342900">
              <a:buFont typeface="+mj-lt"/>
              <a:buAutoNum type="arabicPeriod" startAt="16"/>
            </a:pPr>
            <a:r>
              <a:rPr lang="en-US" dirty="0" smtClean="0"/>
              <a:t>optimum control theory</a:t>
            </a:r>
          </a:p>
          <a:p>
            <a:pPr marL="342900" indent="-342900">
              <a:buFont typeface="+mj-lt"/>
              <a:buAutoNum type="arabicPeriod" startAt="16"/>
            </a:pPr>
            <a:r>
              <a:rPr lang="en-US" dirty="0" smtClean="0"/>
              <a:t>Robot Dynamics and Control</a:t>
            </a:r>
          </a:p>
          <a:p>
            <a:pPr marL="342900" indent="-342900">
              <a:buFont typeface="+mj-lt"/>
              <a:buAutoNum type="arabicPeriod" startAt="16"/>
            </a:pPr>
            <a:r>
              <a:rPr lang="en-US" dirty="0" err="1" smtClean="0"/>
              <a:t>Mechatronic</a:t>
            </a:r>
            <a:r>
              <a:rPr lang="en-US" dirty="0" smtClean="0"/>
              <a:t> systems design </a:t>
            </a:r>
            <a:r>
              <a:rPr lang="en-US" dirty="0" err="1" smtClean="0"/>
              <a:t>methodlogy</a:t>
            </a:r>
            <a:endParaRPr lang="en-US" dirty="0" smtClean="0"/>
          </a:p>
          <a:p>
            <a:pPr marL="342900" indent="-342900">
              <a:buFont typeface="+mj-lt"/>
              <a:buAutoNum type="arabicPeriod" startAt="16"/>
            </a:pPr>
            <a:r>
              <a:rPr lang="en-US" dirty="0" smtClean="0"/>
              <a:t>A DS-based Approach to modeling stable control policies via Imitation Learning</a:t>
            </a:r>
          </a:p>
          <a:p>
            <a:pPr marL="342900" indent="-342900">
              <a:buFont typeface="+mj-lt"/>
              <a:buAutoNum type="arabicPeriod" startAt="16"/>
            </a:pPr>
            <a:r>
              <a:rPr lang="en-US" dirty="0" smtClean="0"/>
              <a:t>Localization and Mapping with Autonomous Robots</a:t>
            </a:r>
          </a:p>
          <a:p>
            <a:pPr marL="342900" indent="-342900">
              <a:buFont typeface="+mj-lt"/>
              <a:buAutoNum type="arabicPeriod" startAt="16"/>
            </a:pPr>
            <a:r>
              <a:rPr lang="en-US" dirty="0" smtClean="0"/>
              <a:t>planning algorithms</a:t>
            </a:r>
          </a:p>
          <a:p>
            <a:pPr marL="342900" indent="-342900">
              <a:buFont typeface="+mj-lt"/>
              <a:buAutoNum type="arabicPeriod" startAt="16"/>
            </a:pPr>
            <a:r>
              <a:rPr lang="en-US" dirty="0" smtClean="0"/>
              <a:t>Robot Localization and Kalman Filters</a:t>
            </a:r>
          </a:p>
          <a:p>
            <a:pPr marL="342900" indent="-342900">
              <a:buFont typeface="+mj-lt"/>
              <a:buAutoNum type="arabicPeriod" startAt="16"/>
            </a:pPr>
            <a:r>
              <a:rPr lang="en-US" dirty="0" smtClean="0"/>
              <a:t>Approaches to Probabilistic Model Learning for Mobile Manipulation Robots</a:t>
            </a:r>
          </a:p>
          <a:p>
            <a:pPr marL="342900" indent="-342900">
              <a:buFont typeface="+mj-lt"/>
              <a:buAutoNum type="arabicPeriod" startAt="16"/>
            </a:pPr>
            <a:r>
              <a:rPr lang="en-US" dirty="0" smtClean="0"/>
              <a:t>generative models for learning robot manipulation skills from humans</a:t>
            </a:r>
          </a:p>
          <a:p>
            <a:pPr marL="342900" indent="-342900">
              <a:buFont typeface="+mj-lt"/>
              <a:buAutoNum type="arabicPeriod" startAt="16"/>
            </a:pPr>
            <a:r>
              <a:rPr lang="en-US" dirty="0" smtClean="0"/>
              <a:t>Introduction to AI Robotics</a:t>
            </a:r>
          </a:p>
          <a:p>
            <a:pPr marL="342900" indent="-342900">
              <a:buFont typeface="+mj-lt"/>
              <a:buAutoNum type="arabicPeriod" startAt="16"/>
            </a:pPr>
            <a:r>
              <a:rPr lang="en-US" dirty="0" smtClean="0"/>
              <a:t>introduction to Robotics John J. Craig</a:t>
            </a:r>
          </a:p>
          <a:p>
            <a:pPr marL="342900" indent="-342900">
              <a:buFont typeface="+mj-lt"/>
              <a:buAutoNum type="arabicPeriod" startAt="16"/>
            </a:pPr>
            <a:r>
              <a:rPr lang="en-US" dirty="0" smtClean="0"/>
              <a:t>RPROBABILISTIC ROBOTICS</a:t>
            </a:r>
          </a:p>
          <a:p>
            <a:pPr marL="342900" indent="-342900">
              <a:buFont typeface="+mj-lt"/>
              <a:buAutoNum type="arabicPeriod" startAt="16"/>
            </a:pPr>
            <a:r>
              <a:rPr lang="en-US" dirty="0" smtClean="0"/>
              <a:t>Reinforcement Learning for Motor Primitives</a:t>
            </a:r>
          </a:p>
          <a:p>
            <a:pPr marL="342900" indent="-342900">
              <a:buFont typeface="+mj-lt"/>
              <a:buAutoNum type="arabicPeriod" startAt="16"/>
            </a:pPr>
            <a:r>
              <a:rPr lang="en-US" dirty="0" smtClean="0"/>
              <a:t>Reinforcement Learning in Robotics-</a:t>
            </a:r>
            <a:r>
              <a:rPr lang="en-US" dirty="0" err="1" smtClean="0"/>
              <a:t>Asurvey</a:t>
            </a:r>
            <a:endParaRPr lang="en-US" dirty="0" smtClean="0"/>
          </a:p>
          <a:p>
            <a:pPr marL="342900" indent="-342900">
              <a:buFont typeface="+mj-lt"/>
              <a:buAutoNum type="arabicPeriod" startAt="16"/>
            </a:pPr>
            <a:r>
              <a:rPr lang="en-US" dirty="0" smtClean="0"/>
              <a:t>Development environments for autonomous Robots- A survey</a:t>
            </a:r>
          </a:p>
          <a:p>
            <a:pPr marL="342900" indent="-342900">
              <a:buFont typeface="+mj-lt"/>
              <a:buAutoNum type="arabicPeriod" startAt="19"/>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LIVING BEINGS MODEL FOR ROBOT</a:t>
            </a:r>
            <a:endParaRPr lang="en-US" sz="2400" b="1" dirty="0"/>
          </a:p>
        </p:txBody>
      </p:sp>
      <p:sp>
        <p:nvSpPr>
          <p:cNvPr id="4" name="TextBox 3"/>
          <p:cNvSpPr txBox="1"/>
          <p:nvPr/>
        </p:nvSpPr>
        <p:spPr>
          <a:xfrm>
            <a:off x="1295400" y="1447800"/>
            <a:ext cx="6477000" cy="3970318"/>
          </a:xfrm>
          <a:prstGeom prst="rect">
            <a:avLst/>
          </a:prstGeom>
          <a:noFill/>
        </p:spPr>
        <p:txBody>
          <a:bodyPr wrap="square" rtlCol="0">
            <a:spAutoFit/>
          </a:bodyPr>
          <a:lstStyle/>
          <a:p>
            <a:r>
              <a:rPr lang="en-US" dirty="0" smtClean="0"/>
              <a:t>A robot resembles living beings as:</a:t>
            </a:r>
          </a:p>
          <a:p>
            <a:pPr>
              <a:buFont typeface="Arial" pitchFamily="34" charset="0"/>
              <a:buChar char="•"/>
            </a:pPr>
            <a:r>
              <a:rPr lang="en-US" dirty="0" smtClean="0"/>
              <a:t>Body- It has a skeleton, sensors and actuators</a:t>
            </a:r>
          </a:p>
          <a:p>
            <a:pPr>
              <a:buFont typeface="Arial" pitchFamily="34" charset="0"/>
              <a:buChar char="•"/>
            </a:pPr>
            <a:r>
              <a:rPr lang="en-US" dirty="0" smtClean="0"/>
              <a:t>Nervous System - The control mechanisms: </a:t>
            </a:r>
          </a:p>
          <a:p>
            <a:pPr lvl="1">
              <a:buFont typeface="Arial" pitchFamily="34" charset="0"/>
              <a:buChar char="•"/>
            </a:pPr>
            <a:r>
              <a:rPr lang="en-US" dirty="0" smtClean="0"/>
              <a:t>Architecture, </a:t>
            </a:r>
          </a:p>
          <a:p>
            <a:pPr lvl="1">
              <a:buFont typeface="Arial" pitchFamily="34" charset="0"/>
              <a:buChar char="•"/>
            </a:pPr>
            <a:r>
              <a:rPr lang="en-US" dirty="0" smtClean="0"/>
              <a:t>control system comprising of  </a:t>
            </a:r>
          </a:p>
          <a:p>
            <a:pPr lvl="2">
              <a:buFont typeface="Arial" pitchFamily="34" charset="0"/>
              <a:buChar char="•"/>
            </a:pPr>
            <a:r>
              <a:rPr lang="en-US" dirty="0" smtClean="0"/>
              <a:t>desired behavior, </a:t>
            </a:r>
          </a:p>
          <a:p>
            <a:pPr lvl="2">
              <a:buFont typeface="Arial" pitchFamily="34" charset="0"/>
              <a:buChar char="•"/>
            </a:pPr>
            <a:r>
              <a:rPr lang="en-US" dirty="0" smtClean="0"/>
              <a:t>sampling of sensors and </a:t>
            </a:r>
          </a:p>
          <a:p>
            <a:pPr lvl="2">
              <a:buFont typeface="Arial" pitchFamily="34" charset="0"/>
              <a:buChar char="•"/>
            </a:pPr>
            <a:r>
              <a:rPr lang="en-US" dirty="0" smtClean="0"/>
              <a:t>operate actuators to lead to the desired behavior</a:t>
            </a:r>
          </a:p>
          <a:p>
            <a:pPr>
              <a:buFont typeface="Arial" pitchFamily="34" charset="0"/>
              <a:buChar char="•"/>
            </a:pPr>
            <a:r>
              <a:rPr lang="en-US" dirty="0" smtClean="0"/>
              <a:t>Brain: </a:t>
            </a:r>
          </a:p>
          <a:p>
            <a:pPr lvl="1">
              <a:buFont typeface="Arial" pitchFamily="34" charset="0"/>
              <a:buChar char="•"/>
            </a:pPr>
            <a:r>
              <a:rPr lang="en-US" dirty="0" smtClean="0"/>
              <a:t>The world view in terms of  maps of various types</a:t>
            </a:r>
          </a:p>
          <a:p>
            <a:pPr lvl="1">
              <a:buFont typeface="Arial" pitchFamily="34" charset="0"/>
              <a:buChar char="•"/>
            </a:pPr>
            <a:r>
              <a:rPr lang="en-US" dirty="0" smtClean="0"/>
              <a:t>Memory in terms of history of actions</a:t>
            </a:r>
          </a:p>
          <a:p>
            <a:pPr lvl="1">
              <a:buFont typeface="Arial" pitchFamily="34" charset="0"/>
              <a:buChar char="•"/>
            </a:pPr>
            <a:r>
              <a:rPr lang="en-US" dirty="0" smtClean="0"/>
              <a:t>Learning by imitation, Kinesthetic learning and by trial and error called Reinforcement learning</a:t>
            </a:r>
          </a:p>
          <a:p>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TYPES OF ROBOT</a:t>
            </a:r>
            <a:endParaRPr lang="en-US" sz="2400" b="1" dirty="0"/>
          </a:p>
        </p:txBody>
      </p:sp>
      <p:sp>
        <p:nvSpPr>
          <p:cNvPr id="4" name="TextBox 3"/>
          <p:cNvSpPr txBox="1"/>
          <p:nvPr/>
        </p:nvSpPr>
        <p:spPr>
          <a:xfrm>
            <a:off x="1143000" y="1524000"/>
            <a:ext cx="7162800" cy="5078313"/>
          </a:xfrm>
          <a:prstGeom prst="rect">
            <a:avLst/>
          </a:prstGeom>
          <a:noFill/>
          <a:ln>
            <a:solidFill>
              <a:schemeClr val="tx1">
                <a:lumMod val="95000"/>
                <a:lumOff val="5000"/>
              </a:schemeClr>
            </a:solidFill>
          </a:ln>
        </p:spPr>
        <p:txBody>
          <a:bodyPr wrap="square" rtlCol="0">
            <a:spAutoFit/>
          </a:bodyPr>
          <a:lstStyle/>
          <a:p>
            <a:pPr>
              <a:buFont typeface="Arial" pitchFamily="34" charset="0"/>
              <a:buChar char="•"/>
            </a:pPr>
            <a:r>
              <a:rPr lang="en-US" dirty="0" smtClean="0"/>
              <a:t>INDUSTRIAL : Early robots served a specific operation on shop floor mainly remaining at one point and had to be programmed one type of function lacking versatility  </a:t>
            </a:r>
            <a:r>
              <a:rPr lang="en-US" u="sng" dirty="0" smtClean="0"/>
              <a:t>Common Types of Industrial Robots</a:t>
            </a:r>
            <a:r>
              <a:rPr lang="en-US" dirty="0" smtClean="0"/>
              <a:t>:</a:t>
            </a:r>
          </a:p>
          <a:p>
            <a:pPr lvl="1">
              <a:buFont typeface="Arial" pitchFamily="34" charset="0"/>
              <a:buChar char="•"/>
            </a:pPr>
            <a:r>
              <a:rPr lang="en-US" dirty="0" smtClean="0"/>
              <a:t>Articulated</a:t>
            </a:r>
          </a:p>
          <a:p>
            <a:pPr lvl="1">
              <a:buFont typeface="Arial" pitchFamily="34" charset="0"/>
              <a:buChar char="•"/>
            </a:pPr>
            <a:r>
              <a:rPr lang="en-US" dirty="0" smtClean="0"/>
              <a:t>Cartesian</a:t>
            </a:r>
          </a:p>
          <a:p>
            <a:pPr lvl="1">
              <a:buFont typeface="Arial" pitchFamily="34" charset="0"/>
              <a:buChar char="•"/>
            </a:pPr>
            <a:r>
              <a:rPr lang="en-US" dirty="0" smtClean="0"/>
              <a:t>Cylindrical</a:t>
            </a:r>
          </a:p>
          <a:p>
            <a:pPr lvl="1">
              <a:buFont typeface="Arial" pitchFamily="34" charset="0"/>
              <a:buChar char="•"/>
            </a:pPr>
            <a:r>
              <a:rPr lang="en-US" dirty="0" smtClean="0"/>
              <a:t>Polar</a:t>
            </a:r>
          </a:p>
          <a:p>
            <a:pPr lvl="1">
              <a:buFont typeface="Arial" pitchFamily="34" charset="0"/>
              <a:buChar char="•"/>
            </a:pPr>
            <a:r>
              <a:rPr lang="en-US" dirty="0" smtClean="0"/>
              <a:t>SCARA </a:t>
            </a:r>
          </a:p>
          <a:p>
            <a:pPr lvl="1">
              <a:buFont typeface="Arial" pitchFamily="34" charset="0"/>
              <a:buChar char="•"/>
            </a:pPr>
            <a:r>
              <a:rPr lang="en-US" dirty="0" smtClean="0"/>
              <a:t>Delta</a:t>
            </a:r>
            <a:r>
              <a:rPr lang="en-US" b="1" dirty="0" smtClean="0"/>
              <a:t> </a:t>
            </a:r>
            <a:endParaRPr lang="en-US" dirty="0" smtClean="0"/>
          </a:p>
          <a:p>
            <a:pPr>
              <a:buFont typeface="Arial" pitchFamily="34" charset="0"/>
              <a:buChar char="•"/>
            </a:pPr>
            <a:r>
              <a:rPr lang="en-US" dirty="0" smtClean="0"/>
              <a:t>MOBILE :  These type of Robots move around with motion imparted by wheels, tracks or legs from one to many on land or in air and under water.  The types are:</a:t>
            </a:r>
          </a:p>
          <a:p>
            <a:pPr lvl="1">
              <a:buFont typeface="Arial" pitchFamily="34" charset="0"/>
              <a:buChar char="•"/>
            </a:pPr>
            <a:r>
              <a:rPr lang="en-US" dirty="0" smtClean="0"/>
              <a:t>Land-based wheeled robot</a:t>
            </a:r>
          </a:p>
          <a:p>
            <a:pPr lvl="1">
              <a:buFont typeface="Arial" pitchFamily="34" charset="0"/>
              <a:buChar char="•"/>
            </a:pPr>
            <a:r>
              <a:rPr lang="en-US" dirty="0" smtClean="0"/>
              <a:t>Land-based tracked robot</a:t>
            </a:r>
          </a:p>
          <a:p>
            <a:pPr lvl="1">
              <a:buFont typeface="Arial" pitchFamily="34" charset="0"/>
              <a:buChar char="•"/>
            </a:pPr>
            <a:r>
              <a:rPr lang="en-US" dirty="0" smtClean="0"/>
              <a:t>Land-based legged robot</a:t>
            </a:r>
          </a:p>
          <a:p>
            <a:pPr lvl="1">
              <a:buFont typeface="Arial" pitchFamily="34" charset="0"/>
              <a:buChar char="•"/>
            </a:pPr>
            <a:r>
              <a:rPr lang="en-US" dirty="0" smtClean="0"/>
              <a:t>Air-based: plane, helicopter, blimp</a:t>
            </a:r>
          </a:p>
          <a:p>
            <a:pPr lvl="1">
              <a:buFont typeface="Arial" pitchFamily="34" charset="0"/>
              <a:buChar char="•"/>
            </a:pPr>
            <a:r>
              <a:rPr lang="en-US" dirty="0" smtClean="0"/>
              <a:t>Water-based; boat, submarine </a:t>
            </a:r>
          </a:p>
          <a:p>
            <a:pPr lvl="1">
              <a:buFont typeface="Arial" pitchFamily="34" charset="0"/>
              <a:buChar char="•"/>
            </a:pPr>
            <a:r>
              <a:rPr lang="en-US" dirty="0" smtClean="0"/>
              <a:t>Misc. and combination robot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dirty="0" smtClean="0"/>
              <a:t>CONSTRUCTION- COMPONENTS</a:t>
            </a:r>
          </a:p>
          <a:p>
            <a:endParaRPr lang="en-US" sz="2400" b="1" dirty="0"/>
          </a:p>
        </p:txBody>
      </p:sp>
      <p:sp>
        <p:nvSpPr>
          <p:cNvPr id="4" name="TextBox 3"/>
          <p:cNvSpPr txBox="1"/>
          <p:nvPr/>
        </p:nvSpPr>
        <p:spPr>
          <a:xfrm>
            <a:off x="1524000" y="1447800"/>
            <a:ext cx="6553200" cy="4524315"/>
          </a:xfrm>
          <a:prstGeom prst="rect">
            <a:avLst/>
          </a:prstGeom>
          <a:noFill/>
        </p:spPr>
        <p:txBody>
          <a:bodyPr wrap="square" rtlCol="0">
            <a:spAutoFit/>
          </a:bodyPr>
          <a:lstStyle/>
          <a:p>
            <a:r>
              <a:rPr lang="en-US" dirty="0" smtClean="0"/>
              <a:t>Physical parts or anatomy,</a:t>
            </a:r>
          </a:p>
          <a:p>
            <a:pPr>
              <a:buFont typeface="Arial" pitchFamily="34" charset="0"/>
              <a:buChar char="•"/>
            </a:pPr>
            <a:r>
              <a:rPr lang="en-US" dirty="0" smtClean="0"/>
              <a:t>Mechanical part or manipulator (Body, Arm, Wrist)</a:t>
            </a:r>
          </a:p>
          <a:p>
            <a:pPr marL="0" lvl="2">
              <a:buFont typeface="Arial" pitchFamily="34" charset="0"/>
              <a:buChar char="•"/>
            </a:pPr>
            <a:r>
              <a:rPr lang="en-US" dirty="0" smtClean="0"/>
              <a:t>End effectors (Tool or Gripper) </a:t>
            </a:r>
          </a:p>
          <a:p>
            <a:pPr marL="0" lvl="2">
              <a:buFont typeface="Arial" pitchFamily="34" charset="0"/>
              <a:buChar char="•"/>
            </a:pPr>
            <a:r>
              <a:rPr lang="en-US" dirty="0" smtClean="0"/>
              <a:t>Power supply,</a:t>
            </a:r>
          </a:p>
          <a:p>
            <a:pPr marL="0" lvl="2">
              <a:buFont typeface="Arial" pitchFamily="34" charset="0"/>
              <a:buChar char="•"/>
            </a:pPr>
            <a:r>
              <a:rPr lang="en-US" dirty="0" smtClean="0"/>
              <a:t>Vehicle (optional)</a:t>
            </a:r>
          </a:p>
          <a:p>
            <a:pPr>
              <a:buFont typeface="Arial" pitchFamily="34" charset="0"/>
              <a:buChar char="•"/>
            </a:pPr>
            <a:r>
              <a:rPr lang="en-US" dirty="0" smtClean="0"/>
              <a:t>Actuators Types:</a:t>
            </a:r>
          </a:p>
          <a:p>
            <a:pPr lvl="1">
              <a:buFont typeface="Arial" pitchFamily="34" charset="0"/>
              <a:buChar char="•"/>
            </a:pPr>
            <a:r>
              <a:rPr lang="en-US" dirty="0" smtClean="0"/>
              <a:t>Electric Motors, like: Servomotors,  Stepper motors or Direct-drive electric motors</a:t>
            </a:r>
          </a:p>
          <a:p>
            <a:pPr lvl="1">
              <a:buFont typeface="Arial" pitchFamily="34" charset="0"/>
              <a:buChar char="•"/>
            </a:pPr>
            <a:r>
              <a:rPr lang="en-US" dirty="0" smtClean="0"/>
              <a:t>Hydraulic actuators</a:t>
            </a:r>
          </a:p>
          <a:p>
            <a:pPr lvl="1">
              <a:buFont typeface="Arial" pitchFamily="34" charset="0"/>
              <a:buChar char="•"/>
            </a:pPr>
            <a:r>
              <a:rPr lang="en-US" dirty="0" smtClean="0"/>
              <a:t>Pneumatic actuators</a:t>
            </a:r>
          </a:p>
          <a:p>
            <a:pPr>
              <a:buFont typeface="Arial" pitchFamily="34" charset="0"/>
              <a:buChar char="•"/>
            </a:pPr>
            <a:r>
              <a:rPr lang="en-US" dirty="0" smtClean="0"/>
              <a:t>Controller (Sensors, Processor) Types of sensor:</a:t>
            </a:r>
          </a:p>
          <a:p>
            <a:pPr lvl="1">
              <a:buFont typeface="Arial" pitchFamily="34" charset="0"/>
              <a:buChar char="•"/>
            </a:pPr>
            <a:r>
              <a:rPr lang="en-US" dirty="0" smtClean="0"/>
              <a:t>Potentiometers</a:t>
            </a:r>
          </a:p>
          <a:p>
            <a:pPr lvl="1">
              <a:buFont typeface="Arial" pitchFamily="34" charset="0"/>
              <a:buChar char="•"/>
            </a:pPr>
            <a:r>
              <a:rPr lang="en-US" dirty="0" smtClean="0"/>
              <a:t>Switch sensors-contact, limit, shaft encoders</a:t>
            </a:r>
          </a:p>
          <a:p>
            <a:pPr lvl="1">
              <a:buFont typeface="Arial" pitchFamily="34" charset="0"/>
              <a:buChar char="•"/>
            </a:pPr>
            <a:r>
              <a:rPr lang="en-US" dirty="0" smtClean="0"/>
              <a:t>Ultrasonic Sensors</a:t>
            </a:r>
          </a:p>
          <a:p>
            <a:pPr lvl="1">
              <a:buFont typeface="Arial" pitchFamily="34" charset="0"/>
              <a:buChar char="•"/>
            </a:pPr>
            <a:r>
              <a:rPr lang="en-US" dirty="0" smtClean="0"/>
              <a:t>Light Sensors, Infra Red Sensors</a:t>
            </a:r>
          </a:p>
          <a:p>
            <a:pPr lvl="1">
              <a:buFont typeface="Arial" pitchFamily="34" charset="0"/>
              <a:buChar char="•"/>
            </a:pPr>
            <a:r>
              <a:rPr lang="en-US" dirty="0" smtClean="0"/>
              <a:t>RADAR and </a:t>
            </a:r>
            <a:r>
              <a:rPr lang="en-US" dirty="0" err="1" smtClean="0"/>
              <a:t>LiDAR</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92500"/>
          </a:bodyPr>
          <a:lstStyle/>
          <a:p>
            <a:r>
              <a:rPr lang="en-US" sz="2400" b="1" dirty="0" smtClean="0"/>
              <a:t>CONCEPTS IN MANIPULATION OF A ROBOT</a:t>
            </a:r>
            <a:endParaRPr lang="en-US" sz="2400" b="1" dirty="0"/>
          </a:p>
        </p:txBody>
      </p:sp>
      <p:sp>
        <p:nvSpPr>
          <p:cNvPr id="5" name="TextBox 4"/>
          <p:cNvSpPr txBox="1"/>
          <p:nvPr/>
        </p:nvSpPr>
        <p:spPr>
          <a:xfrm>
            <a:off x="838200" y="2057400"/>
            <a:ext cx="7467600" cy="3416320"/>
          </a:xfrm>
          <a:prstGeom prst="rect">
            <a:avLst/>
          </a:prstGeom>
          <a:noFill/>
        </p:spPr>
        <p:txBody>
          <a:bodyPr wrap="square" rtlCol="0">
            <a:spAutoFit/>
          </a:bodyPr>
          <a:lstStyle/>
          <a:p>
            <a:pPr>
              <a:buFont typeface="Arial" pitchFamily="34" charset="0"/>
              <a:buChar char="•"/>
            </a:pPr>
            <a:r>
              <a:rPr lang="en-US" dirty="0" smtClean="0"/>
              <a:t>Joints of links, Types: Revolute, Prismatic, Helical, Cylindrical,  Spherical </a:t>
            </a:r>
          </a:p>
          <a:p>
            <a:pPr>
              <a:buFont typeface="Arial" pitchFamily="34" charset="0"/>
              <a:buChar char="•"/>
            </a:pPr>
            <a:r>
              <a:rPr lang="en-US" dirty="0" smtClean="0"/>
              <a:t>Configuration, Degrees of Freedom-DOF, Configuration space-topology and representation</a:t>
            </a:r>
          </a:p>
          <a:p>
            <a:pPr>
              <a:buFont typeface="Arial" pitchFamily="34" charset="0"/>
              <a:buChar char="•"/>
            </a:pPr>
            <a:r>
              <a:rPr lang="en-US" dirty="0" smtClean="0"/>
              <a:t>Task space, Work space</a:t>
            </a:r>
          </a:p>
          <a:p>
            <a:pPr>
              <a:buFont typeface="Arial" pitchFamily="34" charset="0"/>
              <a:buChar char="•"/>
            </a:pPr>
            <a:r>
              <a:rPr lang="en-US" dirty="0" smtClean="0"/>
              <a:t>Holonomic and </a:t>
            </a:r>
            <a:r>
              <a:rPr lang="en-US" dirty="0" err="1" smtClean="0"/>
              <a:t>nonholonomic</a:t>
            </a:r>
            <a:r>
              <a:rPr lang="en-US" dirty="0" smtClean="0"/>
              <a:t> constraints</a:t>
            </a:r>
          </a:p>
          <a:p>
            <a:pPr>
              <a:buFont typeface="Arial" pitchFamily="34" charset="0"/>
              <a:buChar char="•"/>
            </a:pPr>
            <a:r>
              <a:rPr lang="en-US" dirty="0" smtClean="0"/>
              <a:t>Rigid body Motion, Coordinate frames,  Rotation Matrix, Euler Angles.</a:t>
            </a:r>
          </a:p>
          <a:p>
            <a:pPr>
              <a:buFont typeface="Arial" pitchFamily="34" charset="0"/>
              <a:buChar char="•"/>
            </a:pPr>
            <a:r>
              <a:rPr lang="en-US" dirty="0" smtClean="0"/>
              <a:t>Manipulation: A robot’s ability to physically interact with and modify its environment—that is, manipulate it. Manipulation is an advanced capability that sets robots apart from most other computerized or automated systems.</a:t>
            </a:r>
          </a:p>
          <a:p>
            <a:endParaRPr lang="en-US" dirty="0" smtClean="0"/>
          </a:p>
          <a:p>
            <a:pPr>
              <a:buFont typeface="Arial" pitchFamily="34" charset="0"/>
              <a:buChar char="•"/>
            </a:pPr>
            <a:endParaRPr lang="en-US" dirty="0" smtClean="0"/>
          </a:p>
          <a:p>
            <a:pPr>
              <a:buFont typeface="Arial" pitchFamily="34" charset="0"/>
              <a:buChar char="•"/>
            </a:pPr>
            <a:endParaRPr lang="en-US" dirty="0"/>
          </a:p>
        </p:txBody>
      </p:sp>
      <p:sp>
        <p:nvSpPr>
          <p:cNvPr id="6" name="TextBox 5"/>
          <p:cNvSpPr txBox="1"/>
          <p:nvPr/>
        </p:nvSpPr>
        <p:spPr>
          <a:xfrm>
            <a:off x="1295400" y="1295400"/>
            <a:ext cx="4419600" cy="369332"/>
          </a:xfrm>
          <a:prstGeom prst="rect">
            <a:avLst/>
          </a:prstGeom>
          <a:noFill/>
        </p:spPr>
        <p:txBody>
          <a:bodyPr wrap="square" rtlCol="0">
            <a:spAutoFit/>
          </a:bodyPr>
          <a:lstStyle/>
          <a:p>
            <a:r>
              <a:rPr lang="en-US" dirty="0" smtClean="0"/>
              <a:t>Mechanics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92500"/>
          </a:bodyPr>
          <a:lstStyle/>
          <a:p>
            <a:r>
              <a:rPr lang="en-US" sz="2400" b="1" dirty="0" smtClean="0"/>
              <a:t>CONCEPTS IN MANIPULATION OF A ROBOT</a:t>
            </a:r>
            <a:endParaRPr lang="en-US" sz="2400" b="1" dirty="0"/>
          </a:p>
        </p:txBody>
      </p:sp>
      <p:sp>
        <p:nvSpPr>
          <p:cNvPr id="5" name="TextBox 4"/>
          <p:cNvSpPr txBox="1"/>
          <p:nvPr/>
        </p:nvSpPr>
        <p:spPr>
          <a:xfrm>
            <a:off x="762000" y="2286000"/>
            <a:ext cx="7467600" cy="2308324"/>
          </a:xfrm>
          <a:prstGeom prst="rect">
            <a:avLst/>
          </a:prstGeom>
          <a:noFill/>
        </p:spPr>
        <p:txBody>
          <a:bodyPr wrap="square" rtlCol="0">
            <a:spAutoFit/>
          </a:bodyPr>
          <a:lstStyle/>
          <a:p>
            <a:pPr>
              <a:buFont typeface="Arial" pitchFamily="34" charset="0"/>
              <a:buChar char="•"/>
            </a:pPr>
            <a:r>
              <a:rPr lang="en-US" dirty="0" smtClean="0"/>
              <a:t>Forward kinematics of a robot refers to the calculation of the position and orientation of its end-effectors frame from its joint coordinates θ.</a:t>
            </a:r>
          </a:p>
          <a:p>
            <a:pPr>
              <a:buFont typeface="Arial" pitchFamily="34" charset="0"/>
              <a:buChar char="•"/>
            </a:pPr>
            <a:r>
              <a:rPr lang="en-US" dirty="0" smtClean="0"/>
              <a:t>Inverse kinematics: The process of working out the joint coordinates for a given position of the end effectors. Multiple solutions possible.</a:t>
            </a:r>
          </a:p>
          <a:p>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
        <p:nvSpPr>
          <p:cNvPr id="6" name="TextBox 5"/>
          <p:cNvSpPr txBox="1"/>
          <p:nvPr/>
        </p:nvSpPr>
        <p:spPr>
          <a:xfrm>
            <a:off x="1447800" y="1447800"/>
            <a:ext cx="4114800" cy="381000"/>
          </a:xfrm>
          <a:prstGeom prst="rect">
            <a:avLst/>
          </a:prstGeom>
          <a:noFill/>
        </p:spPr>
        <p:txBody>
          <a:bodyPr wrap="square" rtlCol="0">
            <a:spAutoFit/>
          </a:bodyPr>
          <a:lstStyle/>
          <a:p>
            <a:r>
              <a:rPr lang="en-US" dirty="0" smtClean="0"/>
              <a:t>In Static Condition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92500"/>
          </a:bodyPr>
          <a:lstStyle/>
          <a:p>
            <a:r>
              <a:rPr lang="en-US" sz="2400" b="1" dirty="0" smtClean="0"/>
              <a:t>CONCEPTS IN MANIPULATION OF A ROBOT</a:t>
            </a:r>
            <a:endParaRPr lang="en-US" sz="2400" b="1" dirty="0"/>
          </a:p>
        </p:txBody>
      </p:sp>
      <p:sp>
        <p:nvSpPr>
          <p:cNvPr id="5" name="TextBox 4"/>
          <p:cNvSpPr txBox="1"/>
          <p:nvPr/>
        </p:nvSpPr>
        <p:spPr>
          <a:xfrm>
            <a:off x="990600" y="1295401"/>
            <a:ext cx="7467600" cy="1200329"/>
          </a:xfrm>
          <a:prstGeom prst="rect">
            <a:avLst/>
          </a:prstGeom>
          <a:noFill/>
        </p:spPr>
        <p:txBody>
          <a:bodyPr wrap="square" rtlCol="0">
            <a:spAutoFit/>
          </a:bodyPr>
          <a:lstStyle/>
          <a:p>
            <a:endParaRPr lang="en-US" dirty="0" smtClean="0"/>
          </a:p>
          <a:p>
            <a:r>
              <a:rPr lang="en-US" dirty="0" smtClean="0"/>
              <a:t>  </a:t>
            </a:r>
          </a:p>
          <a:p>
            <a:pPr>
              <a:buFont typeface="Arial" pitchFamily="34" charset="0"/>
              <a:buChar char="•"/>
            </a:pPr>
            <a:endParaRPr lang="en-US" dirty="0" smtClean="0"/>
          </a:p>
          <a:p>
            <a:pPr>
              <a:buFont typeface="Arial" pitchFamily="34" charset="0"/>
              <a:buChar char="•"/>
            </a:pPr>
            <a:endParaRPr lang="en-US" dirty="0"/>
          </a:p>
        </p:txBody>
      </p:sp>
      <p:sp>
        <p:nvSpPr>
          <p:cNvPr id="6" name="TextBox 5"/>
          <p:cNvSpPr txBox="1"/>
          <p:nvPr/>
        </p:nvSpPr>
        <p:spPr>
          <a:xfrm>
            <a:off x="1905000" y="1371600"/>
            <a:ext cx="4267200" cy="369332"/>
          </a:xfrm>
          <a:prstGeom prst="rect">
            <a:avLst/>
          </a:prstGeom>
          <a:noFill/>
        </p:spPr>
        <p:txBody>
          <a:bodyPr wrap="square" rtlCol="0">
            <a:spAutoFit/>
          </a:bodyPr>
          <a:lstStyle/>
          <a:p>
            <a:r>
              <a:rPr lang="en-US" dirty="0" smtClean="0"/>
              <a:t>In  Static  Condition</a:t>
            </a:r>
            <a:endParaRPr lang="en-US" dirty="0"/>
          </a:p>
        </p:txBody>
      </p:sp>
      <p:sp>
        <p:nvSpPr>
          <p:cNvPr id="8" name="TextBox 7"/>
          <p:cNvSpPr txBox="1"/>
          <p:nvPr/>
        </p:nvSpPr>
        <p:spPr>
          <a:xfrm>
            <a:off x="685800" y="2057400"/>
            <a:ext cx="7848600" cy="2862322"/>
          </a:xfrm>
          <a:prstGeom prst="rect">
            <a:avLst/>
          </a:prstGeom>
          <a:noFill/>
        </p:spPr>
        <p:txBody>
          <a:bodyPr wrap="square" rtlCol="0">
            <a:spAutoFit/>
          </a:bodyPr>
          <a:lstStyle/>
          <a:p>
            <a:pPr>
              <a:buFont typeface="Arial" pitchFamily="34" charset="0"/>
              <a:buChar char="•"/>
            </a:pPr>
            <a:r>
              <a:rPr lang="en-US" dirty="0" smtClean="0"/>
              <a:t>The velocity kinematics: the relationship, in 3D, between the velocity of the joints and the velocity of the end-effectors. This relationship is described by a Jacobian matrix which also provides information about how easily the end-effectors can move in different Cartesian directions.</a:t>
            </a:r>
          </a:p>
          <a:p>
            <a:pPr>
              <a:buFont typeface="Arial" pitchFamily="34" charset="0"/>
              <a:buChar char="•"/>
            </a:pPr>
            <a:r>
              <a:rPr lang="en-US" dirty="0" smtClean="0"/>
              <a:t>By inverting the Jacobian matrix we can find the joint velocities required to achieve a particular end-</a:t>
            </a:r>
            <a:r>
              <a:rPr lang="en-US" dirty="0" err="1" smtClean="0"/>
              <a:t>effector</a:t>
            </a:r>
            <a:r>
              <a:rPr lang="en-US" dirty="0" smtClean="0"/>
              <a:t> velocity, so long as the Jacobian is not singular.</a:t>
            </a:r>
          </a:p>
          <a:p>
            <a:pPr>
              <a:buFont typeface="Arial" pitchFamily="34" charset="0"/>
              <a:buChar char="•"/>
            </a:pPr>
            <a:r>
              <a:rPr lang="en-US" dirty="0" smtClean="0"/>
              <a:t>Singularity: a kinematic singularity is a point in the workspace where the robot loses its ability to move the end </a:t>
            </a:r>
            <a:r>
              <a:rPr lang="en-US" dirty="0" err="1" smtClean="0"/>
              <a:t>effector</a:t>
            </a:r>
            <a:r>
              <a:rPr lang="en-US" dirty="0" smtClean="0"/>
              <a:t> in some direction no matter how it moves its joints. It typically occurs when two of the robot's joints line up, making them redundant.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92500"/>
          </a:bodyPr>
          <a:lstStyle/>
          <a:p>
            <a:r>
              <a:rPr lang="en-US" sz="2400" b="1" dirty="0" smtClean="0"/>
              <a:t>CONCEPTS IN MANIPULATION OF A ROBOT</a:t>
            </a:r>
            <a:endParaRPr lang="en-US" sz="2400" b="1" dirty="0"/>
          </a:p>
        </p:txBody>
      </p:sp>
      <p:sp>
        <p:nvSpPr>
          <p:cNvPr id="5" name="TextBox 4"/>
          <p:cNvSpPr txBox="1"/>
          <p:nvPr/>
        </p:nvSpPr>
        <p:spPr>
          <a:xfrm>
            <a:off x="990600" y="1295401"/>
            <a:ext cx="7467600" cy="1200329"/>
          </a:xfrm>
          <a:prstGeom prst="rect">
            <a:avLst/>
          </a:prstGeom>
          <a:noFill/>
        </p:spPr>
        <p:txBody>
          <a:bodyPr wrap="square" rtlCol="0">
            <a:spAutoFit/>
          </a:bodyPr>
          <a:lstStyle/>
          <a:p>
            <a:endParaRPr lang="en-US" dirty="0" smtClean="0"/>
          </a:p>
          <a:p>
            <a:r>
              <a:rPr lang="en-US" dirty="0" smtClean="0"/>
              <a:t>  </a:t>
            </a:r>
          </a:p>
          <a:p>
            <a:pPr>
              <a:buFont typeface="Arial" pitchFamily="34" charset="0"/>
              <a:buChar char="•"/>
            </a:pPr>
            <a:endParaRPr lang="en-US" dirty="0" smtClean="0"/>
          </a:p>
          <a:p>
            <a:pPr>
              <a:buFont typeface="Arial" pitchFamily="34" charset="0"/>
              <a:buChar char="•"/>
            </a:pPr>
            <a:endParaRPr lang="en-US" dirty="0"/>
          </a:p>
        </p:txBody>
      </p:sp>
      <p:sp>
        <p:nvSpPr>
          <p:cNvPr id="6" name="TextBox 5"/>
          <p:cNvSpPr txBox="1"/>
          <p:nvPr/>
        </p:nvSpPr>
        <p:spPr>
          <a:xfrm>
            <a:off x="1905000" y="1371600"/>
            <a:ext cx="4267200" cy="369332"/>
          </a:xfrm>
          <a:prstGeom prst="rect">
            <a:avLst/>
          </a:prstGeom>
          <a:noFill/>
        </p:spPr>
        <p:txBody>
          <a:bodyPr wrap="square" rtlCol="0">
            <a:spAutoFit/>
          </a:bodyPr>
          <a:lstStyle/>
          <a:p>
            <a:r>
              <a:rPr lang="en-US" dirty="0" smtClean="0"/>
              <a:t>In Dynamic Condition</a:t>
            </a:r>
            <a:endParaRPr lang="en-US" dirty="0"/>
          </a:p>
        </p:txBody>
      </p:sp>
      <p:sp>
        <p:nvSpPr>
          <p:cNvPr id="8" name="TextBox 7"/>
          <p:cNvSpPr txBox="1"/>
          <p:nvPr/>
        </p:nvSpPr>
        <p:spPr>
          <a:xfrm>
            <a:off x="685800" y="2057400"/>
            <a:ext cx="7848600" cy="4247317"/>
          </a:xfrm>
          <a:prstGeom prst="rect">
            <a:avLst/>
          </a:prstGeom>
          <a:noFill/>
        </p:spPr>
        <p:txBody>
          <a:bodyPr wrap="square" rtlCol="0">
            <a:spAutoFit/>
          </a:bodyPr>
          <a:lstStyle/>
          <a:p>
            <a:pPr>
              <a:buFont typeface="Arial" pitchFamily="34" charset="0"/>
              <a:buChar char="•"/>
            </a:pPr>
            <a:r>
              <a:rPr lang="en-US" dirty="0" smtClean="0"/>
              <a:t>The Study of the motions of open-chain robots taking into account the forces and torques that cause them; this is the subject of robot dynamics. </a:t>
            </a:r>
          </a:p>
          <a:p>
            <a:pPr>
              <a:buFont typeface="Arial" pitchFamily="34" charset="0"/>
              <a:buChar char="•"/>
            </a:pPr>
            <a:r>
              <a:rPr lang="en-US" dirty="0" smtClean="0"/>
              <a:t>The Forward Dynamics: to know its motion given the torques applied to the joints. This is called the forward dynamics problem.</a:t>
            </a:r>
          </a:p>
          <a:p>
            <a:pPr>
              <a:buFont typeface="Arial" pitchFamily="34" charset="0"/>
              <a:buChar char="•"/>
            </a:pPr>
            <a:r>
              <a:rPr lang="en-US" dirty="0" smtClean="0"/>
              <a:t>The Inverse Dynamics: The Inverse Dynamics is the process of finding the joint forces and torques τ corresponding to the robot’s state and a desired acceleration.</a:t>
            </a:r>
          </a:p>
          <a:p>
            <a:pPr>
              <a:buFont typeface="Arial" pitchFamily="34" charset="0"/>
              <a:buChar char="•"/>
            </a:pPr>
            <a:r>
              <a:rPr lang="en-US" dirty="0" smtClean="0"/>
              <a:t>Two ways: by a direct application of Newton’s and Euler’s dynamic equations for a rigid body (often called the Newton–Euler formulation) or by the Lagrangian dynamics formulation derived from the kinetic and potential energy of the robot</a:t>
            </a:r>
          </a:p>
          <a:p>
            <a:pPr>
              <a:buFont typeface="Arial" pitchFamily="34" charset="0"/>
              <a:buChar char="•"/>
            </a:pPr>
            <a:endParaRPr lang="en-US" dirty="0" smtClean="0"/>
          </a:p>
          <a:p>
            <a:pPr>
              <a:buFont typeface="Arial" pitchFamily="34" charset="0"/>
              <a:buChar char="•"/>
            </a:pPr>
            <a:r>
              <a:rPr lang="en-US" dirty="0" smtClean="0"/>
              <a:t>Reference: </a:t>
            </a:r>
            <a:r>
              <a:rPr lang="en-US" dirty="0" smtClean="0">
                <a:hlinkClick r:id="rId2"/>
              </a:rPr>
              <a:t>http://hades.mech.northwestern.edu/images/7/7f/MR.pdf</a:t>
            </a:r>
            <a:r>
              <a:rPr lang="en-US" dirty="0" smtClean="0"/>
              <a:t>  A book  ‘MODERN ROBOTICS MECHANICS, PLANNING, AND CONTROL’ by  ‘Kevin M. Lynch and Frank C. Park’</a:t>
            </a:r>
          </a:p>
          <a:p>
            <a:pPr>
              <a:buFont typeface="Arial" pitchFamily="34" charset="0"/>
              <a:buChar char="•"/>
            </a:pPr>
            <a:r>
              <a:rPr lang="en-US" dirty="0" smtClean="0"/>
              <a:t>Linear Algebra</a:t>
            </a:r>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TRAJECTORY AND MOTION PLANNING</a:t>
            </a:r>
            <a:endParaRPr lang="en-US" sz="2400" b="1" dirty="0"/>
          </a:p>
        </p:txBody>
      </p:sp>
      <p:sp>
        <p:nvSpPr>
          <p:cNvPr id="4" name="TextBox 3"/>
          <p:cNvSpPr txBox="1"/>
          <p:nvPr/>
        </p:nvSpPr>
        <p:spPr>
          <a:xfrm>
            <a:off x="1143000" y="1371600"/>
            <a:ext cx="6705600" cy="5355312"/>
          </a:xfrm>
          <a:prstGeom prst="rect">
            <a:avLst/>
          </a:prstGeom>
          <a:noFill/>
        </p:spPr>
        <p:txBody>
          <a:bodyPr wrap="square" rtlCol="0">
            <a:spAutoFit/>
          </a:bodyPr>
          <a:lstStyle/>
          <a:p>
            <a:pPr>
              <a:buFont typeface="Arial" pitchFamily="34" charset="0"/>
              <a:buChar char="•"/>
            </a:pPr>
            <a:r>
              <a:rPr lang="en-US" dirty="0" smtClean="0"/>
              <a:t>During robot motion, the robot controller is provided with a steady stream of goal positions and velocities to track. This specification of the robot position as a function of time is called a trajectory.</a:t>
            </a:r>
          </a:p>
          <a:p>
            <a:pPr>
              <a:buFont typeface="Arial" pitchFamily="34" charset="0"/>
              <a:buChar char="•"/>
            </a:pPr>
            <a:r>
              <a:rPr lang="en-US" dirty="0" smtClean="0"/>
              <a:t>When the task is simply to move from one position to another in a given time, we have freedom to design the trajectory to meet these constraints. This is the domain of trajectory planning.</a:t>
            </a:r>
          </a:p>
          <a:p>
            <a:pPr>
              <a:buFont typeface="Arial" pitchFamily="34" charset="0"/>
              <a:buChar char="•"/>
            </a:pPr>
            <a:r>
              <a:rPr lang="en-US" dirty="0" smtClean="0"/>
              <a:t>A trajectory is the combination of a </a:t>
            </a:r>
            <a:r>
              <a:rPr lang="en-US" b="1" dirty="0" smtClean="0"/>
              <a:t>path</a:t>
            </a:r>
            <a:r>
              <a:rPr lang="en-US" dirty="0" smtClean="0"/>
              <a:t>- geometric description of the sequence of configurations the robot achieves and </a:t>
            </a:r>
            <a:r>
              <a:rPr lang="en-US" b="1" dirty="0" smtClean="0"/>
              <a:t>time scaling- </a:t>
            </a:r>
            <a:r>
              <a:rPr lang="en-US" dirty="0" smtClean="0"/>
              <a:t>specifying the time at which  these configurations are reached</a:t>
            </a:r>
          </a:p>
          <a:p>
            <a:pPr>
              <a:buFont typeface="Arial" pitchFamily="34" charset="0"/>
              <a:buChar char="•"/>
            </a:pPr>
            <a:r>
              <a:rPr lang="en-US" dirty="0" smtClean="0"/>
              <a:t>The trajectory should be a sufficiently smooth function of time, and       respect any given limits on joint velocities, accelerations, or torques.</a:t>
            </a:r>
          </a:p>
          <a:p>
            <a:pPr>
              <a:buFont typeface="Arial" pitchFamily="34" charset="0"/>
              <a:buChar char="•"/>
            </a:pPr>
            <a:r>
              <a:rPr lang="en-US" dirty="0" smtClean="0"/>
              <a:t>Three cases: </a:t>
            </a:r>
          </a:p>
          <a:p>
            <a:pPr lvl="1">
              <a:buFont typeface="Arial" pitchFamily="34" charset="0"/>
              <a:buChar char="•"/>
            </a:pPr>
            <a:r>
              <a:rPr lang="en-US" dirty="0" smtClean="0"/>
              <a:t>point-to-point straight-line trajectories </a:t>
            </a:r>
          </a:p>
          <a:p>
            <a:pPr lvl="1">
              <a:buFont typeface="Arial" pitchFamily="34" charset="0"/>
              <a:buChar char="•"/>
            </a:pPr>
            <a:r>
              <a:rPr lang="en-US" dirty="0" smtClean="0"/>
              <a:t>trajectories passing through a sequence of timed via points</a:t>
            </a:r>
          </a:p>
          <a:p>
            <a:pPr lvl="1">
              <a:buFont typeface="Arial" pitchFamily="34" charset="0"/>
              <a:buChar char="•"/>
            </a:pPr>
            <a:r>
              <a:rPr lang="en-US" dirty="0" smtClean="0"/>
              <a:t> minimum-time trajectories along specified paths taking actuator limits into consideration.</a:t>
            </a:r>
          </a:p>
          <a:p>
            <a:pPr>
              <a:buFont typeface="Arial" pitchFamily="34" charset="0"/>
              <a:buChar char="•"/>
            </a:pPr>
            <a:r>
              <a:rPr lang="en-US" dirty="0" smtClean="0"/>
              <a:t>Constraints of trajectory : start and goal state,  limits on speed and acceleration. Time scale</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TRAJECTORY AND MOTION PLANNING</a:t>
            </a:r>
          </a:p>
          <a:p>
            <a:endParaRPr lang="en-US" sz="2400" b="1" dirty="0"/>
          </a:p>
        </p:txBody>
      </p:sp>
      <p:sp>
        <p:nvSpPr>
          <p:cNvPr id="4" name="TextBox 3"/>
          <p:cNvSpPr txBox="1"/>
          <p:nvPr/>
        </p:nvSpPr>
        <p:spPr>
          <a:xfrm>
            <a:off x="1143000" y="1371600"/>
            <a:ext cx="6705600" cy="2862322"/>
          </a:xfrm>
          <a:prstGeom prst="rect">
            <a:avLst/>
          </a:prstGeom>
          <a:noFill/>
        </p:spPr>
        <p:txBody>
          <a:bodyPr wrap="square" rtlCol="0">
            <a:spAutoFit/>
          </a:bodyPr>
          <a:lstStyle/>
          <a:p>
            <a:pPr>
              <a:buFont typeface="Arial" pitchFamily="34" charset="0"/>
              <a:buChar char="•"/>
            </a:pPr>
            <a:r>
              <a:rPr lang="en-US" dirty="0" smtClean="0"/>
              <a:t>Various methods of time scaling:</a:t>
            </a:r>
          </a:p>
          <a:p>
            <a:pPr lvl="1">
              <a:buFont typeface="Arial" pitchFamily="34" charset="0"/>
              <a:buChar char="•"/>
            </a:pPr>
            <a:r>
              <a:rPr lang="en-US" dirty="0" smtClean="0"/>
              <a:t>Third-order Polynomials</a:t>
            </a:r>
          </a:p>
          <a:p>
            <a:pPr lvl="1">
              <a:buFont typeface="Arial" pitchFamily="34" charset="0"/>
              <a:buChar char="•"/>
            </a:pPr>
            <a:r>
              <a:rPr lang="en-US" dirty="0" smtClean="0"/>
              <a:t>Fifth-order Polynomials</a:t>
            </a:r>
          </a:p>
          <a:p>
            <a:pPr lvl="1">
              <a:buFont typeface="Arial" pitchFamily="34" charset="0"/>
              <a:buChar char="•"/>
            </a:pPr>
            <a:r>
              <a:rPr lang="en-US" dirty="0" smtClean="0"/>
              <a:t>Trapezoidal Motion Profiles</a:t>
            </a:r>
          </a:p>
          <a:p>
            <a:pPr lvl="1">
              <a:buFont typeface="Arial" pitchFamily="34" charset="0"/>
              <a:buChar char="•"/>
            </a:pPr>
            <a:r>
              <a:rPr lang="en-US" dirty="0" smtClean="0"/>
              <a:t>S-Curve Time </a:t>
            </a:r>
            <a:r>
              <a:rPr lang="en-US" dirty="0" err="1" smtClean="0"/>
              <a:t>Scalings</a:t>
            </a:r>
            <a:endParaRPr lang="en-US" dirty="0" smtClean="0"/>
          </a:p>
          <a:p>
            <a:pPr lvl="1">
              <a:buFont typeface="Arial" pitchFamily="34" charset="0"/>
              <a:buChar char="•"/>
            </a:pPr>
            <a:r>
              <a:rPr lang="en-US" dirty="0" smtClean="0"/>
              <a:t>Polynomial Via Point Trajectories</a:t>
            </a:r>
          </a:p>
          <a:p>
            <a:pPr lvl="1">
              <a:buFont typeface="Arial" pitchFamily="34" charset="0"/>
              <a:buChar char="•"/>
            </a:pPr>
            <a:r>
              <a:rPr lang="en-US" dirty="0" smtClean="0"/>
              <a:t>Time-Optimal Time Scaling </a:t>
            </a:r>
          </a:p>
          <a:p>
            <a:pPr>
              <a:buFont typeface="Arial" pitchFamily="34" charset="0"/>
              <a:buChar char="•"/>
            </a:pPr>
            <a:r>
              <a:rPr lang="en-US" dirty="0" smtClean="0"/>
              <a:t>Time scaling is achieved using  an algorithm (beyond the scope of the note)</a:t>
            </a:r>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TRAJECTORY AND MOTION PLANNING</a:t>
            </a:r>
          </a:p>
          <a:p>
            <a:endParaRPr lang="en-US" sz="2400" b="1" dirty="0"/>
          </a:p>
        </p:txBody>
      </p:sp>
      <p:sp>
        <p:nvSpPr>
          <p:cNvPr id="4" name="TextBox 3"/>
          <p:cNvSpPr txBox="1"/>
          <p:nvPr/>
        </p:nvSpPr>
        <p:spPr>
          <a:xfrm>
            <a:off x="1143000" y="1371600"/>
            <a:ext cx="7391400" cy="4801314"/>
          </a:xfrm>
          <a:prstGeom prst="rect">
            <a:avLst/>
          </a:prstGeom>
          <a:noFill/>
        </p:spPr>
        <p:txBody>
          <a:bodyPr wrap="square" rtlCol="0">
            <a:spAutoFit/>
          </a:bodyPr>
          <a:lstStyle/>
          <a:p>
            <a:pPr>
              <a:buFont typeface="Arial" pitchFamily="34" charset="0"/>
              <a:buChar char="•"/>
            </a:pPr>
            <a:r>
              <a:rPr lang="en-US" dirty="0" smtClean="0"/>
              <a:t>Path planning is one of the fundamental problems in robotics . It is typically defined as finding a sequence of state transitions for a robot from its initial state to some desired goal state. According to the information of obstacles, the working environment of a robot can be categorized as a completely known environment, a partially known environment, a completely unknown environment, and a dynamic environment .</a:t>
            </a:r>
          </a:p>
          <a:p>
            <a:pPr>
              <a:buFont typeface="Arial" pitchFamily="34" charset="0"/>
              <a:buChar char="•"/>
            </a:pPr>
            <a:r>
              <a:rPr lang="en-US" dirty="0" smtClean="0"/>
              <a:t>A key concept in motion planning is configuration space, or C-space C ⊂ </a:t>
            </a:r>
            <a:r>
              <a:rPr lang="en-US" dirty="0" err="1" smtClean="0"/>
              <a:t>R</a:t>
            </a:r>
            <a:r>
              <a:rPr lang="en-US" baseline="30000" dirty="0" err="1" smtClean="0"/>
              <a:t>n</a:t>
            </a:r>
            <a:endParaRPr lang="en-US" dirty="0" smtClean="0"/>
          </a:p>
          <a:p>
            <a:pPr>
              <a:buFont typeface="Arial" pitchFamily="34" charset="0"/>
              <a:buChar char="•"/>
            </a:pPr>
            <a:r>
              <a:rPr lang="en-US" dirty="0" smtClean="0"/>
              <a:t>Every configuration of robot is a point in the C-space say q</a:t>
            </a:r>
          </a:p>
          <a:p>
            <a:pPr>
              <a:buFont typeface="Arial" pitchFamily="34" charset="0"/>
              <a:buChar char="•"/>
            </a:pPr>
            <a:r>
              <a:rPr lang="en-US" dirty="0" smtClean="0"/>
              <a:t>The state of the robot is defined by its configuration and velocity</a:t>
            </a:r>
          </a:p>
          <a:p>
            <a:pPr>
              <a:buFont typeface="Arial" pitchFamily="34" charset="0"/>
              <a:buChar char="•"/>
            </a:pPr>
            <a:r>
              <a:rPr lang="en-US" dirty="0" smtClean="0"/>
              <a:t>The control inputs available to drive the robot are written as an m-vector u ∈ U ⊂ </a:t>
            </a:r>
            <a:r>
              <a:rPr lang="en-US" dirty="0" err="1" smtClean="0"/>
              <a:t>R</a:t>
            </a:r>
            <a:r>
              <a:rPr lang="en-US" baseline="30000" dirty="0" err="1" smtClean="0"/>
              <a:t>m</a:t>
            </a:r>
            <a:r>
              <a:rPr lang="en-US" baseline="30000" dirty="0" smtClean="0"/>
              <a:t> </a:t>
            </a:r>
          </a:p>
          <a:p>
            <a:pPr>
              <a:buFont typeface="Arial" pitchFamily="34" charset="0"/>
              <a:buChar char="•"/>
            </a:pPr>
            <a:r>
              <a:rPr lang="en-US" dirty="0" smtClean="0"/>
              <a:t>The state of the robot is defined by its configuration and velocity, x = (q, v) ∈ X</a:t>
            </a:r>
          </a:p>
          <a:p>
            <a:pPr>
              <a:buFont typeface="Arial" pitchFamily="34" charset="0"/>
              <a:buChar char="•"/>
            </a:pPr>
            <a:r>
              <a:rPr lang="en-US" dirty="0" smtClean="0"/>
              <a:t> The notation q(x) indicates the configuration q corresponding to the state x</a:t>
            </a:r>
          </a:p>
          <a:p>
            <a:pPr>
              <a:buFont typeface="Arial" pitchFamily="34" charset="0"/>
              <a:buChar char="•"/>
            </a:pPr>
            <a:r>
              <a:rPr lang="en-US" dirty="0" smtClean="0"/>
              <a:t>The equations of motion of the robot  x˙ = f(x, u) or</a:t>
            </a:r>
          </a:p>
          <a:p>
            <a:pPr>
              <a:buFont typeface="Arial" pitchFamily="34" charset="0"/>
              <a:buChar char="•"/>
            </a:pPr>
            <a:r>
              <a:rPr lang="en-US" dirty="0" smtClean="0"/>
              <a:t>x(T) = x(0) + ∫</a:t>
            </a:r>
            <a:r>
              <a:rPr lang="en-US" baseline="-30000" dirty="0" smtClean="0"/>
              <a:t>0</a:t>
            </a:r>
            <a:r>
              <a:rPr lang="en-US" baseline="30000" dirty="0" smtClean="0"/>
              <a:t>T</a:t>
            </a:r>
            <a:r>
              <a:rPr lang="en-US" dirty="0" smtClean="0"/>
              <a:t> f(x(t), u(t))</a:t>
            </a:r>
            <a:r>
              <a:rPr lang="en-US" dirty="0" err="1" smtClean="0"/>
              <a:t>dt</a:t>
            </a:r>
            <a:endParaRPr lang="en-US" dirty="0" smtClean="0"/>
          </a:p>
          <a:p>
            <a:pPr>
              <a:buFont typeface="Arial" pitchFamily="34" charset="0"/>
              <a:buChar char="•"/>
            </a:pPr>
            <a:endParaRPr lang="en-US" dirty="0" smtClean="0"/>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TYPES OF MOTION PLANNING PROBLEM</a:t>
            </a:r>
          </a:p>
          <a:p>
            <a:endParaRPr lang="en-US" sz="2400" b="1" dirty="0"/>
          </a:p>
        </p:txBody>
      </p:sp>
      <p:sp>
        <p:nvSpPr>
          <p:cNvPr id="4" name="TextBox 3"/>
          <p:cNvSpPr txBox="1"/>
          <p:nvPr/>
        </p:nvSpPr>
        <p:spPr>
          <a:xfrm>
            <a:off x="609600" y="1371600"/>
            <a:ext cx="7924800" cy="5078313"/>
          </a:xfrm>
          <a:prstGeom prst="rect">
            <a:avLst/>
          </a:prstGeom>
          <a:noFill/>
        </p:spPr>
        <p:txBody>
          <a:bodyPr wrap="square" rtlCol="0">
            <a:spAutoFit/>
          </a:bodyPr>
          <a:lstStyle/>
          <a:p>
            <a:pPr>
              <a:buFont typeface="Arial" pitchFamily="34" charset="0"/>
              <a:buChar char="•"/>
            </a:pPr>
            <a:r>
              <a:rPr lang="en-US" dirty="0" smtClean="0"/>
              <a:t>The basic problem of motion is defined as</a:t>
            </a:r>
          </a:p>
          <a:p>
            <a:pPr>
              <a:buFont typeface="Arial" pitchFamily="34" charset="0"/>
              <a:buChar char="•"/>
            </a:pPr>
            <a:r>
              <a:rPr lang="en-US" dirty="0" smtClean="0"/>
              <a:t> Given an initial state x(0) = x-start and a desired final state x-goal, find a time T and a set of controls u : [0, T] → U such that the motion equation satisfies x(T) = x-goal and q(x(t)) ∈ C for all t ∈ [0, T].</a:t>
            </a:r>
          </a:p>
          <a:p>
            <a:pPr>
              <a:buFont typeface="Arial" pitchFamily="34" charset="0"/>
              <a:buChar char="•"/>
            </a:pPr>
            <a:r>
              <a:rPr lang="en-US" dirty="0" smtClean="0"/>
              <a:t>There are many variations of the basic problem:</a:t>
            </a:r>
          </a:p>
          <a:p>
            <a:pPr marL="800100" lvl="1" indent="-342900">
              <a:buFont typeface="+mj-lt"/>
              <a:buAutoNum type="arabicPeriod"/>
            </a:pPr>
            <a:r>
              <a:rPr lang="en-US" dirty="0" smtClean="0"/>
              <a:t>The path planning problem is a sub problem of the general motion planning problem - purely geometric problem of finding a collision-free path which can be time scaled to create a feasible trajectory </a:t>
            </a:r>
          </a:p>
          <a:p>
            <a:pPr marL="800100" lvl="1" indent="-342900">
              <a:buFont typeface="+mj-lt"/>
              <a:buAutoNum type="arabicPeriod"/>
            </a:pPr>
            <a:r>
              <a:rPr lang="en-US" dirty="0" smtClean="0"/>
              <a:t> m=n holonomic and m&lt;n non holonomic</a:t>
            </a:r>
          </a:p>
          <a:p>
            <a:pPr marL="800100" lvl="1" indent="-342900">
              <a:buFont typeface="+mj-lt"/>
              <a:buAutoNum type="arabicPeriod"/>
            </a:pPr>
            <a:r>
              <a:rPr lang="en-US" dirty="0" smtClean="0"/>
              <a:t>Online versus offline: for dynamic environment </a:t>
            </a:r>
            <a:r>
              <a:rPr lang="en-US" dirty="0" err="1" smtClean="0"/>
              <a:t>vs</a:t>
            </a:r>
            <a:r>
              <a:rPr lang="en-US" dirty="0" smtClean="0"/>
              <a:t> static environment</a:t>
            </a:r>
          </a:p>
          <a:p>
            <a:pPr marL="800100" lvl="1" indent="-342900">
              <a:buFont typeface="+mj-lt"/>
              <a:buAutoNum type="arabicPeriod"/>
            </a:pPr>
            <a:r>
              <a:rPr lang="en-US" dirty="0" smtClean="0"/>
              <a:t>Optimal versus satisficing : apart from optimising time </a:t>
            </a:r>
            <a:r>
              <a:rPr lang="en-US" dirty="0" err="1" smtClean="0"/>
              <a:t>optimise</a:t>
            </a:r>
            <a:r>
              <a:rPr lang="en-US" dirty="0" smtClean="0"/>
              <a:t> other factors such as cost, effort</a:t>
            </a:r>
          </a:p>
          <a:p>
            <a:pPr marL="800100" lvl="1" indent="-342900">
              <a:buFont typeface="+mj-lt"/>
              <a:buAutoNum type="arabicPeriod"/>
            </a:pPr>
            <a:r>
              <a:rPr lang="en-US" dirty="0" smtClean="0"/>
              <a:t>Exact versus approximate</a:t>
            </a:r>
          </a:p>
          <a:p>
            <a:pPr marL="800100" lvl="1" indent="-342900">
              <a:buFont typeface="+mj-lt"/>
              <a:buAutoNum type="arabicPeriod"/>
            </a:pPr>
            <a:r>
              <a:rPr lang="en-US" dirty="0" smtClean="0"/>
              <a:t>With or without obstacles </a:t>
            </a:r>
          </a:p>
          <a:p>
            <a:pPr lvl="1">
              <a:buFont typeface="Arial" pitchFamily="34" charset="0"/>
              <a:buChar char="•"/>
            </a:pPr>
            <a:endParaRPr lang="en-US" dirty="0" smtClean="0"/>
          </a:p>
          <a:p>
            <a:pPr lvl="1">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PROPERTIES OF MOTION PLANNERS</a:t>
            </a:r>
            <a:endParaRPr lang="en-US" sz="2400" b="1" dirty="0"/>
          </a:p>
        </p:txBody>
      </p:sp>
      <p:sp>
        <p:nvSpPr>
          <p:cNvPr id="4" name="TextBox 3"/>
          <p:cNvSpPr txBox="1"/>
          <p:nvPr/>
        </p:nvSpPr>
        <p:spPr>
          <a:xfrm>
            <a:off x="685800" y="1447800"/>
            <a:ext cx="7543800" cy="2308324"/>
          </a:xfrm>
          <a:prstGeom prst="rect">
            <a:avLst/>
          </a:prstGeom>
          <a:noFill/>
        </p:spPr>
        <p:txBody>
          <a:bodyPr wrap="square" rtlCol="0">
            <a:spAutoFit/>
          </a:bodyPr>
          <a:lstStyle/>
          <a:p>
            <a:r>
              <a:rPr lang="en-US" dirty="0" smtClean="0"/>
              <a:t>The planner – planning algorithms should satisfy all the above requirements. </a:t>
            </a:r>
          </a:p>
          <a:p>
            <a:r>
              <a:rPr lang="en-US" dirty="0" smtClean="0"/>
              <a:t>In addition the planning algorithms have the variations</a:t>
            </a:r>
          </a:p>
          <a:p>
            <a:pPr>
              <a:buFont typeface="Arial" pitchFamily="34" charset="0"/>
              <a:buChar char="•"/>
            </a:pPr>
            <a:r>
              <a:rPr lang="en-US" dirty="0" smtClean="0"/>
              <a:t> Multiple-query versus single-query planning</a:t>
            </a:r>
          </a:p>
          <a:p>
            <a:pPr>
              <a:buFont typeface="Arial" pitchFamily="34" charset="0"/>
              <a:buChar char="•"/>
            </a:pPr>
            <a:r>
              <a:rPr lang="en-US" dirty="0" smtClean="0"/>
              <a:t>“Anytime” planning</a:t>
            </a:r>
          </a:p>
          <a:p>
            <a:pPr>
              <a:buFont typeface="Arial" pitchFamily="34" charset="0"/>
              <a:buChar char="•"/>
            </a:pPr>
            <a:r>
              <a:rPr lang="en-US" dirty="0" smtClean="0"/>
              <a:t>Completeness</a:t>
            </a:r>
          </a:p>
          <a:p>
            <a:pPr lvl="1">
              <a:buFont typeface="Arial" pitchFamily="34" charset="0"/>
              <a:buChar char="•"/>
            </a:pPr>
            <a:r>
              <a:rPr lang="en-US" dirty="0" smtClean="0"/>
              <a:t>resolution completeness</a:t>
            </a:r>
          </a:p>
          <a:p>
            <a:pPr lvl="1">
              <a:buFont typeface="Arial" pitchFamily="34" charset="0"/>
              <a:buChar char="•"/>
            </a:pPr>
            <a:r>
              <a:rPr lang="en-US" dirty="0" smtClean="0"/>
              <a:t>probabilistically complete</a:t>
            </a:r>
          </a:p>
          <a:p>
            <a:pPr>
              <a:buFont typeface="Arial" pitchFamily="34" charset="0"/>
              <a:buChar char="•"/>
            </a:pPr>
            <a:r>
              <a:rPr lang="en-US" dirty="0" smtClean="0"/>
              <a:t>Computational complexity</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MOTION PLANNING METHODS</a:t>
            </a:r>
            <a:endParaRPr lang="en-US" sz="2400" b="1" dirty="0"/>
          </a:p>
        </p:txBody>
      </p:sp>
      <p:sp>
        <p:nvSpPr>
          <p:cNvPr id="4" name="TextBox 3"/>
          <p:cNvSpPr txBox="1"/>
          <p:nvPr/>
        </p:nvSpPr>
        <p:spPr>
          <a:xfrm>
            <a:off x="381000" y="1219200"/>
            <a:ext cx="8458200" cy="6190926"/>
          </a:xfrm>
          <a:prstGeom prst="rect">
            <a:avLst/>
          </a:prstGeom>
          <a:noFill/>
        </p:spPr>
        <p:txBody>
          <a:bodyPr wrap="square" rtlCol="0">
            <a:spAutoFit/>
          </a:bodyPr>
          <a:lstStyle/>
          <a:p>
            <a:r>
              <a:rPr lang="en-US" dirty="0" smtClean="0"/>
              <a:t>There is no single planner applicable to all motion planning problems. some of the many motion planners available are:</a:t>
            </a:r>
          </a:p>
          <a:p>
            <a:pPr marL="342900" indent="-342900">
              <a:buFont typeface="+mj-lt"/>
              <a:buAutoNum type="arabicPeriod"/>
            </a:pPr>
            <a:r>
              <a:rPr lang="en-US" dirty="0" smtClean="0"/>
              <a:t>Complete methods</a:t>
            </a:r>
          </a:p>
          <a:p>
            <a:pPr marL="342900" indent="-342900">
              <a:buFont typeface="+mj-lt"/>
              <a:buAutoNum type="arabicPeriod"/>
            </a:pPr>
            <a:r>
              <a:rPr lang="en-US" dirty="0" smtClean="0"/>
              <a:t>Grid methods </a:t>
            </a:r>
          </a:p>
          <a:p>
            <a:pPr marL="342900" indent="-342900">
              <a:buFont typeface="+mj-lt"/>
              <a:buAutoNum type="arabicPeriod"/>
            </a:pPr>
            <a:r>
              <a:rPr lang="en-US" dirty="0" smtClean="0"/>
              <a:t>Sampling methods</a:t>
            </a:r>
          </a:p>
          <a:p>
            <a:pPr marL="342900" indent="-342900">
              <a:buFont typeface="+mj-lt"/>
              <a:buAutoNum type="arabicPeriod"/>
            </a:pPr>
            <a:r>
              <a:rPr lang="en-US" dirty="0" smtClean="0"/>
              <a:t>Virtual potential fields</a:t>
            </a:r>
          </a:p>
          <a:p>
            <a:pPr marL="342900" indent="-342900">
              <a:buFont typeface="+mj-lt"/>
              <a:buAutoNum type="arabicPeriod"/>
            </a:pPr>
            <a:r>
              <a:rPr lang="en-US" dirty="0" smtClean="0"/>
              <a:t>Nonlinear optimization</a:t>
            </a:r>
          </a:p>
          <a:p>
            <a:pPr marL="342900" indent="-342900">
              <a:buFont typeface="+mj-lt"/>
              <a:buAutoNum type="arabicPeriod"/>
            </a:pPr>
            <a:r>
              <a:rPr lang="en-US" dirty="0" smtClean="0"/>
              <a:t>Smoothing</a:t>
            </a:r>
          </a:p>
          <a:p>
            <a:r>
              <a:rPr lang="en-US" dirty="0" smtClean="0"/>
              <a:t> Many motion planners explicitly or implicitly represent the C-space as a graph. Once the free space is represented as a graph, a motion plan can be found by searching the graph for a path from the start to the goal. </a:t>
            </a:r>
          </a:p>
          <a:p>
            <a:r>
              <a:rPr lang="en-US" dirty="0" smtClean="0"/>
              <a:t>Various search algorithms are:</a:t>
            </a:r>
          </a:p>
          <a:p>
            <a:pPr>
              <a:buFont typeface="Arial" pitchFamily="34" charset="0"/>
              <a:buChar char="•"/>
            </a:pPr>
            <a:r>
              <a:rPr lang="en-US" dirty="0" smtClean="0"/>
              <a:t>A</a:t>
            </a:r>
            <a:r>
              <a:rPr lang="en-US" baseline="30000" dirty="0" smtClean="0"/>
              <a:t>* :</a:t>
            </a:r>
            <a:r>
              <a:rPr lang="en-US" dirty="0" smtClean="0"/>
              <a:t>One of the most powerful and popular graph search algorithms  finds a minimum-cost path on a graph efficiently, uses Grid Methods</a:t>
            </a:r>
          </a:p>
          <a:p>
            <a:pPr>
              <a:buFont typeface="Arial" pitchFamily="34" charset="0"/>
              <a:buChar char="•"/>
            </a:pPr>
            <a:r>
              <a:rPr lang="en-US" dirty="0" err="1" smtClean="0"/>
              <a:t>Dijkstra’s</a:t>
            </a:r>
            <a:r>
              <a:rPr lang="en-US" dirty="0" smtClean="0"/>
              <a:t> algorithm.</a:t>
            </a:r>
          </a:p>
          <a:p>
            <a:pPr>
              <a:buFont typeface="Arial" pitchFamily="34" charset="0"/>
              <a:buChar char="•"/>
            </a:pPr>
            <a:r>
              <a:rPr lang="en-US" dirty="0" smtClean="0"/>
              <a:t> Breadth-first search.</a:t>
            </a:r>
          </a:p>
          <a:p>
            <a:pPr>
              <a:buFont typeface="Arial" pitchFamily="34" charset="0"/>
              <a:buChar char="•"/>
            </a:pPr>
            <a:r>
              <a:rPr lang="en-US" dirty="0" smtClean="0"/>
              <a:t>Suboptimal A</a:t>
            </a:r>
            <a:r>
              <a:rPr lang="en-US" sz="1830" baseline="30000" dirty="0" smtClean="0"/>
              <a:t>*</a:t>
            </a:r>
            <a:r>
              <a:rPr lang="en-US" sz="1830" dirty="0" smtClean="0"/>
              <a:t> </a:t>
            </a:r>
            <a:r>
              <a:rPr lang="en-US" dirty="0" smtClean="0"/>
              <a:t> search</a:t>
            </a:r>
          </a:p>
          <a:p>
            <a:pPr>
              <a:buFont typeface="Arial" pitchFamily="34" charset="0"/>
              <a:buChar char="•"/>
            </a:pPr>
            <a:r>
              <a:rPr lang="en-US" dirty="0" smtClean="0"/>
              <a:t>RRTs: rapidly exploring random trees uses sampling method</a:t>
            </a:r>
          </a:p>
          <a:p>
            <a:pPr>
              <a:buFont typeface="Arial" pitchFamily="34" charset="0"/>
              <a:buChar char="•"/>
            </a:pPr>
            <a:r>
              <a:rPr lang="en-US" dirty="0" smtClean="0"/>
              <a:t>PRMs: probabilistic roadmaps uses sampling method</a:t>
            </a:r>
          </a:p>
          <a:p>
            <a:pPr>
              <a:buFont typeface="Arial" pitchFamily="34" charset="0"/>
              <a:buChar char="•"/>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a:t>
            </a:r>
            <a:endParaRPr lang="en-US" sz="2400" b="1" dirty="0"/>
          </a:p>
        </p:txBody>
      </p:sp>
      <p:sp>
        <p:nvSpPr>
          <p:cNvPr id="4" name="TextBox 3"/>
          <p:cNvSpPr txBox="1"/>
          <p:nvPr/>
        </p:nvSpPr>
        <p:spPr>
          <a:xfrm>
            <a:off x="228600" y="1225689"/>
            <a:ext cx="8915400" cy="2862322"/>
          </a:xfrm>
          <a:prstGeom prst="rect">
            <a:avLst/>
          </a:prstGeom>
          <a:noFill/>
        </p:spPr>
        <p:txBody>
          <a:bodyPr wrap="square" rtlCol="0">
            <a:spAutoFit/>
          </a:bodyPr>
          <a:lstStyle/>
          <a:p>
            <a:r>
              <a:rPr lang="en-US" dirty="0" smtClean="0"/>
              <a:t>Control is usually defined as the power to influence or direct the course of events or determine the behaviour or supervise the running of something, The Robot control is defined the technology needed to control the electromechanical systems of a robot. </a:t>
            </a:r>
          </a:p>
          <a:p>
            <a:r>
              <a:rPr lang="en-US" dirty="0" smtClean="0"/>
              <a:t>Controller: is an information processing device whose inputs are both the desired and measured position, velocity or other pertinent variables in a process and whose outputs are drive signals to a controlling motor or actuator. </a:t>
            </a:r>
          </a:p>
          <a:p>
            <a:r>
              <a:rPr lang="en-US" dirty="0" smtClean="0"/>
              <a:t>the job of the robot controller  is to convert the task specification to forces and torques at the actuators. Hence, precisely controlling a robot requires an understanding of the relationship between the joint forces and torques and the motion of the robot; this is the domain of dynamics.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a:t>
            </a:r>
            <a:endParaRPr lang="en-US" sz="2400" b="1" dirty="0"/>
          </a:p>
        </p:txBody>
      </p:sp>
      <p:sp>
        <p:nvSpPr>
          <p:cNvPr id="4" name="TextBox 3"/>
          <p:cNvSpPr txBox="1"/>
          <p:nvPr/>
        </p:nvSpPr>
        <p:spPr>
          <a:xfrm>
            <a:off x="228600" y="1225689"/>
            <a:ext cx="8915400" cy="2308324"/>
          </a:xfrm>
          <a:prstGeom prst="rect">
            <a:avLst/>
          </a:prstGeom>
          <a:noFill/>
        </p:spPr>
        <p:txBody>
          <a:bodyPr wrap="square" rtlCol="0">
            <a:spAutoFit/>
          </a:bodyPr>
          <a:lstStyle/>
          <a:p>
            <a:r>
              <a:rPr lang="en-US" dirty="0" smtClean="0"/>
              <a:t>Controller: There are two  types: a feedback controller and a feed forward controller.</a:t>
            </a:r>
          </a:p>
          <a:p>
            <a:pPr>
              <a:buFont typeface="Arial" pitchFamily="34" charset="0"/>
              <a:buChar char="•"/>
            </a:pPr>
            <a:r>
              <a:rPr lang="en-US" dirty="0" smtClean="0"/>
              <a:t>A feedback controller measures the output of a process and then manipulates the input as needed to drive the process variable toward the desired set point, thus the control variable adjustment is error-based.  It repeats this measure-decide-actuate sequence over and over until the process variable matches the set point.</a:t>
            </a:r>
          </a:p>
          <a:p>
            <a:pPr>
              <a:buFont typeface="Arial" pitchFamily="34" charset="0"/>
              <a:buChar char="•"/>
            </a:pPr>
            <a:r>
              <a:rPr lang="en-US" dirty="0" smtClean="0"/>
              <a:t>In feed forward controller the control variable adjustment is not error-based. Instead it is based on knowledge about the path in the form of a mathematical model of the dynamics of the robot   and hence it is an open system, does not have any feedback loop to control its output.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a:t>
            </a:r>
            <a:endParaRPr lang="en-US" sz="2400" b="1" dirty="0"/>
          </a:p>
        </p:txBody>
      </p:sp>
      <p:sp>
        <p:nvSpPr>
          <p:cNvPr id="4" name="TextBox 3"/>
          <p:cNvSpPr txBox="1"/>
          <p:nvPr/>
        </p:nvSpPr>
        <p:spPr>
          <a:xfrm>
            <a:off x="228600" y="1225689"/>
            <a:ext cx="7924800" cy="3970318"/>
          </a:xfrm>
          <a:prstGeom prst="rect">
            <a:avLst/>
          </a:prstGeom>
          <a:noFill/>
        </p:spPr>
        <p:txBody>
          <a:bodyPr wrap="square" rtlCol="0">
            <a:spAutoFit/>
          </a:bodyPr>
          <a:lstStyle/>
          <a:p>
            <a:r>
              <a:rPr lang="en-US" dirty="0" smtClean="0"/>
              <a:t>The types of task the robot is supposed to perform are:</a:t>
            </a:r>
          </a:p>
          <a:p>
            <a:pPr>
              <a:buFont typeface="Arial" pitchFamily="34" charset="0"/>
              <a:buChar char="•"/>
            </a:pPr>
            <a:r>
              <a:rPr lang="en-US" dirty="0" smtClean="0"/>
              <a:t>moving an object from one place to another</a:t>
            </a:r>
          </a:p>
          <a:p>
            <a:pPr>
              <a:buFont typeface="Arial" pitchFamily="34" charset="0"/>
              <a:buChar char="•"/>
            </a:pPr>
            <a:r>
              <a:rPr lang="en-US" dirty="0" smtClean="0"/>
              <a:t>tracing a trajectory for manufacturing applications</a:t>
            </a:r>
          </a:p>
          <a:p>
            <a:pPr>
              <a:buFont typeface="Arial" pitchFamily="34" charset="0"/>
              <a:buChar char="•"/>
            </a:pPr>
            <a:r>
              <a:rPr lang="en-US" dirty="0" smtClean="0"/>
              <a:t>act as a source of forces, for example when grinding or polishing a work piece</a:t>
            </a:r>
          </a:p>
          <a:p>
            <a:pPr>
              <a:buFont typeface="Arial" pitchFamily="34" charset="0"/>
              <a:buChar char="•"/>
            </a:pPr>
            <a:r>
              <a:rPr lang="en-US" dirty="0" smtClean="0"/>
              <a:t> control forces in some direction and motions in another, e.g. writing on a board with a chalk</a:t>
            </a:r>
          </a:p>
          <a:p>
            <a:pPr>
              <a:buFont typeface="Arial" pitchFamily="34" charset="0"/>
              <a:buChar char="•"/>
            </a:pPr>
            <a:r>
              <a:rPr lang="en-US" dirty="0" smtClean="0"/>
              <a:t>In some tasks the robot acts like a programmable spring, damper, or mass, by controlling its position, velocity, or acceleration in response to forces applied to it.</a:t>
            </a:r>
          </a:p>
          <a:p>
            <a:pPr>
              <a:buFont typeface="Arial" pitchFamily="34" charset="0"/>
              <a:buChar char="•"/>
            </a:pPr>
            <a:endParaRPr lang="en-US" dirty="0" smtClean="0"/>
          </a:p>
          <a:p>
            <a:r>
              <a:rPr lang="en-US" dirty="0" smtClean="0"/>
              <a:t>Control strategies to achieve the behaviors described above are known as :</a:t>
            </a:r>
          </a:p>
          <a:p>
            <a:pPr>
              <a:buFont typeface="Arial" pitchFamily="34" charset="0"/>
              <a:buChar char="•"/>
            </a:pPr>
            <a:r>
              <a:rPr lang="en-US" dirty="0" smtClean="0"/>
              <a:t>motion (or position) control, </a:t>
            </a:r>
          </a:p>
          <a:p>
            <a:pPr>
              <a:buFont typeface="Arial" pitchFamily="34" charset="0"/>
              <a:buChar char="•"/>
            </a:pPr>
            <a:r>
              <a:rPr lang="en-US" dirty="0" smtClean="0"/>
              <a:t>force control, </a:t>
            </a:r>
          </a:p>
          <a:p>
            <a:pPr>
              <a:buFont typeface="Arial" pitchFamily="34" charset="0"/>
              <a:buChar char="•"/>
            </a:pPr>
            <a:r>
              <a:rPr lang="en-US" dirty="0" smtClean="0"/>
              <a:t>hybrid motion–force control,</a:t>
            </a:r>
          </a:p>
          <a:p>
            <a:pPr>
              <a:buFont typeface="Arial" pitchFamily="34" charset="0"/>
              <a:buChar char="•"/>
            </a:pPr>
            <a:r>
              <a:rPr lang="en-US" dirty="0" smtClean="0"/>
              <a:t>impedance control.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381000" y="914400"/>
            <a:ext cx="8534400" cy="1447800"/>
          </a:xfrm>
        </p:spPr>
        <p:txBody>
          <a:bodyPr>
            <a:normAutofit/>
          </a:bodyPr>
          <a:lstStyle/>
          <a:p>
            <a:r>
              <a:rPr lang="en-US" sz="2400" b="1" dirty="0" smtClean="0"/>
              <a:t>CONTROL: </a:t>
            </a:r>
            <a:r>
              <a:rPr lang="en-US" sz="2400" dirty="0" smtClean="0"/>
              <a:t>The conceptual view of an intelligent machine</a:t>
            </a:r>
          </a:p>
          <a:p>
            <a:r>
              <a:rPr lang="en-US" sz="2400" dirty="0" smtClean="0"/>
              <a:t>NIST A real time control system methodology for</a:t>
            </a:r>
          </a:p>
          <a:p>
            <a:r>
              <a:rPr lang="en-US" sz="2400" dirty="0" smtClean="0"/>
              <a:t> developing intelligent control systems NISTIR 4936</a:t>
            </a:r>
          </a:p>
          <a:p>
            <a:endParaRPr lang="en-US" sz="2400" dirty="0" smtClean="0"/>
          </a:p>
          <a:p>
            <a:endParaRPr lang="en-US" sz="2400" b="1" dirty="0"/>
          </a:p>
        </p:txBody>
      </p:sp>
      <p:pic>
        <p:nvPicPr>
          <p:cNvPr id="4098" name="Picture 2" descr="https://ia601606.us.archive.org/BookReader/BookReaderImages.php?zip=/16/items/realtimecontrols4936quin/realtimecontrols4936quin_jp2.zip&amp;file=realtimecontrols4936quin_jp2/realtimecontrols4936quin_0019.jp2&amp;scale=8&amp;rotate=0"/>
          <p:cNvPicPr>
            <a:picLocks noChangeAspect="1" noChangeArrowheads="1"/>
          </p:cNvPicPr>
          <p:nvPr/>
        </p:nvPicPr>
        <p:blipFill>
          <a:blip r:embed="rId2" cstate="print"/>
          <a:srcRect/>
          <a:stretch>
            <a:fillRect/>
          </a:stretch>
        </p:blipFill>
        <p:spPr bwMode="auto">
          <a:xfrm>
            <a:off x="381000" y="2438400"/>
            <a:ext cx="5943600" cy="6934200"/>
          </a:xfrm>
          <a:prstGeom prst="rect">
            <a:avLst/>
          </a:prstGeom>
          <a:noFill/>
        </p:spPr>
      </p:pic>
      <p:sp>
        <p:nvSpPr>
          <p:cNvPr id="7" name="Rectangle 6"/>
          <p:cNvSpPr/>
          <p:nvPr/>
        </p:nvSpPr>
        <p:spPr>
          <a:xfrm>
            <a:off x="838200" y="6096000"/>
            <a:ext cx="6629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232323"/>
                </a:solidFill>
                <a:latin typeface="Roboto"/>
              </a:rPr>
              <a:t>A feedback controller measures the output of a process and then manipulates the input as needed to drive the process variable toward the desired </a:t>
            </a:r>
            <a:r>
              <a:rPr lang="en-US" dirty="0" err="1" smtClean="0">
                <a:solidFill>
                  <a:srgbClr val="232323"/>
                </a:solidFill>
                <a:latin typeface="Roboto"/>
              </a:rPr>
              <a:t>setpoint</a:t>
            </a:r>
            <a:r>
              <a:rPr lang="en-US" dirty="0" smtClean="0">
                <a:solidFill>
                  <a:srgbClr val="232323"/>
                </a:solidFill>
                <a:latin typeface="Roboto"/>
              </a:rPr>
              <a:t>.</a:t>
            </a:r>
            <a:endParaRPr lang="en-US" dirty="0"/>
          </a:p>
        </p:txBody>
      </p:sp>
      <p:sp>
        <p:nvSpPr>
          <p:cNvPr id="8" name="TextBox 7"/>
          <p:cNvSpPr txBox="1"/>
          <p:nvPr/>
        </p:nvSpPr>
        <p:spPr>
          <a:xfrm>
            <a:off x="6705600" y="2895600"/>
            <a:ext cx="2286000" cy="2585323"/>
          </a:xfrm>
          <a:prstGeom prst="rect">
            <a:avLst/>
          </a:prstGeom>
          <a:noFill/>
          <a:ln>
            <a:solidFill>
              <a:schemeClr val="tx1"/>
            </a:solidFill>
          </a:ln>
        </p:spPr>
        <p:txBody>
          <a:bodyPr wrap="square" rtlCol="0">
            <a:spAutoFit/>
          </a:bodyPr>
          <a:lstStyle/>
          <a:p>
            <a:r>
              <a:rPr lang="en-US" dirty="0" smtClean="0"/>
              <a:t>Value Judgment</a:t>
            </a:r>
          </a:p>
          <a:p>
            <a:r>
              <a:rPr lang="en-US" dirty="0" smtClean="0"/>
              <a:t>Sensor processing</a:t>
            </a:r>
          </a:p>
          <a:p>
            <a:r>
              <a:rPr lang="en-US" dirty="0" smtClean="0"/>
              <a:t>World view(database)</a:t>
            </a:r>
          </a:p>
          <a:p>
            <a:r>
              <a:rPr lang="en-US" dirty="0" smtClean="0"/>
              <a:t>Behavior generation</a:t>
            </a:r>
          </a:p>
          <a:p>
            <a:r>
              <a:rPr lang="en-US" dirty="0" smtClean="0"/>
              <a:t>Sensors</a:t>
            </a:r>
          </a:p>
          <a:p>
            <a:r>
              <a:rPr lang="en-US" dirty="0" smtClean="0"/>
              <a:t>Actuators</a:t>
            </a:r>
          </a:p>
          <a:p>
            <a:r>
              <a:rPr lang="en-US" dirty="0" smtClean="0"/>
              <a:t>-----------------------------------</a:t>
            </a:r>
          </a:p>
          <a:p>
            <a:r>
              <a:rPr lang="en-US" dirty="0" smtClean="0"/>
              <a:t>Environment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Joint space and task space</a:t>
            </a:r>
            <a:endParaRPr lang="en-US" sz="2400" b="1" dirty="0"/>
          </a:p>
        </p:txBody>
      </p:sp>
      <p:sp>
        <p:nvSpPr>
          <p:cNvPr id="4" name="TextBox 3"/>
          <p:cNvSpPr txBox="1"/>
          <p:nvPr/>
        </p:nvSpPr>
        <p:spPr>
          <a:xfrm>
            <a:off x="685800" y="1600200"/>
            <a:ext cx="7924800" cy="4524315"/>
          </a:xfrm>
          <a:prstGeom prst="rect">
            <a:avLst/>
          </a:prstGeom>
          <a:noFill/>
        </p:spPr>
        <p:txBody>
          <a:bodyPr wrap="square" rtlCol="0">
            <a:spAutoFit/>
          </a:bodyPr>
          <a:lstStyle/>
          <a:p>
            <a:pPr>
              <a:buFont typeface="Arial" pitchFamily="34" charset="0"/>
              <a:buChar char="•"/>
            </a:pPr>
            <a:r>
              <a:rPr lang="en-US" dirty="0" smtClean="0"/>
              <a:t>In a motion control problem, the manipulator moves to a position to pick up an object, transports that object to another location, and deposits it.</a:t>
            </a:r>
          </a:p>
          <a:p>
            <a:pPr>
              <a:buFont typeface="Arial" pitchFamily="34" charset="0"/>
              <a:buChar char="•"/>
            </a:pPr>
            <a:r>
              <a:rPr lang="en-US" dirty="0" smtClean="0"/>
              <a:t>Tasks are usually specified in the task space in terms of a desired trajectory of the end-effectors, </a:t>
            </a:r>
          </a:p>
          <a:p>
            <a:pPr>
              <a:buFont typeface="Arial" pitchFamily="34" charset="0"/>
              <a:buChar char="•"/>
            </a:pPr>
            <a:r>
              <a:rPr lang="en-US" dirty="0" smtClean="0"/>
              <a:t>while control actions are performed in the joint space to achieve the desired goals</a:t>
            </a:r>
          </a:p>
          <a:p>
            <a:pPr>
              <a:buFont typeface="Arial" pitchFamily="34" charset="0"/>
              <a:buChar char="•"/>
            </a:pPr>
            <a:r>
              <a:rPr lang="en-US" dirty="0" smtClean="0"/>
              <a:t>The main goal of the joint space control is to design a feedback controller such that the joint coordinates q(t) ∈ </a:t>
            </a:r>
            <a:r>
              <a:rPr lang="en-US" dirty="0" err="1" smtClean="0"/>
              <a:t>Rn</a:t>
            </a:r>
            <a:r>
              <a:rPr lang="en-US" dirty="0" smtClean="0"/>
              <a:t> track the desired motion </a:t>
            </a:r>
            <a:r>
              <a:rPr lang="en-US" dirty="0" err="1" smtClean="0"/>
              <a:t>qd</a:t>
            </a:r>
            <a:r>
              <a:rPr lang="en-US" dirty="0" smtClean="0"/>
              <a:t>(t) as closely as possible</a:t>
            </a:r>
          </a:p>
          <a:p>
            <a:pPr>
              <a:buFont typeface="Arial" pitchFamily="34" charset="0"/>
              <a:buChar char="•"/>
            </a:pPr>
            <a:r>
              <a:rPr lang="en-US" dirty="0" smtClean="0"/>
              <a:t>Firstly, the desired motion, which is described in terms of end-effectors coordinates, is converted to a corresponding joint trajectory using the inverse kinematics of the manipulator. Then the feedback controller determines the joint torque necessary to move the manipulator along the desired trajectory specified in joint coordinates starting from measurements of the current joint states</a:t>
            </a:r>
          </a:p>
          <a:p>
            <a:pPr>
              <a:buFont typeface="Arial" pitchFamily="34" charset="0"/>
              <a:buChar char="•"/>
            </a:pPr>
            <a:r>
              <a:rPr lang="en-US" dirty="0" smtClean="0"/>
              <a:t>The main goal of the operational space control is to design a feedback controller that allows execution of an end-effectors motion x(t) ∈ </a:t>
            </a:r>
            <a:r>
              <a:rPr lang="en-US" dirty="0" err="1" smtClean="0"/>
              <a:t>Rn</a:t>
            </a:r>
            <a:r>
              <a:rPr lang="en-US" dirty="0" smtClean="0"/>
              <a:t> that tracks the desired end-effectors motion </a:t>
            </a:r>
            <a:r>
              <a:rPr lang="en-US" dirty="0" err="1" smtClean="0"/>
              <a:t>xd</a:t>
            </a:r>
            <a:r>
              <a:rPr lang="en-US" dirty="0" smtClean="0"/>
              <a:t>(t) as closely as possible.</a:t>
            </a:r>
          </a:p>
          <a:p>
            <a:pPr>
              <a:buFont typeface="Arial" pitchFamily="34" charset="0"/>
              <a:buChar char="•"/>
            </a:pPr>
            <a:r>
              <a:rPr lang="en-US" dirty="0" smtClean="0"/>
              <a:t>Task space controllers employ a feedback loop that directly minimizes task errors.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PID CONTROL</a:t>
            </a:r>
            <a:endParaRPr lang="en-US" sz="2400" b="1" dirty="0"/>
          </a:p>
        </p:txBody>
      </p:sp>
      <p:sp>
        <p:nvSpPr>
          <p:cNvPr id="4" name="TextBox 3"/>
          <p:cNvSpPr txBox="1"/>
          <p:nvPr/>
        </p:nvSpPr>
        <p:spPr>
          <a:xfrm>
            <a:off x="2438400" y="228600"/>
            <a:ext cx="381000" cy="369332"/>
          </a:xfrm>
          <a:prstGeom prst="rect">
            <a:avLst/>
          </a:prstGeom>
          <a:noFill/>
        </p:spPr>
        <p:txBody>
          <a:bodyPr wrap="square" rtlCol="0">
            <a:spAutoFit/>
          </a:bodyPr>
          <a:lstStyle/>
          <a:p>
            <a:endParaRPr lang="en-US" dirty="0"/>
          </a:p>
        </p:txBody>
      </p:sp>
      <p:sp>
        <p:nvSpPr>
          <p:cNvPr id="5" name="TextBox 4"/>
          <p:cNvSpPr txBox="1"/>
          <p:nvPr/>
        </p:nvSpPr>
        <p:spPr>
          <a:xfrm>
            <a:off x="1143000" y="1447800"/>
            <a:ext cx="7620000" cy="1200329"/>
          </a:xfrm>
          <a:prstGeom prst="rect">
            <a:avLst/>
          </a:prstGeom>
          <a:noFill/>
        </p:spPr>
        <p:txBody>
          <a:bodyPr wrap="square" rtlCol="0">
            <a:spAutoFit/>
          </a:bodyPr>
          <a:lstStyle/>
          <a:p>
            <a:r>
              <a:rPr lang="en-US" dirty="0" smtClean="0"/>
              <a:t>Approximately 95% of the closed loop operations of industrial automation sector use PID controllers. PID stands for Proportional-Integral-Derivative. These three controllers are combined in such a way that it produces a control signal. all PID controllers are processed by the microprocessors. </a:t>
            </a:r>
            <a:endParaRPr lang="en-US" dirty="0"/>
          </a:p>
        </p:txBody>
      </p:sp>
      <p:pic>
        <p:nvPicPr>
          <p:cNvPr id="39938" name="Picture 2" descr="Working of PID controller"/>
          <p:cNvPicPr>
            <a:picLocks noChangeAspect="1" noChangeArrowheads="1"/>
          </p:cNvPicPr>
          <p:nvPr/>
        </p:nvPicPr>
        <p:blipFill>
          <a:blip r:embed="rId2" cstate="print"/>
          <a:srcRect/>
          <a:stretch>
            <a:fillRect/>
          </a:stretch>
        </p:blipFill>
        <p:spPr bwMode="auto">
          <a:xfrm>
            <a:off x="1676400" y="2971800"/>
            <a:ext cx="4419600" cy="25146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92500"/>
          </a:bodyPr>
          <a:lstStyle/>
          <a:p>
            <a:r>
              <a:rPr lang="en-US" sz="2400" b="1" dirty="0" smtClean="0"/>
              <a:t>FEEDBACK FEED FORWARD CONTROLLERS</a:t>
            </a:r>
            <a:endParaRPr lang="en-US" sz="2400" b="1" dirty="0"/>
          </a:p>
        </p:txBody>
      </p:sp>
      <p:sp>
        <p:nvSpPr>
          <p:cNvPr id="4" name="TextBox 3"/>
          <p:cNvSpPr txBox="1"/>
          <p:nvPr/>
        </p:nvSpPr>
        <p:spPr>
          <a:xfrm>
            <a:off x="1066800" y="1524000"/>
            <a:ext cx="6858000" cy="923330"/>
          </a:xfrm>
          <a:prstGeom prst="rect">
            <a:avLst/>
          </a:prstGeom>
          <a:noFill/>
        </p:spPr>
        <p:txBody>
          <a:bodyPr wrap="square" rtlCol="0">
            <a:spAutoFit/>
          </a:bodyPr>
          <a:lstStyle/>
          <a:p>
            <a:r>
              <a:rPr lang="en-US" dirty="0" smtClean="0"/>
              <a:t>A feedback controller measures the output of a process and then manipulates the input as needed to drive the process variable toward the desired </a:t>
            </a:r>
            <a:r>
              <a:rPr lang="en-US" dirty="0" err="1" smtClean="0"/>
              <a:t>setpoint</a:t>
            </a:r>
            <a:r>
              <a:rPr lang="en-US" dirty="0" smtClean="0"/>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ARCHITECTURE</a:t>
            </a:r>
            <a:endParaRPr lang="en-US" sz="2400" b="1" dirty="0"/>
          </a:p>
        </p:txBody>
      </p:sp>
      <p:sp>
        <p:nvSpPr>
          <p:cNvPr id="4" name="TextBox 3"/>
          <p:cNvSpPr txBox="1"/>
          <p:nvPr/>
        </p:nvSpPr>
        <p:spPr>
          <a:xfrm>
            <a:off x="609600" y="1676400"/>
            <a:ext cx="8153400" cy="4247317"/>
          </a:xfrm>
          <a:prstGeom prst="rect">
            <a:avLst/>
          </a:prstGeom>
          <a:noFill/>
        </p:spPr>
        <p:txBody>
          <a:bodyPr wrap="square" rtlCol="0">
            <a:spAutoFit/>
          </a:bodyPr>
          <a:lstStyle/>
          <a:p>
            <a:r>
              <a:rPr lang="en-US" dirty="0" smtClean="0"/>
              <a:t>NEED: Robot software systems tend to be complex. This complexity is due, in large part, to the need to control diverse sensors and actuators in real time, in the face of significant uncertainty and noise. Robot systems must work to achieve tasks while monitoring for, and reacting to, unexpected situations. Doing all this concurrently and asynchronously adds immensely to system complexity. The use of a well-conceived architecture, together with programming tools that support the architecture, can often help to manage that complexity.</a:t>
            </a:r>
          </a:p>
          <a:p>
            <a:r>
              <a:rPr lang="en-US" dirty="0" smtClean="0"/>
              <a:t>A robot control architecture provides guiding principles and constraints for ARCHITECTURE organizing a robot’s control system (its brain), comprises of specific styles, tools, constraints, and rules.</a:t>
            </a:r>
          </a:p>
          <a:p>
            <a:r>
              <a:rPr lang="en-US" dirty="0" smtClean="0"/>
              <a:t>Four types of architecture depending upon control paradigms:</a:t>
            </a:r>
          </a:p>
          <a:p>
            <a:r>
              <a:rPr lang="en-US" dirty="0" smtClean="0"/>
              <a:t>1. Deliberative control: Think hard, act later (Sense- Plan- Act)</a:t>
            </a:r>
          </a:p>
          <a:p>
            <a:r>
              <a:rPr lang="en-US" dirty="0" smtClean="0"/>
              <a:t>2. Reactive control : Don’t Think, React!</a:t>
            </a:r>
          </a:p>
          <a:p>
            <a:r>
              <a:rPr lang="en-US" dirty="0" smtClean="0"/>
              <a:t>3. Hybrid control : Think and Act Separately, in Parallel</a:t>
            </a:r>
          </a:p>
          <a:p>
            <a:r>
              <a:rPr lang="en-US" dirty="0" smtClean="0"/>
              <a:t>4. Behavior-based control: Think the Way You Act</a:t>
            </a:r>
            <a:endParaRPr lang="en-US" dirty="0"/>
          </a:p>
        </p:txBody>
      </p:sp>
      <p:sp>
        <p:nvSpPr>
          <p:cNvPr id="5" name="TextBox 4"/>
          <p:cNvSpPr txBox="1"/>
          <p:nvPr/>
        </p:nvSpPr>
        <p:spPr>
          <a:xfrm>
            <a:off x="685800" y="1143000"/>
            <a:ext cx="8229600" cy="369332"/>
          </a:xfrm>
          <a:prstGeom prst="rect">
            <a:avLst/>
          </a:prstGeom>
          <a:noFill/>
        </p:spPr>
        <p:txBody>
          <a:bodyPr wrap="square" rtlCol="0">
            <a:spAutoFit/>
          </a:bodyPr>
          <a:lstStyle/>
          <a:p>
            <a:r>
              <a:rPr lang="en-US" dirty="0" smtClean="0"/>
              <a:t>Robot architectures and programming began in the late 1960s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4" name="Subtitle 2"/>
          <p:cNvSpPr>
            <a:spLocks noGrp="1"/>
          </p:cNvSpPr>
          <p:nvPr>
            <p:ph type="subTitle" idx="1"/>
          </p:nvPr>
        </p:nvSpPr>
        <p:spPr>
          <a:xfrm>
            <a:off x="1295400" y="762000"/>
            <a:ext cx="6400800" cy="457200"/>
          </a:xfrm>
        </p:spPr>
        <p:txBody>
          <a:bodyPr>
            <a:normAutofit/>
          </a:bodyPr>
          <a:lstStyle/>
          <a:p>
            <a:r>
              <a:rPr lang="en-US" sz="2400" b="1" dirty="0" smtClean="0"/>
              <a:t>ARCHITECTURE</a:t>
            </a:r>
            <a:endParaRPr lang="en-US" sz="2400" b="1" dirty="0"/>
          </a:p>
        </p:txBody>
      </p:sp>
      <p:sp>
        <p:nvSpPr>
          <p:cNvPr id="5" name="TextBox 4"/>
          <p:cNvSpPr txBox="1"/>
          <p:nvPr/>
        </p:nvSpPr>
        <p:spPr>
          <a:xfrm>
            <a:off x="914400" y="1371600"/>
            <a:ext cx="6934200" cy="3970318"/>
          </a:xfrm>
          <a:prstGeom prst="rect">
            <a:avLst/>
          </a:prstGeom>
          <a:noFill/>
        </p:spPr>
        <p:txBody>
          <a:bodyPr wrap="square" rtlCol="0">
            <a:spAutoFit/>
          </a:bodyPr>
          <a:lstStyle/>
          <a:p>
            <a:r>
              <a:rPr lang="en-US" dirty="0" smtClean="0"/>
              <a:t>Considerations for selection of  architecture:</a:t>
            </a:r>
          </a:p>
          <a:p>
            <a:pPr>
              <a:buFont typeface="Arial" pitchFamily="34" charset="0"/>
              <a:buChar char="•"/>
            </a:pPr>
            <a:r>
              <a:rPr lang="en-US" dirty="0" smtClean="0"/>
              <a:t>Is there a lot of sensor noise? </a:t>
            </a:r>
          </a:p>
          <a:p>
            <a:r>
              <a:rPr lang="en-US" dirty="0" smtClean="0"/>
              <a:t>• Does the environment change or stay static? </a:t>
            </a:r>
          </a:p>
          <a:p>
            <a:r>
              <a:rPr lang="en-US" dirty="0" smtClean="0"/>
              <a:t>• Can the robot sense all the information it needs? If not, how much can it sense? </a:t>
            </a:r>
          </a:p>
          <a:p>
            <a:r>
              <a:rPr lang="en-US" dirty="0" smtClean="0"/>
              <a:t>• How quickly can the robot sense? </a:t>
            </a:r>
          </a:p>
          <a:p>
            <a:r>
              <a:rPr lang="en-US" dirty="0" smtClean="0"/>
              <a:t>• How quickly can the robot act? </a:t>
            </a:r>
          </a:p>
          <a:p>
            <a:r>
              <a:rPr lang="en-US" dirty="0" smtClean="0"/>
              <a:t>• Is there a lot of actuator noise? </a:t>
            </a:r>
          </a:p>
          <a:p>
            <a:r>
              <a:rPr lang="en-US" dirty="0" smtClean="0"/>
              <a:t>• Does the robot need to remember the past in order to get the job done? </a:t>
            </a:r>
          </a:p>
          <a:p>
            <a:r>
              <a:rPr lang="en-US" dirty="0" smtClean="0"/>
              <a:t>•Does the robot need to think into the future and predict in order to get the job done? </a:t>
            </a:r>
          </a:p>
          <a:p>
            <a:r>
              <a:rPr lang="en-US" dirty="0" smtClean="0"/>
              <a:t>• Does the robot need to improve its behavior over time and be able to learn new things?</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4" name="Subtitle 2"/>
          <p:cNvSpPr>
            <a:spLocks noGrp="1"/>
          </p:cNvSpPr>
          <p:nvPr>
            <p:ph type="subTitle" idx="1"/>
          </p:nvPr>
        </p:nvSpPr>
        <p:spPr>
          <a:xfrm>
            <a:off x="1295400" y="762000"/>
            <a:ext cx="6400800" cy="457200"/>
          </a:xfrm>
        </p:spPr>
        <p:txBody>
          <a:bodyPr>
            <a:normAutofit/>
          </a:bodyPr>
          <a:lstStyle/>
          <a:p>
            <a:r>
              <a:rPr lang="en-US" sz="2400" b="1" dirty="0" smtClean="0"/>
              <a:t>ARCHITECTURE</a:t>
            </a:r>
            <a:endParaRPr lang="en-US" sz="2400" b="1" dirty="0"/>
          </a:p>
        </p:txBody>
      </p:sp>
      <p:sp>
        <p:nvSpPr>
          <p:cNvPr id="5" name="TextBox 4"/>
          <p:cNvSpPr txBox="1"/>
          <p:nvPr/>
        </p:nvSpPr>
        <p:spPr>
          <a:xfrm>
            <a:off x="914400" y="1371600"/>
            <a:ext cx="6934200" cy="3970318"/>
          </a:xfrm>
          <a:prstGeom prst="rect">
            <a:avLst/>
          </a:prstGeom>
          <a:noFill/>
        </p:spPr>
        <p:txBody>
          <a:bodyPr wrap="square" rtlCol="0">
            <a:spAutoFit/>
          </a:bodyPr>
          <a:lstStyle/>
          <a:p>
            <a:r>
              <a:rPr lang="en-US" dirty="0" smtClean="0"/>
              <a:t>Various architectures differ in the way they treat </a:t>
            </a:r>
          </a:p>
          <a:p>
            <a:pPr>
              <a:buFont typeface="Arial" pitchFamily="34" charset="0"/>
              <a:buChar char="•"/>
            </a:pPr>
            <a:r>
              <a:rPr lang="en-US" dirty="0" smtClean="0"/>
              <a:t>Time scale: Response time vs. sensing and thinking time</a:t>
            </a:r>
          </a:p>
          <a:p>
            <a:pPr lvl="1">
              <a:buFont typeface="Arial" pitchFamily="34" charset="0"/>
              <a:buChar char="•"/>
            </a:pPr>
            <a:r>
              <a:rPr lang="en-US" dirty="0" smtClean="0"/>
              <a:t>Deliberative takes time to think as it deals with long term</a:t>
            </a:r>
          </a:p>
          <a:p>
            <a:pPr lvl="1">
              <a:buFont typeface="Arial" pitchFamily="34" charset="0"/>
              <a:buChar char="•"/>
            </a:pPr>
            <a:r>
              <a:rPr lang="en-US" dirty="0" smtClean="0"/>
              <a:t>Reactive acts in real time</a:t>
            </a:r>
          </a:p>
          <a:p>
            <a:pPr lvl="1">
              <a:buFont typeface="Arial" pitchFamily="34" charset="0"/>
              <a:buChar char="•"/>
            </a:pPr>
            <a:r>
              <a:rPr lang="en-US" dirty="0" smtClean="0"/>
              <a:t>Hybrid takes combination of the two</a:t>
            </a:r>
          </a:p>
          <a:p>
            <a:pPr lvl="1">
              <a:buFont typeface="Arial" pitchFamily="34" charset="0"/>
              <a:buChar char="•"/>
            </a:pPr>
            <a:r>
              <a:rPr lang="en-US" dirty="0" smtClean="0"/>
              <a:t>Behaviour based works to bring the time scales together</a:t>
            </a:r>
          </a:p>
          <a:p>
            <a:pPr>
              <a:buFont typeface="Arial" pitchFamily="34" charset="0"/>
              <a:buChar char="•"/>
            </a:pPr>
            <a:r>
              <a:rPr lang="en-US" dirty="0" smtClean="0"/>
              <a:t>Modularity: components and their interaction</a:t>
            </a:r>
          </a:p>
          <a:p>
            <a:pPr lvl="1">
              <a:buFont typeface="Arial" pitchFamily="34" charset="0"/>
              <a:buChar char="•"/>
            </a:pPr>
            <a:r>
              <a:rPr lang="en-US" dirty="0" smtClean="0"/>
              <a:t>Deliberative multiple modules sensing (perception), planning, and acting work in sequence</a:t>
            </a:r>
          </a:p>
          <a:p>
            <a:pPr lvl="1">
              <a:buFont typeface="Arial" pitchFamily="34" charset="0"/>
              <a:buChar char="•"/>
            </a:pPr>
            <a:r>
              <a:rPr lang="en-US" dirty="0" smtClean="0"/>
              <a:t>Reactive Multiple modules work in parallel</a:t>
            </a:r>
          </a:p>
          <a:p>
            <a:pPr lvl="1">
              <a:buFont typeface="Arial" pitchFamily="34" charset="0"/>
              <a:buChar char="•"/>
            </a:pPr>
            <a:r>
              <a:rPr lang="en-US" dirty="0" smtClean="0"/>
              <a:t>Hybrid Three parts deliberative, reactive and a part in between act </a:t>
            </a:r>
            <a:r>
              <a:rPr lang="en-US" dirty="0" err="1" smtClean="0"/>
              <a:t>parallelly</a:t>
            </a:r>
            <a:r>
              <a:rPr lang="en-US" dirty="0" smtClean="0"/>
              <a:t>.</a:t>
            </a:r>
          </a:p>
          <a:p>
            <a:pPr lvl="1">
              <a:buFont typeface="Arial" pitchFamily="34" charset="0"/>
              <a:buChar char="•"/>
            </a:pPr>
            <a:r>
              <a:rPr lang="en-US" dirty="0" smtClean="0"/>
              <a:t>Business based: more than three modules but work </a:t>
            </a:r>
            <a:r>
              <a:rPr lang="en-US" dirty="0" err="1" smtClean="0"/>
              <a:t>parallelly</a:t>
            </a:r>
            <a:r>
              <a:rPr lang="en-US" dirty="0" smtClean="0"/>
              <a:t>. </a:t>
            </a:r>
          </a:p>
          <a:p>
            <a:pPr>
              <a:buFont typeface="Arial" pitchFamily="34" charset="0"/>
              <a:buChar char="•"/>
            </a:pPr>
            <a:r>
              <a:rPr lang="en-US" dirty="0" smtClean="0"/>
              <a:t>Representation: (next slide)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ARCHITECTURE</a:t>
            </a:r>
          </a:p>
          <a:p>
            <a:endParaRPr lang="en-US" sz="2400" b="1" dirty="0"/>
          </a:p>
        </p:txBody>
      </p:sp>
      <p:sp>
        <p:nvSpPr>
          <p:cNvPr id="4" name="TextBox 3"/>
          <p:cNvSpPr txBox="1"/>
          <p:nvPr/>
        </p:nvSpPr>
        <p:spPr>
          <a:xfrm>
            <a:off x="1371600" y="1447800"/>
            <a:ext cx="6781800" cy="3139321"/>
          </a:xfrm>
          <a:prstGeom prst="rect">
            <a:avLst/>
          </a:prstGeom>
          <a:noFill/>
        </p:spPr>
        <p:txBody>
          <a:bodyPr wrap="square" rtlCol="0">
            <a:spAutoFit/>
          </a:bodyPr>
          <a:lstStyle/>
          <a:p>
            <a:r>
              <a:rPr lang="en-US" dirty="0" smtClean="0"/>
              <a:t>Representation is the form in which information is stored in the robot.</a:t>
            </a:r>
          </a:p>
          <a:p>
            <a:r>
              <a:rPr lang="en-US" dirty="0" smtClean="0"/>
              <a:t> • Representation of the world around the robot is called a world model. </a:t>
            </a:r>
          </a:p>
          <a:p>
            <a:r>
              <a:rPr lang="en-US" dirty="0" smtClean="0"/>
              <a:t>• Representation can take a great variety of forms and can be used in a great variety of ways by a robot. </a:t>
            </a:r>
          </a:p>
          <a:p>
            <a:r>
              <a:rPr lang="en-US" dirty="0" smtClean="0"/>
              <a:t>• A robot can represent information about itself, other robots, objects, people, the environment, tasks, and actions. </a:t>
            </a:r>
          </a:p>
          <a:p>
            <a:r>
              <a:rPr lang="en-US" dirty="0" smtClean="0"/>
              <a:t>• Representations require constructing and updating, which have computational and memory costs for the robot. </a:t>
            </a:r>
          </a:p>
          <a:p>
            <a:r>
              <a:rPr lang="en-US" dirty="0" smtClean="0"/>
              <a:t>• Different architectures treat representation very differently, from not having any at all, to having centralized world models, to having distributed ones.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ARCHITECTURE</a:t>
            </a:r>
          </a:p>
          <a:p>
            <a:endParaRPr lang="en-US" sz="2400" b="1" dirty="0"/>
          </a:p>
        </p:txBody>
      </p:sp>
      <p:sp>
        <p:nvSpPr>
          <p:cNvPr id="6" name="TextBox 5"/>
          <p:cNvSpPr txBox="1"/>
          <p:nvPr/>
        </p:nvSpPr>
        <p:spPr>
          <a:xfrm>
            <a:off x="1143000" y="1295400"/>
            <a:ext cx="7467600" cy="4524315"/>
          </a:xfrm>
          <a:prstGeom prst="rect">
            <a:avLst/>
          </a:prstGeom>
          <a:noFill/>
        </p:spPr>
        <p:txBody>
          <a:bodyPr wrap="square" rtlCol="0">
            <a:spAutoFit/>
          </a:bodyPr>
          <a:lstStyle/>
          <a:p>
            <a:r>
              <a:rPr lang="en-US" dirty="0" smtClean="0"/>
              <a:t>Subsumption Architecture: In the early 1980s, it became apparent that the SPA paradigm had problems.</a:t>
            </a:r>
          </a:p>
          <a:p>
            <a:r>
              <a:rPr lang="en-US" dirty="0" smtClean="0"/>
              <a:t>The best known architecture for reactive control is Subsumption Architecture, introduced by Prof. Rodney Brooks at MIT in 1985.</a:t>
            </a:r>
          </a:p>
          <a:p>
            <a:r>
              <a:rPr lang="en-US" dirty="0" smtClean="0"/>
              <a:t>Subsumption systems consist of a collection of modules or layers, each of which achieves a task.</a:t>
            </a:r>
          </a:p>
          <a:p>
            <a:r>
              <a:rPr lang="en-US" dirty="0" smtClean="0"/>
              <a:t>The modules or layers are designed and added to the robot incrementally one on top of the other.</a:t>
            </a:r>
          </a:p>
          <a:p>
            <a:r>
              <a:rPr lang="en-US" dirty="0" smtClean="0"/>
              <a:t>Higher layers can also temporarily disable one or more of those below them. For example, avoid-obstacles can stop the robot from moving around. </a:t>
            </a:r>
          </a:p>
          <a:p>
            <a:r>
              <a:rPr lang="en-US" dirty="0" smtClean="0"/>
              <a:t>The name "Subsumption Architecture" comes from the idea that higher layers can assume the existence of the lower ones and the goals they are achieving, so that the higher layers can use the lower ones to help them in achieving their own goals, either by using them while they are running or by inhibiting them selectively. In this way, higher layers "subsume" lower ones.</a:t>
            </a:r>
          </a:p>
          <a:p>
            <a:r>
              <a:rPr lang="en-US" dirty="0" smtClean="0"/>
              <a:t>There is no use of internal models; "the world is its own best model."</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ARCHITECTURE</a:t>
            </a:r>
          </a:p>
          <a:p>
            <a:endParaRPr lang="en-US" sz="24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ARCHITECTURE</a:t>
            </a:r>
          </a:p>
          <a:p>
            <a:endParaRPr lang="en-US" sz="24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PROBABILISTIC ROBOTICS</a:t>
            </a:r>
            <a:endParaRPr lang="en-US" sz="2400" b="1" dirty="0"/>
          </a:p>
        </p:txBody>
      </p:sp>
      <p:sp>
        <p:nvSpPr>
          <p:cNvPr id="4" name="TextBox 3"/>
          <p:cNvSpPr txBox="1"/>
          <p:nvPr/>
        </p:nvSpPr>
        <p:spPr>
          <a:xfrm>
            <a:off x="685800" y="1371600"/>
            <a:ext cx="8077200" cy="3970318"/>
          </a:xfrm>
          <a:prstGeom prst="rect">
            <a:avLst/>
          </a:prstGeom>
          <a:noFill/>
        </p:spPr>
        <p:txBody>
          <a:bodyPr wrap="square" rtlCol="0">
            <a:spAutoFit/>
          </a:bodyPr>
          <a:lstStyle/>
          <a:p>
            <a:r>
              <a:rPr lang="en-US" dirty="0" smtClean="0"/>
              <a:t>Hitherto we addressed the kinematics exclusively  deterministically ignoring the uncertainty in various components of the  robotic models. What is all about uncertainty?</a:t>
            </a:r>
          </a:p>
          <a:p>
            <a:pPr>
              <a:buFont typeface="Arial" pitchFamily="34" charset="0"/>
              <a:buChar char="•"/>
            </a:pPr>
            <a:r>
              <a:rPr lang="en-US" dirty="0" smtClean="0"/>
              <a:t>Sensor noise and errors are inherent in physical measurement</a:t>
            </a:r>
          </a:p>
          <a:p>
            <a:pPr>
              <a:buFont typeface="Arial" pitchFamily="34" charset="0"/>
              <a:buChar char="•"/>
            </a:pPr>
            <a:r>
              <a:rPr lang="en-US" dirty="0" smtClean="0"/>
              <a:t>It refers to the robot’s inability to be certain, to know for sure, about the state of itself and its environment, in order to take absolutely optimal actions at all times.</a:t>
            </a:r>
          </a:p>
          <a:p>
            <a:r>
              <a:rPr lang="en-US" dirty="0" smtClean="0"/>
              <a:t>• Sensor limitations </a:t>
            </a:r>
          </a:p>
          <a:p>
            <a:r>
              <a:rPr lang="en-US" dirty="0" smtClean="0"/>
              <a:t>• Effector and actuator noise and errors </a:t>
            </a:r>
          </a:p>
          <a:p>
            <a:r>
              <a:rPr lang="en-US" dirty="0" smtClean="0"/>
              <a:t>• Hidden and partially observable state </a:t>
            </a:r>
          </a:p>
          <a:p>
            <a:r>
              <a:rPr lang="en-US" dirty="0" smtClean="0"/>
              <a:t>• Lack of prior knowledge about the environment, or a dynamic and changing environment.</a:t>
            </a:r>
          </a:p>
          <a:p>
            <a:r>
              <a:rPr lang="en-US" dirty="0" smtClean="0"/>
              <a:t>Fundamentally, uncertainty stems from the fact that robots are physical  mechanisms that operate in the physical world, the laws of which involve unavoidable uncertainty and lack of absolute precision.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PROBABILISTIC ROBOTICS</a:t>
            </a:r>
            <a:endParaRPr lang="en-US" sz="2400" b="1" dirty="0"/>
          </a:p>
        </p:txBody>
      </p:sp>
      <p:sp>
        <p:nvSpPr>
          <p:cNvPr id="4" name="TextBox 3"/>
          <p:cNvSpPr txBox="1"/>
          <p:nvPr/>
        </p:nvSpPr>
        <p:spPr>
          <a:xfrm>
            <a:off x="304800" y="1219200"/>
            <a:ext cx="7772400" cy="4524315"/>
          </a:xfrm>
          <a:prstGeom prst="rect">
            <a:avLst/>
          </a:prstGeom>
          <a:noFill/>
        </p:spPr>
        <p:txBody>
          <a:bodyPr wrap="square" rtlCol="0">
            <a:spAutoFit/>
          </a:bodyPr>
          <a:lstStyle/>
          <a:p>
            <a:r>
              <a:rPr lang="en-US" dirty="0" smtClean="0"/>
              <a:t>To discover how mathematical statistics and probability are used to help robots cope with uncertainty in navigation,  we refer Probabilistic Robotics by Sebastian </a:t>
            </a:r>
            <a:r>
              <a:rPr lang="en-US" dirty="0" err="1" smtClean="0"/>
              <a:t>Thrun</a:t>
            </a:r>
            <a:r>
              <a:rPr lang="en-US" dirty="0" smtClean="0"/>
              <a:t>, Wolfram </a:t>
            </a:r>
            <a:r>
              <a:rPr lang="en-US" dirty="0" err="1" smtClean="0"/>
              <a:t>Burgard</a:t>
            </a:r>
            <a:r>
              <a:rPr lang="en-US" dirty="0" smtClean="0"/>
              <a:t>, and Dieter Fox Building.</a:t>
            </a:r>
          </a:p>
          <a:p>
            <a:r>
              <a:rPr lang="en-US" dirty="0" smtClean="0"/>
              <a:t>They key idea of probabilistic robotics is to represent uncertainty explicitly, using the calculus of probability theory. Put differently, instead of relying on a single “best guess” as to what might be the case in the world, probabilistic algorithms represent information by probability distributions over a whole space of possible hypotheses. By doing so, they can represent ambiguity and degree of belief in a mathematically sound way, enabling them to accommodate all sources of uncertainty listed above. Moreover, by basing control decisions on probabilistic information, these algorithms degrade nicely in the face of the various sources of uncertainty described above, leading to new solutions to hard robotics problems.</a:t>
            </a:r>
          </a:p>
          <a:p>
            <a:r>
              <a:rPr lang="en-US" dirty="0" smtClean="0"/>
              <a:t>At the core of probabilistic robotics is the idea of estimating state from sensor data.</a:t>
            </a:r>
          </a:p>
          <a:p>
            <a:r>
              <a:rPr lang="en-US" dirty="0" smtClean="0"/>
              <a:t>State is the collection of all aspects of the robot and its environment that can impact the future. A state will be called complete if it is the best predictor of the future.</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PROBABILISTIC ROBOTICS</a:t>
            </a:r>
            <a:endParaRPr lang="en-US" sz="2400" b="1" dirty="0"/>
          </a:p>
        </p:txBody>
      </p:sp>
      <p:sp>
        <p:nvSpPr>
          <p:cNvPr id="4" name="TextBox 3"/>
          <p:cNvSpPr txBox="1"/>
          <p:nvPr/>
        </p:nvSpPr>
        <p:spPr>
          <a:xfrm>
            <a:off x="304800" y="1447800"/>
            <a:ext cx="8534400" cy="5078313"/>
          </a:xfrm>
          <a:prstGeom prst="rect">
            <a:avLst/>
          </a:prstGeom>
          <a:noFill/>
        </p:spPr>
        <p:txBody>
          <a:bodyPr wrap="square" rtlCol="0">
            <a:spAutoFit/>
          </a:bodyPr>
          <a:lstStyle/>
          <a:p>
            <a:r>
              <a:rPr lang="en-US" dirty="0" smtClean="0"/>
              <a:t>In probabilistic robotics, the dynamics of the robot and its environment are characterized in the form of two probabilistic laws: the state transition distribution, and the measurement distribution. The state transition distribution characterizes how state changes over time, possible as the effect of a robot control. The measurement distribution characterizes how measurements are governed by states.</a:t>
            </a:r>
          </a:p>
          <a:p>
            <a:r>
              <a:rPr lang="en-US" dirty="0" smtClean="0"/>
              <a:t>A robot that carries a notion of its own uncertainty and that acts accordingly is superior to one that does not.(why probabilistic approach)</a:t>
            </a:r>
          </a:p>
          <a:p>
            <a:r>
              <a:rPr lang="en-US" dirty="0" smtClean="0"/>
              <a:t>probabilistic algorithms are computationally inefficient and they need to approximate.</a:t>
            </a:r>
          </a:p>
          <a:p>
            <a:r>
              <a:rPr lang="en-US" dirty="0" smtClean="0"/>
              <a:t>The belief (momentary estimate)of a robot is the posterior distribution over the state of the environment. the belief reflects the robot’s internal knowledge about the state of the environment.</a:t>
            </a:r>
          </a:p>
          <a:p>
            <a:r>
              <a:rPr lang="en-US" dirty="0" smtClean="0"/>
              <a:t>The Bayes filter is the principal algorithm for calculating the belief in robotics and is applied recursively.</a:t>
            </a:r>
          </a:p>
          <a:p>
            <a:r>
              <a:rPr lang="en-US" dirty="0" smtClean="0"/>
              <a:t>The Bayes filter makes a Markov assumption that specifies that the state is a complete summary of the past.</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PROBABILISTIC ROBOTICS</a:t>
            </a:r>
            <a:endParaRPr lang="en-US" sz="2400" b="1" dirty="0"/>
          </a:p>
        </p:txBody>
      </p:sp>
      <p:sp>
        <p:nvSpPr>
          <p:cNvPr id="4" name="TextBox 3"/>
          <p:cNvSpPr txBox="1"/>
          <p:nvPr/>
        </p:nvSpPr>
        <p:spPr>
          <a:xfrm>
            <a:off x="838200" y="1371600"/>
            <a:ext cx="7772400" cy="2585323"/>
          </a:xfrm>
          <a:prstGeom prst="rect">
            <a:avLst/>
          </a:prstGeom>
          <a:noFill/>
        </p:spPr>
        <p:txBody>
          <a:bodyPr wrap="square" rtlCol="0">
            <a:spAutoFit/>
          </a:bodyPr>
          <a:lstStyle/>
          <a:p>
            <a:r>
              <a:rPr lang="en-US" dirty="0" smtClean="0"/>
              <a:t>Perception is the process by which the robot uses its sensors to obtain information about the state of its environment.</a:t>
            </a:r>
          </a:p>
          <a:p>
            <a:r>
              <a:rPr lang="en-US" dirty="0" smtClean="0"/>
              <a:t>Control actions change the state of the world. They do so by actively asserting forces on the robot’s environment.</a:t>
            </a:r>
          </a:p>
          <a:p>
            <a:r>
              <a:rPr lang="en-US" dirty="0" smtClean="0"/>
              <a:t>the goal of a proper probabilistic model may appear to accurately model the specific types of uncertainty that exist in robot actuation and perception. In practice, the exact shape of the model often seems to be less important than the fact that some provisions for uncertain outcomes are provided in the first place. </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781800" cy="457200"/>
          </a:xfrm>
        </p:spPr>
        <p:txBody>
          <a:bodyPr>
            <a:normAutofit fontScale="92500"/>
          </a:bodyPr>
          <a:lstStyle/>
          <a:p>
            <a:r>
              <a:rPr lang="en-US" sz="2400" b="1" dirty="0" smtClean="0"/>
              <a:t>NAVIGATION WITH PROBABILISTIC ROBOTICS</a:t>
            </a:r>
            <a:endParaRPr lang="en-US" sz="2400" b="1" dirty="0"/>
          </a:p>
        </p:txBody>
      </p:sp>
      <p:sp>
        <p:nvSpPr>
          <p:cNvPr id="4" name="TextBox 3"/>
          <p:cNvSpPr txBox="1"/>
          <p:nvPr/>
        </p:nvSpPr>
        <p:spPr>
          <a:xfrm>
            <a:off x="457200" y="1524000"/>
            <a:ext cx="8382000" cy="5355312"/>
          </a:xfrm>
          <a:prstGeom prst="rect">
            <a:avLst/>
          </a:prstGeom>
          <a:noFill/>
        </p:spPr>
        <p:txBody>
          <a:bodyPr wrap="square" rtlCol="0">
            <a:spAutoFit/>
          </a:bodyPr>
          <a:lstStyle/>
          <a:p>
            <a:r>
              <a:rPr lang="en-US" dirty="0" smtClean="0"/>
              <a:t>Navigation is the process or activity of accurately ascertaining one's position and planning and following a route. Navigation in a realistic environment is a fundamental requirement for obtaining an autonomous mobile robot. The problem of navigation is the problem of mapping and localization.</a:t>
            </a:r>
          </a:p>
          <a:p>
            <a:r>
              <a:rPr lang="en-US" dirty="0" smtClean="0"/>
              <a:t>The elements are:</a:t>
            </a:r>
          </a:p>
          <a:p>
            <a:pPr>
              <a:buFont typeface="Arial" pitchFamily="34" charset="0"/>
              <a:buChar char="•"/>
            </a:pPr>
            <a:r>
              <a:rPr lang="en-US" dirty="0" smtClean="0"/>
              <a:t>Map: For anybody—animals or robots, for navigation, map is essential. A coordinate system and the set of information about of the location of features in the environment is called a map. If it is provided, it can be used, if not robot needs to develop its own map.</a:t>
            </a:r>
          </a:p>
          <a:p>
            <a:pPr>
              <a:buFont typeface="Arial" pitchFamily="34" charset="0"/>
              <a:buChar char="•"/>
            </a:pPr>
            <a:r>
              <a:rPr lang="en-US" dirty="0" smtClean="0"/>
              <a:t>Robotic mapping addresses the problem of acquiring spatial models of physical environments through mobile robots. </a:t>
            </a:r>
            <a:r>
              <a:rPr lang="en-US" dirty="0" smtClean="0">
                <a:solidFill>
                  <a:srgbClr val="FF0000"/>
                </a:solidFill>
              </a:rPr>
              <a:t>At present, we have robust methods for mapping environments that are static, structured, and of limited size. Mapping unstructured, dynamic, or large-scale environments remains largely an open research problem. </a:t>
            </a:r>
          </a:p>
          <a:p>
            <a:pPr>
              <a:buFont typeface="Arial" pitchFamily="34" charset="0"/>
              <a:buChar char="•"/>
            </a:pPr>
            <a:r>
              <a:rPr lang="en-US" dirty="0" smtClean="0"/>
              <a:t>To acquire a map, robots must possess sensors that enable it to perceive the outside world. </a:t>
            </a:r>
            <a:endParaRPr lang="en-US" dirty="0" smtClean="0">
              <a:solidFill>
                <a:srgbClr val="FF0000"/>
              </a:solidFill>
            </a:endParaRPr>
          </a:p>
          <a:p>
            <a:pPr>
              <a:buFont typeface="Arial" pitchFamily="34" charset="0"/>
              <a:buChar char="•"/>
            </a:pPr>
            <a:r>
              <a:rPr lang="en-US" dirty="0" smtClean="0"/>
              <a:t>The taxonomy of map types is</a:t>
            </a:r>
          </a:p>
          <a:p>
            <a:pPr lvl="1">
              <a:buFont typeface="Arial" pitchFamily="34" charset="0"/>
              <a:buChar char="•"/>
            </a:pPr>
            <a:r>
              <a:rPr lang="en-US" dirty="0" smtClean="0"/>
              <a:t>Metric maps capture the geometric properties of the environment</a:t>
            </a:r>
          </a:p>
          <a:p>
            <a:pPr lvl="1">
              <a:buFont typeface="Arial" pitchFamily="34" charset="0"/>
              <a:buChar char="•"/>
            </a:pPr>
            <a:r>
              <a:rPr lang="en-US" dirty="0" smtClean="0"/>
              <a:t>Topological maps describe the connectivity of different places.</a:t>
            </a:r>
          </a:p>
          <a:p>
            <a:pPr lvl="1">
              <a:buFont typeface="Arial" pitchFamily="34" charset="0"/>
              <a:buChar char="•"/>
            </a:pPr>
            <a:r>
              <a:rPr lang="en-US" dirty="0" smtClean="0"/>
              <a:t>World centric maps are represented in terms of global coordinates</a:t>
            </a:r>
          </a:p>
          <a:p>
            <a:pPr lvl="1">
              <a:buFont typeface="Arial" pitchFamily="34" charset="0"/>
              <a:buChar char="•"/>
            </a:pPr>
            <a:r>
              <a:rPr lang="en-US" dirty="0" smtClean="0"/>
              <a:t>Robot centric maps are represented in measurement space, i.e. they describe the sensor measurements the robot would receive at different locations.</a:t>
            </a:r>
            <a:endParaRPr lang="en-US" dirty="0"/>
          </a:p>
        </p:txBody>
      </p:sp>
      <p:sp>
        <p:nvSpPr>
          <p:cNvPr id="5" name="TextBox 4"/>
          <p:cNvSpPr txBox="1"/>
          <p:nvPr/>
        </p:nvSpPr>
        <p:spPr>
          <a:xfrm>
            <a:off x="990600" y="1219200"/>
            <a:ext cx="2209800" cy="369332"/>
          </a:xfrm>
          <a:prstGeom prst="rect">
            <a:avLst/>
          </a:prstGeom>
          <a:noFill/>
        </p:spPr>
        <p:txBody>
          <a:bodyPr wrap="square" rtlCol="0">
            <a:spAutoFit/>
          </a:bodyPr>
          <a:lstStyle/>
          <a:p>
            <a:r>
              <a:rPr lang="en-US" dirty="0" smtClean="0"/>
              <a:t>MAPPING</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85000" lnSpcReduction="10000"/>
          </a:bodyPr>
          <a:lstStyle/>
          <a:p>
            <a:r>
              <a:rPr lang="en-US" sz="2400" b="1" dirty="0" smtClean="0"/>
              <a:t>NAVIGATION WITH PROBABILISTIC ROBOTICS</a:t>
            </a:r>
            <a:endParaRPr lang="en-US" sz="2400" b="1" dirty="0"/>
          </a:p>
        </p:txBody>
      </p:sp>
      <p:sp>
        <p:nvSpPr>
          <p:cNvPr id="4" name="TextBox 3"/>
          <p:cNvSpPr txBox="1"/>
          <p:nvPr/>
        </p:nvSpPr>
        <p:spPr>
          <a:xfrm>
            <a:off x="914400" y="1447800"/>
            <a:ext cx="5791200" cy="369332"/>
          </a:xfrm>
          <a:prstGeom prst="rect">
            <a:avLst/>
          </a:prstGeom>
          <a:noFill/>
        </p:spPr>
        <p:txBody>
          <a:bodyPr wrap="square" rtlCol="0">
            <a:spAutoFit/>
          </a:bodyPr>
          <a:lstStyle/>
          <a:p>
            <a:r>
              <a:rPr lang="en-US" dirty="0" smtClean="0"/>
              <a:t>MAPPING ALGORITHMS– Kalman Filters</a:t>
            </a:r>
            <a:endParaRPr lang="en-US" dirty="0"/>
          </a:p>
        </p:txBody>
      </p:sp>
      <p:sp>
        <p:nvSpPr>
          <p:cNvPr id="5" name="TextBox 4"/>
          <p:cNvSpPr txBox="1"/>
          <p:nvPr/>
        </p:nvSpPr>
        <p:spPr>
          <a:xfrm>
            <a:off x="914400" y="1981200"/>
            <a:ext cx="7391400" cy="3416320"/>
          </a:xfrm>
          <a:prstGeom prst="rect">
            <a:avLst/>
          </a:prstGeom>
          <a:noFill/>
        </p:spPr>
        <p:txBody>
          <a:bodyPr wrap="square" rtlCol="0">
            <a:spAutoFit/>
          </a:bodyPr>
          <a:lstStyle/>
          <a:p>
            <a:r>
              <a:rPr lang="en-US" dirty="0" smtClean="0"/>
              <a:t>A classical approach to generating maps is based on Kalman filters.</a:t>
            </a:r>
          </a:p>
          <a:p>
            <a:r>
              <a:rPr lang="en-US" dirty="0" smtClean="0"/>
              <a:t>Kalman filters are Bayes filters that represent posteriors p(</a:t>
            </a:r>
            <a:r>
              <a:rPr lang="en-US" dirty="0" err="1" smtClean="0"/>
              <a:t>st</a:t>
            </a:r>
            <a:r>
              <a:rPr lang="en-US" dirty="0" smtClean="0"/>
              <a:t> , m | z t , </a:t>
            </a:r>
            <a:r>
              <a:rPr lang="en-US" dirty="0" err="1" smtClean="0"/>
              <a:t>ut</a:t>
            </a:r>
            <a:r>
              <a:rPr lang="en-US" dirty="0" smtClean="0"/>
              <a:t> ) with Gaussians.</a:t>
            </a:r>
          </a:p>
          <a:p>
            <a:r>
              <a:rPr lang="en-US" dirty="0" smtClean="0"/>
              <a:t>Kalman filter mapping relies on three basic assumptions. </a:t>
            </a:r>
          </a:p>
          <a:p>
            <a:pPr>
              <a:buFont typeface="Arial" pitchFamily="34" charset="0"/>
              <a:buChar char="•"/>
            </a:pPr>
            <a:r>
              <a:rPr lang="en-US" dirty="0" smtClean="0"/>
              <a:t>First, the next state function (motion model) must be linear with added Gaussian noise. </a:t>
            </a:r>
          </a:p>
          <a:p>
            <a:pPr>
              <a:buFont typeface="Arial" pitchFamily="34" charset="0"/>
              <a:buChar char="•"/>
            </a:pPr>
            <a:r>
              <a:rPr lang="en-US" dirty="0" smtClean="0"/>
              <a:t>Second, the same characteristics must also apply to the perceptual model. </a:t>
            </a:r>
          </a:p>
          <a:p>
            <a:pPr>
              <a:buFont typeface="Arial" pitchFamily="34" charset="0"/>
              <a:buChar char="•"/>
            </a:pPr>
            <a:r>
              <a:rPr lang="en-US" dirty="0" smtClean="0"/>
              <a:t>Third, the initial uncertainty must be Gaussian.</a:t>
            </a:r>
          </a:p>
          <a:p>
            <a:r>
              <a:rPr lang="en-US" dirty="0" smtClean="0"/>
              <a:t>However, the robot motion is governed by non  linear relations. To accommodate such nonlinearities, Kalman filters approximate the robot motion model using a linear function obtained via Taylor series expansion. The resulting Kalman filter is known as Extended Kalman filter</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85000" lnSpcReduction="10000"/>
          </a:bodyPr>
          <a:lstStyle/>
          <a:p>
            <a:r>
              <a:rPr lang="en-US" sz="2400" b="1" dirty="0" smtClean="0"/>
              <a:t>NAVIGATION WITH PROBABILISTIC ROBOTICS</a:t>
            </a:r>
            <a:endParaRPr lang="en-US" sz="2400" b="1" dirty="0"/>
          </a:p>
        </p:txBody>
      </p:sp>
      <p:sp>
        <p:nvSpPr>
          <p:cNvPr id="4" name="TextBox 3"/>
          <p:cNvSpPr txBox="1"/>
          <p:nvPr/>
        </p:nvSpPr>
        <p:spPr>
          <a:xfrm>
            <a:off x="1143000" y="1524000"/>
            <a:ext cx="6172200" cy="369332"/>
          </a:xfrm>
          <a:prstGeom prst="rect">
            <a:avLst/>
          </a:prstGeom>
          <a:noFill/>
        </p:spPr>
        <p:txBody>
          <a:bodyPr wrap="square" rtlCol="0">
            <a:spAutoFit/>
          </a:bodyPr>
          <a:lstStyle/>
          <a:p>
            <a:r>
              <a:rPr lang="en-US" dirty="0" smtClean="0"/>
              <a:t>MAPPING ALGORITHMS—Expectation Maximization (EM)</a:t>
            </a:r>
            <a:endParaRPr lang="en-US" dirty="0"/>
          </a:p>
        </p:txBody>
      </p:sp>
      <p:sp>
        <p:nvSpPr>
          <p:cNvPr id="5" name="TextBox 4"/>
          <p:cNvSpPr txBox="1"/>
          <p:nvPr/>
        </p:nvSpPr>
        <p:spPr>
          <a:xfrm>
            <a:off x="1143000" y="2133600"/>
            <a:ext cx="6400800" cy="2585323"/>
          </a:xfrm>
          <a:prstGeom prst="rect">
            <a:avLst/>
          </a:prstGeom>
          <a:noFill/>
        </p:spPr>
        <p:txBody>
          <a:bodyPr wrap="square" rtlCol="0">
            <a:spAutoFit/>
          </a:bodyPr>
          <a:lstStyle/>
          <a:p>
            <a:r>
              <a:rPr lang="en-US" dirty="0" smtClean="0"/>
              <a:t>Alternative to the Kalman filter paradigm is known as the expectation maximization family of algorithms, or in short, EM.</a:t>
            </a:r>
          </a:p>
          <a:p>
            <a:r>
              <a:rPr lang="en-US" dirty="0" smtClean="0"/>
              <a:t>EM have to process the data multiple times.</a:t>
            </a:r>
          </a:p>
          <a:p>
            <a:r>
              <a:rPr lang="en-US" dirty="0" smtClean="0"/>
              <a:t>EM iterates two steps: An expectation step or E-step, where the posterior over robot poses is calculated for a given map, and a maximization step or M-step, in which EM calculates the most likely map given these pose expectations. The result is a series of increasingly accurate maps, m[0], m[1], m[2] , . . .. The initial map, m[0], is an empty map.</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85000" lnSpcReduction="10000"/>
          </a:bodyPr>
          <a:lstStyle/>
          <a:p>
            <a:r>
              <a:rPr lang="en-US" sz="2400" b="1" dirty="0" smtClean="0"/>
              <a:t>NAVIGATION WITH PROBABILISTIC ROBOTICS</a:t>
            </a:r>
            <a:endParaRPr lang="en-US" sz="2400" b="1" dirty="0"/>
          </a:p>
        </p:txBody>
      </p:sp>
      <p:sp>
        <p:nvSpPr>
          <p:cNvPr id="4" name="TextBox 3"/>
          <p:cNvSpPr txBox="1"/>
          <p:nvPr/>
        </p:nvSpPr>
        <p:spPr>
          <a:xfrm>
            <a:off x="1219200" y="1447800"/>
            <a:ext cx="6096000" cy="369332"/>
          </a:xfrm>
          <a:prstGeom prst="rect">
            <a:avLst/>
          </a:prstGeom>
          <a:noFill/>
        </p:spPr>
        <p:txBody>
          <a:bodyPr wrap="square" rtlCol="0">
            <a:spAutoFit/>
          </a:bodyPr>
          <a:lstStyle/>
          <a:p>
            <a:r>
              <a:rPr lang="en-US" dirty="0" smtClean="0"/>
              <a:t>MAPPING ALGORITHMS– OCCUPANCY GRID MAPPING</a:t>
            </a:r>
            <a:endParaRPr lang="en-US" dirty="0"/>
          </a:p>
        </p:txBody>
      </p:sp>
      <p:sp>
        <p:nvSpPr>
          <p:cNvPr id="5" name="TextBox 4"/>
          <p:cNvSpPr txBox="1"/>
          <p:nvPr/>
        </p:nvSpPr>
        <p:spPr>
          <a:xfrm>
            <a:off x="381000" y="2057400"/>
            <a:ext cx="8305800" cy="2308324"/>
          </a:xfrm>
          <a:prstGeom prst="rect">
            <a:avLst/>
          </a:prstGeom>
          <a:noFill/>
        </p:spPr>
        <p:txBody>
          <a:bodyPr wrap="square" rtlCol="0">
            <a:spAutoFit/>
          </a:bodyPr>
          <a:lstStyle/>
          <a:p>
            <a:r>
              <a:rPr lang="en-US" dirty="0" smtClean="0"/>
              <a:t>This algorithm is used by a number of autonomous robots, typically in combination with one of the algorithms described above. It addresses the problem of generating a consistent metric map from noisy or incomplete sensor data. </a:t>
            </a:r>
          </a:p>
          <a:p>
            <a:r>
              <a:rPr lang="en-US" dirty="0" smtClean="0"/>
              <a:t>Applications of occupancy grid maps require robots with range sensors, such as sonar sensors or laser range finders.</a:t>
            </a:r>
          </a:p>
          <a:p>
            <a:r>
              <a:rPr lang="en-US" dirty="0" smtClean="0"/>
              <a:t>occupancy grid maps are represented by grids, which are usually two-dimensional  but may also cover all three spatial dimensions.</a:t>
            </a:r>
          </a:p>
          <a:p>
            <a:r>
              <a:rPr lang="en-US" dirty="0" smtClean="0"/>
              <a:t>This algorithm is popular because it is extremely robust and easy to implement.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85000" lnSpcReduction="10000"/>
          </a:bodyPr>
          <a:lstStyle/>
          <a:p>
            <a:r>
              <a:rPr lang="en-US" sz="2400" b="1" dirty="0" smtClean="0"/>
              <a:t>NAVIGATION WITH PROBABILISTIC ROBOTICS</a:t>
            </a:r>
            <a:endParaRPr lang="en-US" sz="2400" b="1" dirty="0"/>
          </a:p>
        </p:txBody>
      </p:sp>
      <p:sp>
        <p:nvSpPr>
          <p:cNvPr id="4" name="TextBox 3"/>
          <p:cNvSpPr txBox="1"/>
          <p:nvPr/>
        </p:nvSpPr>
        <p:spPr>
          <a:xfrm>
            <a:off x="1143000" y="1447800"/>
            <a:ext cx="5867400" cy="369332"/>
          </a:xfrm>
          <a:prstGeom prst="rect">
            <a:avLst/>
          </a:prstGeom>
          <a:noFill/>
        </p:spPr>
        <p:txBody>
          <a:bodyPr wrap="square" rtlCol="0">
            <a:spAutoFit/>
          </a:bodyPr>
          <a:lstStyle/>
          <a:p>
            <a:r>
              <a:rPr lang="en-US" dirty="0" smtClean="0"/>
              <a:t>MAPPING ALGORITHMS–OBJECT MAPS</a:t>
            </a:r>
            <a:endParaRPr lang="en-US" dirty="0"/>
          </a:p>
        </p:txBody>
      </p:sp>
      <p:sp>
        <p:nvSpPr>
          <p:cNvPr id="5" name="TextBox 4"/>
          <p:cNvSpPr txBox="1"/>
          <p:nvPr/>
        </p:nvSpPr>
        <p:spPr>
          <a:xfrm>
            <a:off x="1066800" y="2057400"/>
            <a:ext cx="6934200" cy="3970318"/>
          </a:xfrm>
          <a:prstGeom prst="rect">
            <a:avLst/>
          </a:prstGeom>
          <a:noFill/>
        </p:spPr>
        <p:txBody>
          <a:bodyPr wrap="square" rtlCol="0">
            <a:spAutoFit/>
          </a:bodyPr>
          <a:lstStyle/>
          <a:p>
            <a:r>
              <a:rPr lang="en-US" dirty="0" smtClean="0"/>
              <a:t>This addresses the problem of building maps composed of basic geometric shapes or objects, such as lines, walls, etc.</a:t>
            </a:r>
          </a:p>
          <a:p>
            <a:r>
              <a:rPr lang="en-US" dirty="0" smtClean="0"/>
              <a:t>Advantages of object maps over grid maps:</a:t>
            </a:r>
          </a:p>
          <a:p>
            <a:pPr>
              <a:buFont typeface="Arial" pitchFamily="34" charset="0"/>
              <a:buChar char="•"/>
            </a:pPr>
            <a:r>
              <a:rPr lang="en-US" dirty="0" smtClean="0"/>
              <a:t>object maps can be more compact than occupancy grid maps,</a:t>
            </a:r>
          </a:p>
          <a:p>
            <a:pPr>
              <a:buFont typeface="Arial" pitchFamily="34" charset="0"/>
              <a:buChar char="•"/>
            </a:pPr>
            <a:r>
              <a:rPr lang="en-US" dirty="0" smtClean="0"/>
              <a:t>they can also be more accurate,</a:t>
            </a:r>
          </a:p>
          <a:p>
            <a:pPr>
              <a:buFont typeface="Arial" pitchFamily="34" charset="0"/>
              <a:buChar char="•"/>
            </a:pPr>
            <a:r>
              <a:rPr lang="en-US" dirty="0" smtClean="0"/>
              <a:t>object representations appear to be necessary for describing dynamic environments where objects might change their location over time.</a:t>
            </a:r>
          </a:p>
          <a:p>
            <a:pPr>
              <a:buFont typeface="Arial" pitchFamily="34" charset="0"/>
              <a:buChar char="•"/>
            </a:pPr>
            <a:r>
              <a:rPr lang="en-US" dirty="0" smtClean="0"/>
              <a:t>object maps are often closer to people’s perception of environments than grid maps, however, they are usually confined to environments that can be expressed through simple geometric shapes and objects.</a:t>
            </a:r>
          </a:p>
          <a:p>
            <a:pPr>
              <a:buFont typeface="Arial" pitchFamily="34" charset="0"/>
              <a:buChar char="•"/>
            </a:pPr>
            <a:r>
              <a:rPr lang="en-US" dirty="0" smtClean="0"/>
              <a:t>This can be overcome by allowing for hybrid maps, which represent some parts of the environment via objects and others using grid map-style representations.</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85000" lnSpcReduction="10000"/>
          </a:bodyPr>
          <a:lstStyle/>
          <a:p>
            <a:r>
              <a:rPr lang="en-US" sz="2400" b="1" dirty="0" smtClean="0"/>
              <a:t>NAVIGATION WITH PROBABILISTIC ROBOTICS</a:t>
            </a:r>
            <a:endParaRPr lang="en-US" sz="2400" b="1" dirty="0"/>
          </a:p>
        </p:txBody>
      </p:sp>
      <p:sp>
        <p:nvSpPr>
          <p:cNvPr id="4" name="TextBox 3"/>
          <p:cNvSpPr txBox="1"/>
          <p:nvPr/>
        </p:nvSpPr>
        <p:spPr>
          <a:xfrm>
            <a:off x="838200" y="1447800"/>
            <a:ext cx="6172200" cy="369332"/>
          </a:xfrm>
          <a:prstGeom prst="rect">
            <a:avLst/>
          </a:prstGeom>
          <a:noFill/>
        </p:spPr>
        <p:txBody>
          <a:bodyPr wrap="square" rtlCol="0">
            <a:spAutoFit/>
          </a:bodyPr>
          <a:lstStyle/>
          <a:p>
            <a:r>
              <a:rPr lang="en-US" dirty="0" smtClean="0"/>
              <a:t>MAPPING ALGORITHMS--DOGMA</a:t>
            </a:r>
            <a:endParaRPr lang="en-US" dirty="0"/>
          </a:p>
        </p:txBody>
      </p:sp>
      <p:sp>
        <p:nvSpPr>
          <p:cNvPr id="5" name="TextBox 4"/>
          <p:cNvSpPr txBox="1"/>
          <p:nvPr/>
        </p:nvSpPr>
        <p:spPr>
          <a:xfrm>
            <a:off x="838200" y="2133600"/>
            <a:ext cx="7467600" cy="2308324"/>
          </a:xfrm>
          <a:prstGeom prst="rect">
            <a:avLst/>
          </a:prstGeom>
          <a:noFill/>
        </p:spPr>
        <p:txBody>
          <a:bodyPr wrap="square" rtlCol="0">
            <a:spAutoFit/>
          </a:bodyPr>
          <a:lstStyle/>
          <a:p>
            <a:r>
              <a:rPr lang="en-US" dirty="0" smtClean="0"/>
              <a:t>Dogma-- dynamic occupancy grid mapping algorithm</a:t>
            </a:r>
          </a:p>
          <a:p>
            <a:r>
              <a:rPr lang="en-US" dirty="0" smtClean="0"/>
              <a:t>The algorithms </a:t>
            </a:r>
            <a:r>
              <a:rPr lang="en-US" dirty="0" err="1" smtClean="0"/>
              <a:t>upto</a:t>
            </a:r>
            <a:r>
              <a:rPr lang="en-US" dirty="0" smtClean="0"/>
              <a:t> now work on static world assumption. The Dogma algorithm is among the first to address dynamic environments. Dogma works on the assumption that the environment possesses objects whose locations are static in the short run, but which change over longer periods in time. </a:t>
            </a:r>
          </a:p>
          <a:p>
            <a:r>
              <a:rPr lang="en-US" dirty="0" smtClean="0"/>
              <a:t>Dogma learns models of dynamic objects, represented by local, object-specific occupancy grid maps.</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85000" lnSpcReduction="10000"/>
          </a:bodyPr>
          <a:lstStyle/>
          <a:p>
            <a:r>
              <a:rPr lang="en-US" sz="2400" b="1" dirty="0" smtClean="0"/>
              <a:t>NAVIGATION WITH PROBABILISTIC ROBOTICS</a:t>
            </a:r>
            <a:endParaRPr lang="en-US" sz="2400" b="1" dirty="0"/>
          </a:p>
        </p:txBody>
      </p:sp>
      <p:sp>
        <p:nvSpPr>
          <p:cNvPr id="4" name="TextBox 3"/>
          <p:cNvSpPr txBox="1"/>
          <p:nvPr/>
        </p:nvSpPr>
        <p:spPr>
          <a:xfrm>
            <a:off x="491705" y="1066800"/>
            <a:ext cx="3330515" cy="369332"/>
          </a:xfrm>
          <a:prstGeom prst="rect">
            <a:avLst/>
          </a:prstGeom>
          <a:noFill/>
        </p:spPr>
        <p:txBody>
          <a:bodyPr wrap="square" rtlCol="0">
            <a:spAutoFit/>
          </a:bodyPr>
          <a:lstStyle/>
          <a:p>
            <a:r>
              <a:rPr lang="en-US" dirty="0" smtClean="0"/>
              <a:t>LOCALISATION</a:t>
            </a:r>
            <a:endParaRPr lang="en-US" dirty="0"/>
          </a:p>
        </p:txBody>
      </p:sp>
      <p:sp>
        <p:nvSpPr>
          <p:cNvPr id="5" name="TextBox 4"/>
          <p:cNvSpPr txBox="1"/>
          <p:nvPr/>
        </p:nvSpPr>
        <p:spPr>
          <a:xfrm>
            <a:off x="304800" y="1371600"/>
            <a:ext cx="8610600" cy="5386090"/>
          </a:xfrm>
          <a:prstGeom prst="rect">
            <a:avLst/>
          </a:prstGeom>
          <a:noFill/>
        </p:spPr>
        <p:txBody>
          <a:bodyPr wrap="square" rtlCol="0">
            <a:spAutoFit/>
          </a:bodyPr>
          <a:lstStyle/>
          <a:p>
            <a:r>
              <a:rPr lang="en-US" dirty="0" smtClean="0"/>
              <a:t>Localisation is to estimate the location of the robot, i.e. its current state in its three-dimensional (x; y</a:t>
            </a:r>
            <a:r>
              <a:rPr lang="en-US" sz="2000" dirty="0" smtClean="0"/>
              <a:t>; </a:t>
            </a:r>
            <a:r>
              <a:rPr lang="en-US" dirty="0" smtClean="0"/>
              <a:t>) configuration space within its environment given a map and incoming sensory information.</a:t>
            </a:r>
          </a:p>
          <a:p>
            <a:r>
              <a:rPr lang="en-US" dirty="0" smtClean="0"/>
              <a:t>Two situations:</a:t>
            </a:r>
          </a:p>
          <a:p>
            <a:pPr>
              <a:buFont typeface="Arial" pitchFamily="34" charset="0"/>
              <a:buChar char="•"/>
            </a:pPr>
            <a:r>
              <a:rPr lang="en-US" dirty="0" smtClean="0"/>
              <a:t>Position tracking : Knowing original position, to find current location compensating </a:t>
            </a:r>
            <a:r>
              <a:rPr lang="en-US" dirty="0" err="1" smtClean="0"/>
              <a:t>odometric</a:t>
            </a:r>
            <a:r>
              <a:rPr lang="en-US" dirty="0" smtClean="0"/>
              <a:t> errors.</a:t>
            </a:r>
          </a:p>
          <a:p>
            <a:pPr>
              <a:buFont typeface="Arial" pitchFamily="34" charset="0"/>
              <a:buChar char="•"/>
            </a:pPr>
            <a:r>
              <a:rPr lang="en-US" dirty="0" smtClean="0"/>
              <a:t>Global: to estimate the position of the robot even under global uncertainty also known as initialisation and kidnapped robot’s problem.</a:t>
            </a:r>
          </a:p>
          <a:p>
            <a:r>
              <a:rPr lang="en-US" dirty="0" smtClean="0"/>
              <a:t>Markov Localisation algorithm: In the beginning this technique starts with a uniform distribution over the whole three-dimensional state-space of the robot. By integrating sensory input this method keeps track of multiple hypotheses and incrementally refines the density until it ends up with a unimodal distribution. It can also do global localisation.</a:t>
            </a:r>
          </a:p>
          <a:p>
            <a:r>
              <a:rPr lang="en-US" dirty="0" smtClean="0"/>
              <a:t>Grid based localisation: a variation  that uses a fine-grained geometric discretization to represent the position of the robot. It provides very precise estimates for the position of a mobile robot and the high resolution grids allow the integration of raw (proximity) sensor readings. The disadvantage of this technique, i.e., the huge state space which has to be maintained is overcome by  1) The selective update strategy which focuses the computation on the relevant part of the state space and 2) A sensor model designed especially for proximity sensors.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85000" lnSpcReduction="10000"/>
          </a:bodyPr>
          <a:lstStyle/>
          <a:p>
            <a:r>
              <a:rPr lang="en-US" sz="2400" b="1" dirty="0" smtClean="0"/>
              <a:t>NAVIGATION WITH PROBABILISTIC ROBOTICS</a:t>
            </a:r>
            <a:endParaRPr lang="en-US" sz="2400" b="1" dirty="0"/>
          </a:p>
        </p:txBody>
      </p:sp>
      <p:sp>
        <p:nvSpPr>
          <p:cNvPr id="4" name="TextBox 3"/>
          <p:cNvSpPr txBox="1"/>
          <p:nvPr/>
        </p:nvSpPr>
        <p:spPr>
          <a:xfrm>
            <a:off x="457200" y="1066800"/>
            <a:ext cx="3330515" cy="369332"/>
          </a:xfrm>
          <a:prstGeom prst="rect">
            <a:avLst/>
          </a:prstGeom>
          <a:noFill/>
        </p:spPr>
        <p:txBody>
          <a:bodyPr wrap="square" rtlCol="0">
            <a:spAutoFit/>
          </a:bodyPr>
          <a:lstStyle/>
          <a:p>
            <a:r>
              <a:rPr lang="en-US" dirty="0" smtClean="0"/>
              <a:t>LOCALISATION</a:t>
            </a:r>
            <a:endParaRPr lang="en-US" dirty="0"/>
          </a:p>
        </p:txBody>
      </p:sp>
      <p:sp>
        <p:nvSpPr>
          <p:cNvPr id="5" name="TextBox 4"/>
          <p:cNvSpPr txBox="1"/>
          <p:nvPr/>
        </p:nvSpPr>
        <p:spPr>
          <a:xfrm>
            <a:off x="304800" y="1371600"/>
            <a:ext cx="8610600" cy="2031325"/>
          </a:xfrm>
          <a:prstGeom prst="rect">
            <a:avLst/>
          </a:prstGeom>
          <a:noFill/>
        </p:spPr>
        <p:txBody>
          <a:bodyPr wrap="square" rtlCol="0">
            <a:spAutoFit/>
          </a:bodyPr>
          <a:lstStyle/>
          <a:p>
            <a:r>
              <a:rPr lang="en-US" dirty="0" smtClean="0"/>
              <a:t>The collision avoidance system of the robots is based on the dynamic window algorithm (DWA) , a purely sensor-based approach designed to quickly react to obstacles blocking the robot's path.</a:t>
            </a:r>
          </a:p>
          <a:p>
            <a:r>
              <a:rPr lang="en-US" dirty="0" smtClean="0"/>
              <a:t>Preventing collisions with obstacles which are “invisible" to the robot's sensors (glass or any other transparent objects) . By referring the Map  “virtual" sensor readings that underestimate the true distance to the next obstacle in the map with probability 0:99 are generated to avoid any such objects.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PROBABILISTIC ROBOTICS</a:t>
            </a:r>
            <a:endParaRPr lang="en-US" sz="2400" b="1" dirty="0"/>
          </a:p>
        </p:txBody>
      </p:sp>
      <p:sp>
        <p:nvSpPr>
          <p:cNvPr id="4" name="TextBox 3"/>
          <p:cNvSpPr txBox="1"/>
          <p:nvPr/>
        </p:nvSpPr>
        <p:spPr>
          <a:xfrm>
            <a:off x="1295400" y="1371600"/>
            <a:ext cx="3124200" cy="369332"/>
          </a:xfrm>
          <a:prstGeom prst="rect">
            <a:avLst/>
          </a:prstGeom>
          <a:noFill/>
        </p:spPr>
        <p:txBody>
          <a:bodyPr wrap="square" rtlCol="0">
            <a:spAutoFit/>
          </a:bodyPr>
          <a:lstStyle/>
          <a:p>
            <a:r>
              <a:rPr lang="en-US" dirty="0" smtClean="0"/>
              <a:t>LOCALISATION</a:t>
            </a:r>
            <a:endParaRPr lang="en-US" dirty="0"/>
          </a:p>
        </p:txBody>
      </p:sp>
      <p:sp>
        <p:nvSpPr>
          <p:cNvPr id="5" name="TextBox 4"/>
          <p:cNvSpPr txBox="1"/>
          <p:nvPr/>
        </p:nvSpPr>
        <p:spPr>
          <a:xfrm>
            <a:off x="381000" y="1905000"/>
            <a:ext cx="8229600" cy="3139321"/>
          </a:xfrm>
          <a:prstGeom prst="rect">
            <a:avLst/>
          </a:prstGeom>
          <a:noFill/>
        </p:spPr>
        <p:txBody>
          <a:bodyPr wrap="square" rtlCol="0">
            <a:spAutoFit/>
          </a:bodyPr>
          <a:lstStyle/>
          <a:p>
            <a:r>
              <a:rPr lang="en-US" dirty="0" smtClean="0"/>
              <a:t>Monte Carlo Localisation  Algorithm: (MCL) uses fast sampling techniques to represent the robot’s belief. MCL uses many samples during global localization when they are most needed, whereas the sample set size is small during tracking, when the position of the robot is approximately known. Several key advantages:</a:t>
            </a:r>
          </a:p>
          <a:p>
            <a:pPr marL="342900" indent="-342900">
              <a:buFont typeface="+mj-lt"/>
              <a:buAutoNum type="arabicPeriod"/>
            </a:pPr>
            <a:r>
              <a:rPr lang="en-US" dirty="0" smtClean="0"/>
              <a:t>In contrast to existing Kalman filtering based techniques, it is able to represent multi-modal distributions and thus can globally localize a robot.</a:t>
            </a:r>
          </a:p>
          <a:p>
            <a:pPr marL="342900" indent="-342900">
              <a:buFont typeface="+mj-lt"/>
              <a:buAutoNum type="arabicPeriod"/>
            </a:pPr>
            <a:r>
              <a:rPr lang="en-US" dirty="0" smtClean="0"/>
              <a:t>It drastically reduces the amount of memory required compared to grid-based Markov localization and can integrate measurements at a considerably higher frequency.</a:t>
            </a:r>
          </a:p>
          <a:p>
            <a:pPr marL="342900" indent="-342900">
              <a:buFont typeface="+mj-lt"/>
              <a:buAutoNum type="arabicPeriod"/>
            </a:pPr>
            <a:r>
              <a:rPr lang="en-US" dirty="0" smtClean="0"/>
              <a:t>It is more accurate than Markov localization with a fixed cell size, as the state represented in the samples is not </a:t>
            </a:r>
            <a:r>
              <a:rPr lang="en-US" dirty="0" err="1" smtClean="0"/>
              <a:t>discretized</a:t>
            </a:r>
            <a:r>
              <a:rPr lang="en-US" dirty="0" smtClean="0"/>
              <a:t>.</a:t>
            </a:r>
          </a:p>
          <a:p>
            <a:pPr marL="342900" indent="-342900">
              <a:buFont typeface="+mj-lt"/>
              <a:buAutoNum type="arabicPeriod"/>
            </a:pPr>
            <a:r>
              <a:rPr lang="en-US" dirty="0" smtClean="0"/>
              <a:t>It is much easier to implement.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PROBABILISTIC ROBOTICS</a:t>
            </a:r>
            <a:endParaRPr lang="en-US" sz="2400" b="1" dirty="0"/>
          </a:p>
        </p:txBody>
      </p:sp>
      <p:sp>
        <p:nvSpPr>
          <p:cNvPr id="4" name="TextBox 3"/>
          <p:cNvSpPr txBox="1"/>
          <p:nvPr/>
        </p:nvSpPr>
        <p:spPr>
          <a:xfrm>
            <a:off x="1143000" y="2133600"/>
            <a:ext cx="6705600" cy="2308324"/>
          </a:xfrm>
          <a:prstGeom prst="rect">
            <a:avLst/>
          </a:prstGeom>
          <a:noFill/>
        </p:spPr>
        <p:txBody>
          <a:bodyPr wrap="square" rtlCol="0">
            <a:spAutoFit/>
          </a:bodyPr>
          <a:lstStyle/>
          <a:p>
            <a:r>
              <a:rPr lang="en-US" dirty="0" smtClean="0"/>
              <a:t>MCL is a version of sampling/importance re-sampling (SIR) (Rubin 1988). It is known alternatively as </a:t>
            </a:r>
          </a:p>
          <a:p>
            <a:pPr marL="342900" indent="-342900">
              <a:buFont typeface="+mj-lt"/>
              <a:buAutoNum type="arabicPeriod"/>
            </a:pPr>
            <a:r>
              <a:rPr lang="en-US" dirty="0" smtClean="0"/>
              <a:t>the bootstrap filter (Gordon, </a:t>
            </a:r>
            <a:r>
              <a:rPr lang="en-US" dirty="0" err="1" smtClean="0"/>
              <a:t>Salmond</a:t>
            </a:r>
            <a:r>
              <a:rPr lang="en-US" dirty="0" smtClean="0"/>
              <a:t>, &amp; Smith 1993), </a:t>
            </a:r>
          </a:p>
          <a:p>
            <a:pPr marL="342900" indent="-342900">
              <a:buFont typeface="+mj-lt"/>
              <a:buAutoNum type="arabicPeriod"/>
            </a:pPr>
            <a:r>
              <a:rPr lang="en-US" dirty="0" smtClean="0"/>
              <a:t>the Monte-Carlo filter (Kitagawa 1996), </a:t>
            </a:r>
          </a:p>
          <a:p>
            <a:pPr marL="342900" indent="-342900">
              <a:buFont typeface="+mj-lt"/>
              <a:buAutoNum type="arabicPeriod"/>
            </a:pPr>
            <a:r>
              <a:rPr lang="en-US" dirty="0" smtClean="0"/>
              <a:t>the Condensation algorithm (</a:t>
            </a:r>
            <a:r>
              <a:rPr lang="en-US" dirty="0" err="1" smtClean="0"/>
              <a:t>Isard</a:t>
            </a:r>
            <a:r>
              <a:rPr lang="en-US" dirty="0" smtClean="0"/>
              <a:t> &amp; Blake 1998), or</a:t>
            </a:r>
          </a:p>
          <a:p>
            <a:pPr marL="342900" indent="-342900">
              <a:buFont typeface="+mj-lt"/>
              <a:buAutoNum type="arabicPeriod"/>
            </a:pPr>
            <a:r>
              <a:rPr lang="en-US" dirty="0" smtClean="0"/>
              <a:t> the survival of the fittest algorithm (Kanazawa, </a:t>
            </a:r>
            <a:r>
              <a:rPr lang="en-US" dirty="0" err="1" smtClean="0"/>
              <a:t>Koller</a:t>
            </a:r>
            <a:r>
              <a:rPr lang="en-US" dirty="0" smtClean="0"/>
              <a:t>, &amp; Russell 1995). </a:t>
            </a:r>
          </a:p>
          <a:p>
            <a:pPr marL="342900" indent="-342900"/>
            <a:r>
              <a:rPr lang="en-US" dirty="0" smtClean="0"/>
              <a:t>All these methods are generically known as particle filters,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PROBABILISTIC ROBOTICS</a:t>
            </a:r>
            <a:endParaRPr lang="en-US" sz="2400" b="1" dirty="0"/>
          </a:p>
        </p:txBody>
      </p:sp>
      <p:sp>
        <p:nvSpPr>
          <p:cNvPr id="4" name="TextBox 3"/>
          <p:cNvSpPr txBox="1"/>
          <p:nvPr/>
        </p:nvSpPr>
        <p:spPr>
          <a:xfrm>
            <a:off x="381000" y="2133600"/>
            <a:ext cx="7391400" cy="4247317"/>
          </a:xfrm>
          <a:prstGeom prst="rect">
            <a:avLst/>
          </a:prstGeom>
          <a:noFill/>
        </p:spPr>
        <p:txBody>
          <a:bodyPr wrap="square" rtlCol="0">
            <a:spAutoFit/>
          </a:bodyPr>
          <a:lstStyle/>
          <a:p>
            <a:r>
              <a:rPr lang="en-US" dirty="0" smtClean="0"/>
              <a:t>SLAM: Simultaneous Localisation And Mapping, it is concerned with building a map of an environment with a mobile robot while at the same time navigating  the environment with the map. The approaches to SLAM main categories: (1) “grid-based”, (2) “feature-based”, and (3) “topological”.</a:t>
            </a:r>
          </a:p>
          <a:p>
            <a:r>
              <a:rPr lang="en-US" dirty="0" smtClean="0"/>
              <a:t>Grid-based approaches are intuitively simple, easy to implement, and naturally extendible to higher dimensions, disadvantages-the high computational cost of localization and the high storage requirement .</a:t>
            </a:r>
          </a:p>
          <a:p>
            <a:r>
              <a:rPr lang="en-US" dirty="0" smtClean="0"/>
              <a:t>Feature-based approaches use easily identifiable elements in the environment, such as planes, corners and edges in an indoor environment, and build an internal representation (map) with the location of these landmarks.</a:t>
            </a:r>
          </a:p>
          <a:p>
            <a:r>
              <a:rPr lang="en-US" dirty="0" smtClean="0"/>
              <a:t>The topological approach attempts to create a graph-like description of the environment rather than a precise accurate metric map. In the topological description nodes correspond to “significant places” in the environment which are easy to distinguish, and arcs connecting these nodes correspond to sequences of actions that connect neighboring places. </a:t>
            </a:r>
          </a:p>
        </p:txBody>
      </p:sp>
      <p:sp>
        <p:nvSpPr>
          <p:cNvPr id="5" name="TextBox 4"/>
          <p:cNvSpPr txBox="1"/>
          <p:nvPr/>
        </p:nvSpPr>
        <p:spPr>
          <a:xfrm>
            <a:off x="381000" y="1371600"/>
            <a:ext cx="7391400" cy="646331"/>
          </a:xfrm>
          <a:prstGeom prst="rect">
            <a:avLst/>
          </a:prstGeom>
          <a:noFill/>
        </p:spPr>
        <p:txBody>
          <a:bodyPr wrap="square" rtlCol="0">
            <a:spAutoFit/>
          </a:bodyPr>
          <a:lstStyle/>
          <a:p>
            <a:r>
              <a:rPr lang="en-US" dirty="0" smtClean="0"/>
              <a:t>SLAM The term SLAM was originally initiated by Hugh </a:t>
            </a:r>
            <a:r>
              <a:rPr lang="en-US" dirty="0" err="1" smtClean="0"/>
              <a:t>Durrant</a:t>
            </a:r>
            <a:r>
              <a:rPr lang="en-US" dirty="0" smtClean="0"/>
              <a:t>-Whyte and John J. Leonard at the 1995 International Symposium on Robotic Research.</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SLAM</a:t>
            </a:r>
            <a:endParaRPr lang="en-US" dirty="0"/>
          </a:p>
        </p:txBody>
      </p:sp>
      <p:sp>
        <p:nvSpPr>
          <p:cNvPr id="3" name="Content Placeholder 2"/>
          <p:cNvSpPr>
            <a:spLocks noGrp="1"/>
          </p:cNvSpPr>
          <p:nvPr>
            <p:ph idx="1"/>
          </p:nvPr>
        </p:nvSpPr>
        <p:spPr/>
        <p:txBody>
          <a:bodyPr>
            <a:normAutofit/>
          </a:bodyPr>
          <a:lstStyle/>
          <a:p>
            <a:r>
              <a:rPr lang="en-US" sz="2800" dirty="0" smtClean="0"/>
              <a:t>Landmark Extraction.</a:t>
            </a:r>
          </a:p>
          <a:p>
            <a:r>
              <a:rPr lang="en-US" sz="2800" dirty="0" smtClean="0"/>
              <a:t>Data association. </a:t>
            </a:r>
          </a:p>
          <a:p>
            <a:r>
              <a:rPr lang="en-US" sz="2800" dirty="0" smtClean="0"/>
              <a:t>State estimation.</a:t>
            </a:r>
          </a:p>
          <a:p>
            <a:r>
              <a:rPr lang="en-US" sz="2800" dirty="0" smtClean="0"/>
              <a:t>State update.</a:t>
            </a:r>
          </a:p>
          <a:p>
            <a:r>
              <a:rPr lang="en-US" sz="2800" dirty="0" smtClean="0"/>
              <a:t>Landmark update.</a:t>
            </a:r>
          </a:p>
          <a:p>
            <a:endParaRPr lang="en-US" sz="2800" dirty="0"/>
          </a:p>
        </p:txBody>
      </p:sp>
      <p:sp>
        <p:nvSpPr>
          <p:cNvPr id="4" name="Slide Number Placeholder 3"/>
          <p:cNvSpPr>
            <a:spLocks noGrp="1"/>
          </p:cNvSpPr>
          <p:nvPr>
            <p:ph type="sldNum" sz="quarter" idx="12"/>
          </p:nvPr>
        </p:nvSpPr>
        <p:spPr/>
        <p:txBody>
          <a:bodyPr/>
          <a:lstStyle/>
          <a:p>
            <a:fld id="{87CB97A2-24C1-41D7-B53B-B0D5C7BC7169}" type="slidenum">
              <a:rPr lang="en-US" smtClean="0"/>
              <a:pPr/>
              <a:t>54</a:t>
            </a:fld>
            <a:endParaRPr lang="en-US"/>
          </a:p>
        </p:txBody>
      </p:sp>
    </p:spTree>
    <p:extLst>
      <p:ext uri="{BB962C8B-B14F-4D97-AF65-F5344CB8AC3E}">
        <p14:creationId xmlns:p14="http://schemas.microsoft.com/office/powerpoint/2010/main" xmlns="" val="34667381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r>
              <a:rPr lang="en-US" dirty="0"/>
              <a:t>:</a:t>
            </a:r>
          </a:p>
        </p:txBody>
      </p:sp>
      <p:sp>
        <p:nvSpPr>
          <p:cNvPr id="3" name="Content Placeholder 2"/>
          <p:cNvSpPr>
            <a:spLocks noGrp="1"/>
          </p:cNvSpPr>
          <p:nvPr>
            <p:ph idx="1"/>
          </p:nvPr>
        </p:nvSpPr>
        <p:spPr/>
        <p:txBody>
          <a:bodyPr>
            <a:normAutofit/>
          </a:bodyPr>
          <a:lstStyle/>
          <a:p>
            <a:r>
              <a:rPr lang="en-US" sz="2800" dirty="0" smtClean="0"/>
              <a:t>Mobile robot to test the algorithms and programs</a:t>
            </a:r>
          </a:p>
          <a:p>
            <a:r>
              <a:rPr lang="en-US" sz="2800" dirty="0" smtClean="0"/>
              <a:t>Range measurement devices:</a:t>
            </a:r>
          </a:p>
          <a:p>
            <a:pPr>
              <a:buFont typeface="Wingdings" panose="05000000000000000000" pitchFamily="2" charset="2"/>
              <a:buChar char="§"/>
            </a:pPr>
            <a:r>
              <a:rPr lang="en-US" sz="2800" dirty="0" smtClean="0"/>
              <a:t>Laser scanner – Cant be used in underwater and foggy environments</a:t>
            </a:r>
          </a:p>
          <a:p>
            <a:pPr>
              <a:buFont typeface="Wingdings" panose="05000000000000000000" pitchFamily="2" charset="2"/>
              <a:buChar char="§"/>
            </a:pPr>
            <a:r>
              <a:rPr lang="en-US" sz="2800" dirty="0" smtClean="0"/>
              <a:t>Sonar – not exactly accurate</a:t>
            </a:r>
          </a:p>
          <a:p>
            <a:pPr>
              <a:buFont typeface="Wingdings" panose="05000000000000000000" pitchFamily="2" charset="2"/>
              <a:buChar char="§"/>
            </a:pPr>
            <a:r>
              <a:rPr lang="en-US" sz="2800" dirty="0" smtClean="0"/>
              <a:t>Vision – needs a constant light source </a:t>
            </a:r>
            <a:endParaRPr lang="en-US" sz="2800" dirty="0"/>
          </a:p>
          <a:p>
            <a:pPr>
              <a:buFont typeface="Wingdings" panose="05000000000000000000" pitchFamily="2" charset="2"/>
              <a:buChar char="§"/>
            </a:pPr>
            <a:endParaRPr lang="en-US" sz="2800" dirty="0" smtClean="0"/>
          </a:p>
        </p:txBody>
      </p:sp>
      <p:sp>
        <p:nvSpPr>
          <p:cNvPr id="4" name="Slide Number Placeholder 3"/>
          <p:cNvSpPr>
            <a:spLocks noGrp="1"/>
          </p:cNvSpPr>
          <p:nvPr>
            <p:ph type="sldNum" sz="quarter" idx="12"/>
          </p:nvPr>
        </p:nvSpPr>
        <p:spPr/>
        <p:txBody>
          <a:bodyPr/>
          <a:lstStyle/>
          <a:p>
            <a:fld id="{87CB97A2-24C1-41D7-B53B-B0D5C7BC7169}" type="slidenum">
              <a:rPr lang="en-US" smtClean="0"/>
              <a:pPr/>
              <a:t>55</a:t>
            </a:fld>
            <a:endParaRPr lang="en-US"/>
          </a:p>
        </p:txBody>
      </p:sp>
    </p:spTree>
    <p:extLst>
      <p:ext uri="{BB962C8B-B14F-4D97-AF65-F5344CB8AC3E}">
        <p14:creationId xmlns:p14="http://schemas.microsoft.com/office/powerpoint/2010/main" xmlns="" val="34302666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Landmarks</a:t>
            </a:r>
            <a:endParaRPr lang="en-US" dirty="0"/>
          </a:p>
        </p:txBody>
      </p:sp>
      <p:sp>
        <p:nvSpPr>
          <p:cNvPr id="3" name="Content Placeholder 2"/>
          <p:cNvSpPr>
            <a:spLocks noGrp="1"/>
          </p:cNvSpPr>
          <p:nvPr>
            <p:ph idx="1"/>
          </p:nvPr>
        </p:nvSpPr>
        <p:spPr/>
        <p:txBody>
          <a:bodyPr>
            <a:normAutofit/>
          </a:bodyPr>
          <a:lstStyle/>
          <a:p>
            <a:r>
              <a:rPr lang="en-US" sz="2800" dirty="0"/>
              <a:t>Landmarks are features which can easily be re-observed and distinguished from the environment. </a:t>
            </a:r>
          </a:p>
          <a:p>
            <a:r>
              <a:rPr lang="en-US" sz="2800" dirty="0"/>
              <a:t>These are used by the robot to find out where it is (to localize itself).</a:t>
            </a:r>
          </a:p>
          <a:p>
            <a:endParaRPr lang="en-US" sz="2800" dirty="0"/>
          </a:p>
        </p:txBody>
      </p:sp>
      <p:sp>
        <p:nvSpPr>
          <p:cNvPr id="4" name="Slide Number Placeholder 3"/>
          <p:cNvSpPr>
            <a:spLocks noGrp="1"/>
          </p:cNvSpPr>
          <p:nvPr>
            <p:ph type="sldNum" sz="quarter" idx="12"/>
          </p:nvPr>
        </p:nvSpPr>
        <p:spPr/>
        <p:txBody>
          <a:bodyPr/>
          <a:lstStyle/>
          <a:p>
            <a:fld id="{87CB97A2-24C1-41D7-B53B-B0D5C7BC7169}" type="slidenum">
              <a:rPr lang="en-US" smtClean="0"/>
              <a:pPr/>
              <a:t>56</a:t>
            </a:fld>
            <a:endParaRPr lang="en-US"/>
          </a:p>
        </p:txBody>
      </p:sp>
    </p:spTree>
    <p:extLst>
      <p:ext uri="{BB962C8B-B14F-4D97-AF65-F5344CB8AC3E}">
        <p14:creationId xmlns:p14="http://schemas.microsoft.com/office/powerpoint/2010/main" xmlns="" val="22274071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good landmark:</a:t>
            </a:r>
            <a:endParaRPr lang="en-US" dirty="0"/>
          </a:p>
        </p:txBody>
      </p:sp>
      <p:sp>
        <p:nvSpPr>
          <p:cNvPr id="3" name="Content Placeholder 2"/>
          <p:cNvSpPr>
            <a:spLocks noGrp="1"/>
          </p:cNvSpPr>
          <p:nvPr>
            <p:ph idx="1"/>
          </p:nvPr>
        </p:nvSpPr>
        <p:spPr/>
        <p:txBody>
          <a:bodyPr>
            <a:normAutofit/>
          </a:bodyPr>
          <a:lstStyle/>
          <a:p>
            <a:r>
              <a:rPr lang="en-US" sz="2800" dirty="0"/>
              <a:t>Landmarks should be easily re-observable.</a:t>
            </a:r>
          </a:p>
          <a:p>
            <a:r>
              <a:rPr lang="en-US" sz="2800" dirty="0"/>
              <a:t>Individual landmarks should be distinguishable from each other.</a:t>
            </a:r>
          </a:p>
          <a:p>
            <a:r>
              <a:rPr lang="en-US" sz="2800" dirty="0"/>
              <a:t>Landmarks should be plentiful in the environment.</a:t>
            </a:r>
          </a:p>
          <a:p>
            <a:r>
              <a:rPr lang="en-US" sz="2800" dirty="0"/>
              <a:t>Landmarks should be stationary.</a:t>
            </a:r>
          </a:p>
          <a:p>
            <a:endParaRPr lang="en-US" sz="2800" dirty="0"/>
          </a:p>
        </p:txBody>
      </p:sp>
      <p:sp>
        <p:nvSpPr>
          <p:cNvPr id="4" name="Slide Number Placeholder 3"/>
          <p:cNvSpPr>
            <a:spLocks noGrp="1"/>
          </p:cNvSpPr>
          <p:nvPr>
            <p:ph type="sldNum" sz="quarter" idx="12"/>
          </p:nvPr>
        </p:nvSpPr>
        <p:spPr/>
        <p:txBody>
          <a:bodyPr/>
          <a:lstStyle/>
          <a:p>
            <a:fld id="{87CB97A2-24C1-41D7-B53B-B0D5C7BC7169}" type="slidenum">
              <a:rPr lang="en-US" smtClean="0"/>
              <a:pPr/>
              <a:t>57</a:t>
            </a:fld>
            <a:endParaRPr lang="en-US"/>
          </a:p>
        </p:txBody>
      </p:sp>
    </p:spTree>
    <p:extLst>
      <p:ext uri="{BB962C8B-B14F-4D97-AF65-F5344CB8AC3E}">
        <p14:creationId xmlns:p14="http://schemas.microsoft.com/office/powerpoint/2010/main" xmlns="" val="31168801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Landmark Extraction</a:t>
            </a:r>
            <a:endParaRPr lang="en-US" dirty="0"/>
          </a:p>
        </p:txBody>
      </p:sp>
      <p:sp>
        <p:nvSpPr>
          <p:cNvPr id="3" name="Content Placeholder 2"/>
          <p:cNvSpPr>
            <a:spLocks noGrp="1"/>
          </p:cNvSpPr>
          <p:nvPr>
            <p:ph idx="1"/>
          </p:nvPr>
        </p:nvSpPr>
        <p:spPr/>
        <p:txBody>
          <a:bodyPr>
            <a:normAutofit/>
          </a:bodyPr>
          <a:lstStyle/>
          <a:p>
            <a:r>
              <a:rPr lang="en-US" sz="2800" dirty="0" smtClean="0"/>
              <a:t>Once the types of landmarks are decided by the user, we need to successfully extract them from the robot’s sensory inputs</a:t>
            </a:r>
          </a:p>
          <a:p>
            <a:r>
              <a:rPr lang="en-US" sz="2800" dirty="0" smtClean="0"/>
              <a:t>The algorithms that are used in landmark extraction are spikes and RANSAC</a:t>
            </a:r>
          </a:p>
        </p:txBody>
      </p:sp>
      <p:sp>
        <p:nvSpPr>
          <p:cNvPr id="4" name="Slide Number Placeholder 3"/>
          <p:cNvSpPr>
            <a:spLocks noGrp="1"/>
          </p:cNvSpPr>
          <p:nvPr>
            <p:ph type="sldNum" sz="quarter" idx="12"/>
          </p:nvPr>
        </p:nvSpPr>
        <p:spPr/>
        <p:txBody>
          <a:bodyPr/>
          <a:lstStyle/>
          <a:p>
            <a:fld id="{87CB97A2-24C1-41D7-B53B-B0D5C7BC7169}" type="slidenum">
              <a:rPr lang="en-US" smtClean="0"/>
              <a:pPr/>
              <a:t>58</a:t>
            </a:fld>
            <a:endParaRPr lang="en-US"/>
          </a:p>
        </p:txBody>
      </p:sp>
    </p:spTree>
    <p:extLst>
      <p:ext uri="{BB962C8B-B14F-4D97-AF65-F5344CB8AC3E}">
        <p14:creationId xmlns:p14="http://schemas.microsoft.com/office/powerpoint/2010/main" xmlns="" val="12344821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Spikes </a:t>
            </a:r>
            <a:endParaRPr lang="en-US" dirty="0"/>
          </a:p>
        </p:txBody>
      </p:sp>
      <p:sp>
        <p:nvSpPr>
          <p:cNvPr id="3" name="Content Placeholder 2"/>
          <p:cNvSpPr>
            <a:spLocks noGrp="1"/>
          </p:cNvSpPr>
          <p:nvPr>
            <p:ph idx="1"/>
          </p:nvPr>
        </p:nvSpPr>
        <p:spPr/>
        <p:txBody>
          <a:bodyPr>
            <a:normAutofit/>
          </a:bodyPr>
          <a:lstStyle/>
          <a:p>
            <a:r>
              <a:rPr lang="en-US" sz="2800" dirty="0"/>
              <a:t>Spike landmark extraction is a simple algorithm concerned with landmark extraction from laser or sonar scan range </a:t>
            </a:r>
            <a:r>
              <a:rPr lang="en-US" sz="2800" dirty="0" smtClean="0"/>
              <a:t>data.</a:t>
            </a:r>
          </a:p>
          <a:p>
            <a:r>
              <a:rPr lang="en-US" sz="2800" dirty="0"/>
              <a:t>In scanning systems where scans yield multiple values within a certain angle of scanning, this algorithm tries to find extreme differences in the values read by the scanners</a:t>
            </a:r>
          </a:p>
        </p:txBody>
      </p:sp>
      <p:sp>
        <p:nvSpPr>
          <p:cNvPr id="4" name="Slide Number Placeholder 3"/>
          <p:cNvSpPr>
            <a:spLocks noGrp="1"/>
          </p:cNvSpPr>
          <p:nvPr>
            <p:ph type="sldNum" sz="quarter" idx="12"/>
          </p:nvPr>
        </p:nvSpPr>
        <p:spPr/>
        <p:txBody>
          <a:bodyPr/>
          <a:lstStyle/>
          <a:p>
            <a:fld id="{87CB97A2-24C1-41D7-B53B-B0D5C7BC7169}" type="slidenum">
              <a:rPr lang="en-US" smtClean="0"/>
              <a:pPr/>
              <a:t>59</a:t>
            </a:fld>
            <a:endParaRPr lang="en-US"/>
          </a:p>
        </p:txBody>
      </p:sp>
    </p:spTree>
    <p:extLst>
      <p:ext uri="{BB962C8B-B14F-4D97-AF65-F5344CB8AC3E}">
        <p14:creationId xmlns:p14="http://schemas.microsoft.com/office/powerpoint/2010/main" xmlns="" val="1931393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Spikes</a:t>
            </a:r>
            <a:endParaRPr lang="en-US" dirty="0"/>
          </a:p>
        </p:txBody>
      </p:sp>
      <p:sp>
        <p:nvSpPr>
          <p:cNvPr id="3" name="Content Placeholder 2"/>
          <p:cNvSpPr>
            <a:spLocks noGrp="1"/>
          </p:cNvSpPr>
          <p:nvPr>
            <p:ph idx="1"/>
          </p:nvPr>
        </p:nvSpPr>
        <p:spPr/>
        <p:txBody>
          <a:bodyPr>
            <a:normAutofit/>
          </a:bodyPr>
          <a:lstStyle/>
          <a:p>
            <a:r>
              <a:rPr lang="en-US" sz="2800" dirty="0" smtClean="0"/>
              <a:t>This happens when the </a:t>
            </a:r>
            <a:r>
              <a:rPr lang="en-US" sz="2800" dirty="0"/>
              <a:t>distance measured at one angle </a:t>
            </a:r>
            <a:r>
              <a:rPr lang="en-US" sz="2800" dirty="0" smtClean="0"/>
              <a:t>is </a:t>
            </a:r>
            <a:r>
              <a:rPr lang="en-US" sz="2800" dirty="0"/>
              <a:t>different to the </a:t>
            </a:r>
            <a:r>
              <a:rPr lang="en-US" sz="2800" dirty="0" smtClean="0"/>
              <a:t>distance measured </a:t>
            </a:r>
            <a:r>
              <a:rPr lang="en-US" sz="2800" dirty="0"/>
              <a:t>at the next </a:t>
            </a:r>
            <a:r>
              <a:rPr lang="en-US" sz="2800" dirty="0" smtClean="0"/>
              <a:t>angle.</a:t>
            </a:r>
          </a:p>
          <a:p>
            <a:r>
              <a:rPr lang="en-US" sz="2800" dirty="0" smtClean="0"/>
              <a:t>Which in </a:t>
            </a:r>
            <a:r>
              <a:rPr lang="en-US" sz="2800" dirty="0"/>
              <a:t>turn indicates that there is a geometric </a:t>
            </a:r>
            <a:r>
              <a:rPr lang="en-US" sz="2800" dirty="0" smtClean="0"/>
              <a:t>change between </a:t>
            </a:r>
            <a:r>
              <a:rPr lang="en-US" sz="2800" dirty="0"/>
              <a:t>the angles, which can be interpreted as a landmark</a:t>
            </a:r>
            <a:r>
              <a:rPr lang="en-US" sz="2800" dirty="0" smtClean="0"/>
              <a:t>.</a:t>
            </a:r>
          </a:p>
          <a:p>
            <a:endParaRPr lang="en-US" sz="2800" dirty="0"/>
          </a:p>
        </p:txBody>
      </p:sp>
      <p:sp>
        <p:nvSpPr>
          <p:cNvPr id="4" name="Slide Number Placeholder 3"/>
          <p:cNvSpPr>
            <a:spLocks noGrp="1"/>
          </p:cNvSpPr>
          <p:nvPr>
            <p:ph type="sldNum" sz="quarter" idx="12"/>
          </p:nvPr>
        </p:nvSpPr>
        <p:spPr/>
        <p:txBody>
          <a:bodyPr/>
          <a:lstStyle/>
          <a:p>
            <a:fld id="{87CB97A2-24C1-41D7-B53B-B0D5C7BC7169}" type="slidenum">
              <a:rPr lang="en-US" smtClean="0"/>
              <a:pPr/>
              <a:t>60</a:t>
            </a:fld>
            <a:endParaRPr lang="en-US"/>
          </a:p>
        </p:txBody>
      </p:sp>
    </p:spTree>
    <p:extLst>
      <p:ext uri="{BB962C8B-B14F-4D97-AF65-F5344CB8AC3E}">
        <p14:creationId xmlns:p14="http://schemas.microsoft.com/office/powerpoint/2010/main" xmlns="" val="11716346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Spikes</a:t>
            </a:r>
            <a:endParaRPr lang="en-US" dirty="0"/>
          </a:p>
        </p:txBody>
      </p:sp>
      <p:pic>
        <p:nvPicPr>
          <p:cNvPr id="4" name="Content Placeholder 3"/>
          <p:cNvPicPr>
            <a:picLocks noGrp="1" noChangeAspect="1"/>
          </p:cNvPicPr>
          <p:nvPr>
            <p:ph idx="1"/>
          </p:nvPr>
        </p:nvPicPr>
        <p:blipFill>
          <a:blip r:embed="rId2" cstate="print"/>
          <a:stretch>
            <a:fillRect/>
          </a:stretch>
        </p:blipFill>
        <p:spPr>
          <a:xfrm>
            <a:off x="1944694" y="1443518"/>
            <a:ext cx="3928073" cy="3078563"/>
          </a:xfrm>
          <a:prstGeom prst="rect">
            <a:avLst/>
          </a:prstGeom>
        </p:spPr>
      </p:pic>
      <p:sp>
        <p:nvSpPr>
          <p:cNvPr id="6" name="TextBox 5"/>
          <p:cNvSpPr txBox="1"/>
          <p:nvPr/>
        </p:nvSpPr>
        <p:spPr>
          <a:xfrm>
            <a:off x="1944694" y="4816700"/>
            <a:ext cx="6574681" cy="1384995"/>
          </a:xfrm>
          <a:prstGeom prst="rect">
            <a:avLst/>
          </a:prstGeom>
          <a:noFill/>
        </p:spPr>
        <p:txBody>
          <a:bodyPr wrap="square" rtlCol="0">
            <a:spAutoFit/>
          </a:bodyPr>
          <a:lstStyle/>
          <a:p>
            <a:r>
              <a:rPr lang="en-US" sz="2800" dirty="0" smtClean="0"/>
              <a:t>It relies a lot of environment changing between two beams. This means that the algorithm will fail in smooth environments.</a:t>
            </a:r>
            <a:endParaRPr lang="en-US" sz="2800" dirty="0"/>
          </a:p>
        </p:txBody>
      </p:sp>
      <p:sp>
        <p:nvSpPr>
          <p:cNvPr id="3" name="Slide Number Placeholder 2"/>
          <p:cNvSpPr>
            <a:spLocks noGrp="1"/>
          </p:cNvSpPr>
          <p:nvPr>
            <p:ph type="sldNum" sz="quarter" idx="12"/>
          </p:nvPr>
        </p:nvSpPr>
        <p:spPr/>
        <p:txBody>
          <a:bodyPr/>
          <a:lstStyle/>
          <a:p>
            <a:fld id="{87CB97A2-24C1-41D7-B53B-B0D5C7BC7169}" type="slidenum">
              <a:rPr lang="en-US" smtClean="0"/>
              <a:pPr/>
              <a:t>61</a:t>
            </a:fld>
            <a:endParaRPr lang="en-US"/>
          </a:p>
        </p:txBody>
      </p:sp>
    </p:spTree>
    <p:extLst>
      <p:ext uri="{BB962C8B-B14F-4D97-AF65-F5344CB8AC3E}">
        <p14:creationId xmlns:p14="http://schemas.microsoft.com/office/powerpoint/2010/main" xmlns="" val="15764629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RANSAC </a:t>
            </a:r>
            <a:r>
              <a:rPr lang="en-US" altLang="en-US" dirty="0"/>
              <a:t>(Random Sampling Consensus)</a:t>
            </a:r>
            <a:r>
              <a:rPr lang="en-US" dirty="0" smtClean="0"/>
              <a:t>: </a:t>
            </a:r>
            <a:endParaRPr lang="en-US" dirty="0"/>
          </a:p>
        </p:txBody>
      </p:sp>
      <p:sp>
        <p:nvSpPr>
          <p:cNvPr id="3" name="Content Placeholder 2"/>
          <p:cNvSpPr>
            <a:spLocks noGrp="1"/>
          </p:cNvSpPr>
          <p:nvPr>
            <p:ph idx="1"/>
          </p:nvPr>
        </p:nvSpPr>
        <p:spPr/>
        <p:txBody>
          <a:bodyPr>
            <a:normAutofit/>
          </a:bodyPr>
          <a:lstStyle/>
          <a:p>
            <a:r>
              <a:rPr lang="en-US" sz="2800" dirty="0" smtClean="0"/>
              <a:t>This </a:t>
            </a:r>
            <a:r>
              <a:rPr lang="en-US" sz="2800" dirty="0"/>
              <a:t>method can be used to extract lines from a laser scan that can in turn be used as landmarks</a:t>
            </a:r>
            <a:r>
              <a:rPr lang="en-US" sz="2800" dirty="0" smtClean="0"/>
              <a:t>.</a:t>
            </a:r>
            <a:endParaRPr lang="en-US" sz="2800" dirty="0"/>
          </a:p>
          <a:p>
            <a:r>
              <a:rPr lang="en-US" sz="2800" dirty="0"/>
              <a:t>RANSAC finds these line landmarks by randomly taking a sample of the laser readings and then using a least squares approximation to find the best fit line that runs through these readings.</a:t>
            </a:r>
          </a:p>
          <a:p>
            <a:endParaRPr lang="en-US" sz="2800" dirty="0"/>
          </a:p>
        </p:txBody>
      </p:sp>
      <p:sp>
        <p:nvSpPr>
          <p:cNvPr id="4" name="Slide Number Placeholder 3"/>
          <p:cNvSpPr>
            <a:spLocks noGrp="1"/>
          </p:cNvSpPr>
          <p:nvPr>
            <p:ph type="sldNum" sz="quarter" idx="12"/>
          </p:nvPr>
        </p:nvSpPr>
        <p:spPr/>
        <p:txBody>
          <a:bodyPr/>
          <a:lstStyle/>
          <a:p>
            <a:fld id="{87CB97A2-24C1-41D7-B53B-B0D5C7BC7169}" type="slidenum">
              <a:rPr lang="en-US" smtClean="0"/>
              <a:pPr/>
              <a:t>62</a:t>
            </a:fld>
            <a:endParaRPr lang="en-US"/>
          </a:p>
        </p:txBody>
      </p:sp>
    </p:spTree>
    <p:extLst>
      <p:ext uri="{BB962C8B-B14F-4D97-AF65-F5344CB8AC3E}">
        <p14:creationId xmlns:p14="http://schemas.microsoft.com/office/powerpoint/2010/main" xmlns="" val="27213422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RANSAC </a:t>
            </a:r>
            <a:r>
              <a:rPr lang="en-US" altLang="en-US" dirty="0"/>
              <a:t>(Random Sampling Consensus)</a:t>
            </a:r>
            <a:r>
              <a:rPr lang="en-US" dirty="0"/>
              <a:t>: </a:t>
            </a:r>
          </a:p>
        </p:txBody>
      </p:sp>
      <p:pic>
        <p:nvPicPr>
          <p:cNvPr id="4" name="Content Placeholder 3"/>
          <p:cNvPicPr>
            <a:picLocks noGrp="1" noChangeAspect="1"/>
          </p:cNvPicPr>
          <p:nvPr>
            <p:ph idx="1"/>
          </p:nvPr>
        </p:nvPicPr>
        <p:blipFill>
          <a:blip r:embed="rId2" cstate="print"/>
          <a:stretch>
            <a:fillRect/>
          </a:stretch>
        </p:blipFill>
        <p:spPr>
          <a:xfrm>
            <a:off x="1976689" y="1905001"/>
            <a:ext cx="3309887" cy="4218125"/>
          </a:xfrm>
          <a:prstGeom prst="rect">
            <a:avLst/>
          </a:prstGeom>
        </p:spPr>
      </p:pic>
      <p:sp>
        <p:nvSpPr>
          <p:cNvPr id="3" name="Slide Number Placeholder 2"/>
          <p:cNvSpPr>
            <a:spLocks noGrp="1"/>
          </p:cNvSpPr>
          <p:nvPr>
            <p:ph type="sldNum" sz="quarter" idx="12"/>
          </p:nvPr>
        </p:nvSpPr>
        <p:spPr/>
        <p:txBody>
          <a:bodyPr/>
          <a:lstStyle/>
          <a:p>
            <a:fld id="{87CB97A2-24C1-41D7-B53B-B0D5C7BC7169}" type="slidenum">
              <a:rPr lang="en-US" smtClean="0"/>
              <a:pPr/>
              <a:t>63</a:t>
            </a:fld>
            <a:endParaRPr lang="en-US"/>
          </a:p>
        </p:txBody>
      </p:sp>
    </p:spTree>
    <p:extLst>
      <p:ext uri="{BB962C8B-B14F-4D97-AF65-F5344CB8AC3E}">
        <p14:creationId xmlns:p14="http://schemas.microsoft.com/office/powerpoint/2010/main" xmlns="" val="8325704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Association</a:t>
            </a:r>
            <a:endParaRPr lang="en-US" dirty="0"/>
          </a:p>
        </p:txBody>
      </p:sp>
      <p:sp>
        <p:nvSpPr>
          <p:cNvPr id="3" name="Content Placeholder 2"/>
          <p:cNvSpPr>
            <a:spLocks noGrp="1"/>
          </p:cNvSpPr>
          <p:nvPr>
            <p:ph idx="1"/>
          </p:nvPr>
        </p:nvSpPr>
        <p:spPr/>
        <p:txBody>
          <a:bodyPr>
            <a:normAutofit lnSpcReduction="10000"/>
          </a:bodyPr>
          <a:lstStyle/>
          <a:p>
            <a:r>
              <a:rPr lang="en-US" sz="2800" dirty="0"/>
              <a:t>The problem of data association is that of matching observed landmarks from different (laser) scans with each other.</a:t>
            </a:r>
          </a:p>
          <a:p>
            <a:endParaRPr lang="en-US" sz="2800" dirty="0"/>
          </a:p>
          <a:p>
            <a:pPr marL="0" indent="0">
              <a:buNone/>
            </a:pPr>
            <a:r>
              <a:rPr lang="en-US" sz="2800" dirty="0"/>
              <a:t>Problems in Data Association</a:t>
            </a:r>
          </a:p>
          <a:p>
            <a:r>
              <a:rPr lang="en-US" sz="2800" dirty="0"/>
              <a:t>You might not re-observe landmarks every time.</a:t>
            </a:r>
          </a:p>
          <a:p>
            <a:r>
              <a:rPr lang="en-US" sz="2800" dirty="0"/>
              <a:t>You might observe something as being a landmark but fail to ever see it again.</a:t>
            </a:r>
          </a:p>
          <a:p>
            <a:r>
              <a:rPr lang="en-US" sz="2800" dirty="0"/>
              <a:t>You might wrongly associate a landmark to a previously seen landmark.</a:t>
            </a:r>
          </a:p>
          <a:p>
            <a:endParaRPr lang="en-US" dirty="0"/>
          </a:p>
        </p:txBody>
      </p:sp>
      <p:sp>
        <p:nvSpPr>
          <p:cNvPr id="4" name="Slide Number Placeholder 3"/>
          <p:cNvSpPr>
            <a:spLocks noGrp="1"/>
          </p:cNvSpPr>
          <p:nvPr>
            <p:ph type="sldNum" sz="quarter" idx="12"/>
          </p:nvPr>
        </p:nvSpPr>
        <p:spPr/>
        <p:txBody>
          <a:bodyPr/>
          <a:lstStyle/>
          <a:p>
            <a:fld id="{87CB97A2-24C1-41D7-B53B-B0D5C7BC7169}" type="slidenum">
              <a:rPr lang="en-US" smtClean="0"/>
              <a:pPr/>
              <a:t>64</a:t>
            </a:fld>
            <a:endParaRPr lang="en-US"/>
          </a:p>
        </p:txBody>
      </p:sp>
    </p:spTree>
    <p:extLst>
      <p:ext uri="{BB962C8B-B14F-4D97-AF65-F5344CB8AC3E}">
        <p14:creationId xmlns:p14="http://schemas.microsoft.com/office/powerpoint/2010/main" xmlns="" val="27199265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 Nearest </a:t>
            </a:r>
            <a:r>
              <a:rPr lang="en-US" dirty="0" smtClean="0"/>
              <a:t>Neighbor </a:t>
            </a:r>
            <a:r>
              <a:rPr lang="en-US" dirty="0"/>
              <a:t>Approach</a:t>
            </a:r>
          </a:p>
        </p:txBody>
      </p:sp>
      <p:sp>
        <p:nvSpPr>
          <p:cNvPr id="3" name="Content Placeholder 2"/>
          <p:cNvSpPr>
            <a:spLocks noGrp="1"/>
          </p:cNvSpPr>
          <p:nvPr>
            <p:ph idx="1"/>
          </p:nvPr>
        </p:nvSpPr>
        <p:spPr/>
        <p:txBody>
          <a:bodyPr/>
          <a:lstStyle/>
          <a:p>
            <a:r>
              <a:rPr lang="en-US" sz="2800" dirty="0"/>
              <a:t>When you get a new laser scan use landmark extraction to extract all visible landmarks.</a:t>
            </a:r>
          </a:p>
          <a:p>
            <a:r>
              <a:rPr lang="en-US" sz="2800" dirty="0"/>
              <a:t>Associate each extracted landmark to the closest landmark we have seen more than N times in the database.</a:t>
            </a:r>
          </a:p>
          <a:p>
            <a:r>
              <a:rPr lang="en-US" sz="2800" dirty="0"/>
              <a:t>Pass each of these pairs of associations (extracted landmark, landmark in database) through a validation gate.</a:t>
            </a:r>
          </a:p>
          <a:p>
            <a:endParaRPr lang="en-US" dirty="0"/>
          </a:p>
        </p:txBody>
      </p:sp>
      <p:sp>
        <p:nvSpPr>
          <p:cNvPr id="4" name="Slide Number Placeholder 3"/>
          <p:cNvSpPr>
            <a:spLocks noGrp="1"/>
          </p:cNvSpPr>
          <p:nvPr>
            <p:ph type="sldNum" sz="quarter" idx="12"/>
          </p:nvPr>
        </p:nvSpPr>
        <p:spPr/>
        <p:txBody>
          <a:bodyPr/>
          <a:lstStyle/>
          <a:p>
            <a:fld id="{87CB97A2-24C1-41D7-B53B-B0D5C7BC7169}" type="slidenum">
              <a:rPr lang="en-US" smtClean="0"/>
              <a:pPr/>
              <a:t>65</a:t>
            </a:fld>
            <a:endParaRPr lang="en-US"/>
          </a:p>
        </p:txBody>
      </p:sp>
    </p:spTree>
    <p:extLst>
      <p:ext uri="{BB962C8B-B14F-4D97-AF65-F5344CB8AC3E}">
        <p14:creationId xmlns:p14="http://schemas.microsoft.com/office/powerpoint/2010/main" xmlns="" val="4338522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 Nearest </a:t>
            </a:r>
            <a:r>
              <a:rPr lang="en-US" dirty="0" smtClean="0"/>
              <a:t>Neighbor </a:t>
            </a:r>
            <a:r>
              <a:rPr lang="en-US" dirty="0"/>
              <a:t>Approach</a:t>
            </a:r>
          </a:p>
        </p:txBody>
      </p:sp>
      <p:sp>
        <p:nvSpPr>
          <p:cNvPr id="3" name="Content Placeholder 2"/>
          <p:cNvSpPr>
            <a:spLocks noGrp="1"/>
          </p:cNvSpPr>
          <p:nvPr>
            <p:ph idx="1"/>
          </p:nvPr>
        </p:nvSpPr>
        <p:spPr/>
        <p:txBody>
          <a:bodyPr/>
          <a:lstStyle/>
          <a:p>
            <a:pPr lvl="1">
              <a:lnSpc>
                <a:spcPct val="90000"/>
              </a:lnSpc>
            </a:pPr>
            <a:r>
              <a:rPr lang="en-US" altLang="en-US" sz="2800" dirty="0"/>
              <a:t>If the pair passes the validation gate it must be the same landmark we have re-observed so increment the number of times we have seen it in the database.</a:t>
            </a:r>
          </a:p>
          <a:p>
            <a:pPr lvl="1">
              <a:lnSpc>
                <a:spcPct val="90000"/>
              </a:lnSpc>
            </a:pPr>
            <a:r>
              <a:rPr lang="en-US" altLang="en-US" sz="2800" dirty="0"/>
              <a:t>If the pair fails the validation gate add this landmark as a new landmark in the database and set the number of times we have seen it to 1.</a:t>
            </a:r>
          </a:p>
          <a:p>
            <a:endParaRPr lang="en-US" dirty="0"/>
          </a:p>
        </p:txBody>
      </p:sp>
      <p:sp>
        <p:nvSpPr>
          <p:cNvPr id="4" name="Slide Number Placeholder 3"/>
          <p:cNvSpPr>
            <a:spLocks noGrp="1"/>
          </p:cNvSpPr>
          <p:nvPr>
            <p:ph type="sldNum" sz="quarter" idx="12"/>
          </p:nvPr>
        </p:nvSpPr>
        <p:spPr/>
        <p:txBody>
          <a:bodyPr/>
          <a:lstStyle/>
          <a:p>
            <a:fld id="{87CB97A2-24C1-41D7-B53B-B0D5C7BC7169}" type="slidenum">
              <a:rPr lang="en-US" smtClean="0"/>
              <a:pPr/>
              <a:t>66</a:t>
            </a:fld>
            <a:endParaRPr lang="en-US"/>
          </a:p>
        </p:txBody>
      </p:sp>
    </p:spTree>
    <p:extLst>
      <p:ext uri="{BB962C8B-B14F-4D97-AF65-F5344CB8AC3E}">
        <p14:creationId xmlns:p14="http://schemas.microsoft.com/office/powerpoint/2010/main" xmlns="" val="23280878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principle of SLAM</a:t>
            </a:r>
            <a:endParaRPr lang="en-US" dirty="0"/>
          </a:p>
        </p:txBody>
      </p:sp>
      <p:pic>
        <p:nvPicPr>
          <p:cNvPr id="4" name="Content Placeholder 3"/>
          <p:cNvPicPr>
            <a:picLocks noGrp="1" noChangeAspect="1"/>
          </p:cNvPicPr>
          <p:nvPr>
            <p:ph idx="1"/>
          </p:nvPr>
        </p:nvPicPr>
        <p:blipFill>
          <a:blip r:embed="rId2" cstate="print"/>
          <a:stretch>
            <a:fillRect/>
          </a:stretch>
        </p:blipFill>
        <p:spPr>
          <a:xfrm>
            <a:off x="1944694" y="1264555"/>
            <a:ext cx="4734384" cy="3778250"/>
          </a:xfrm>
          <a:prstGeom prst="rect">
            <a:avLst/>
          </a:prstGeom>
        </p:spPr>
      </p:pic>
      <p:sp>
        <p:nvSpPr>
          <p:cNvPr id="5" name="TextBox 4"/>
          <p:cNvSpPr txBox="1"/>
          <p:nvPr/>
        </p:nvSpPr>
        <p:spPr>
          <a:xfrm>
            <a:off x="1944694" y="5241702"/>
            <a:ext cx="5985473" cy="830997"/>
          </a:xfrm>
          <a:prstGeom prst="rect">
            <a:avLst/>
          </a:prstGeom>
          <a:noFill/>
        </p:spPr>
        <p:txBody>
          <a:bodyPr wrap="square" rtlCol="0">
            <a:spAutoFit/>
          </a:bodyPr>
          <a:lstStyle/>
          <a:p>
            <a:r>
              <a:rPr lang="en-IN" sz="2400" dirty="0"/>
              <a:t>Stars represent landmarks, initially position is estimated by sensors</a:t>
            </a:r>
          </a:p>
        </p:txBody>
      </p:sp>
      <p:sp>
        <p:nvSpPr>
          <p:cNvPr id="3" name="Slide Number Placeholder 2"/>
          <p:cNvSpPr>
            <a:spLocks noGrp="1"/>
          </p:cNvSpPr>
          <p:nvPr>
            <p:ph type="sldNum" sz="quarter" idx="12"/>
          </p:nvPr>
        </p:nvSpPr>
        <p:spPr/>
        <p:txBody>
          <a:bodyPr/>
          <a:lstStyle/>
          <a:p>
            <a:fld id="{87CB97A2-24C1-41D7-B53B-B0D5C7BC7169}" type="slidenum">
              <a:rPr lang="en-US" smtClean="0"/>
              <a:pPr/>
              <a:t>67</a:t>
            </a:fld>
            <a:endParaRPr lang="en-US"/>
          </a:p>
        </p:txBody>
      </p:sp>
    </p:spTree>
    <p:extLst>
      <p:ext uri="{BB962C8B-B14F-4D97-AF65-F5344CB8AC3E}">
        <p14:creationId xmlns:p14="http://schemas.microsoft.com/office/powerpoint/2010/main" xmlns="" val="12255221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principle of SLAM</a:t>
            </a:r>
          </a:p>
        </p:txBody>
      </p:sp>
      <p:pic>
        <p:nvPicPr>
          <p:cNvPr id="4" name="Content Placeholder 3"/>
          <p:cNvPicPr>
            <a:picLocks noGrp="1" noChangeAspect="1"/>
          </p:cNvPicPr>
          <p:nvPr>
            <p:ph idx="1"/>
          </p:nvPr>
        </p:nvPicPr>
        <p:blipFill>
          <a:blip r:embed="rId2" cstate="print"/>
          <a:stretch>
            <a:fillRect/>
          </a:stretch>
        </p:blipFill>
        <p:spPr>
          <a:xfrm>
            <a:off x="1944694" y="1264555"/>
            <a:ext cx="4929661" cy="3778250"/>
          </a:xfrm>
          <a:prstGeom prst="rect">
            <a:avLst/>
          </a:prstGeom>
        </p:spPr>
      </p:pic>
      <p:sp>
        <p:nvSpPr>
          <p:cNvPr id="5" name="TextBox 4"/>
          <p:cNvSpPr txBox="1"/>
          <p:nvPr/>
        </p:nvSpPr>
        <p:spPr>
          <a:xfrm>
            <a:off x="1944694" y="5306096"/>
            <a:ext cx="6197974" cy="1107996"/>
          </a:xfrm>
          <a:prstGeom prst="rect">
            <a:avLst/>
          </a:prstGeom>
          <a:noFill/>
        </p:spPr>
        <p:txBody>
          <a:bodyPr wrap="square" rtlCol="0">
            <a:spAutoFit/>
          </a:bodyPr>
          <a:lstStyle/>
          <a:p>
            <a:r>
              <a:rPr lang="en-IN" sz="2400" dirty="0"/>
              <a:t>The robot moves and it now thinks it is here, distance given by odometry alone</a:t>
            </a:r>
          </a:p>
          <a:p>
            <a:endParaRPr lang="en-US" dirty="0"/>
          </a:p>
        </p:txBody>
      </p:sp>
      <p:sp>
        <p:nvSpPr>
          <p:cNvPr id="3" name="Slide Number Placeholder 2"/>
          <p:cNvSpPr>
            <a:spLocks noGrp="1"/>
          </p:cNvSpPr>
          <p:nvPr>
            <p:ph type="sldNum" sz="quarter" idx="12"/>
          </p:nvPr>
        </p:nvSpPr>
        <p:spPr/>
        <p:txBody>
          <a:bodyPr/>
          <a:lstStyle/>
          <a:p>
            <a:fld id="{87CB97A2-24C1-41D7-B53B-B0D5C7BC7169}" type="slidenum">
              <a:rPr lang="en-US" smtClean="0"/>
              <a:pPr/>
              <a:t>68</a:t>
            </a:fld>
            <a:endParaRPr lang="en-US"/>
          </a:p>
        </p:txBody>
      </p:sp>
    </p:spTree>
    <p:extLst>
      <p:ext uri="{BB962C8B-B14F-4D97-AF65-F5344CB8AC3E}">
        <p14:creationId xmlns:p14="http://schemas.microsoft.com/office/powerpoint/2010/main" xmlns="" val="41336429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principle of SLAM</a:t>
            </a:r>
          </a:p>
        </p:txBody>
      </p:sp>
      <p:pic>
        <p:nvPicPr>
          <p:cNvPr id="6" name="Content Placeholder 3"/>
          <p:cNvPicPr>
            <a:picLocks noGrp="1" noChangeAspect="1"/>
          </p:cNvPicPr>
          <p:nvPr>
            <p:ph idx="1"/>
          </p:nvPr>
        </p:nvPicPr>
        <p:blipFill>
          <a:blip r:embed="rId2" cstate="print"/>
          <a:stretch>
            <a:fillRect/>
          </a:stretch>
        </p:blipFill>
        <p:spPr>
          <a:xfrm>
            <a:off x="1944694" y="1373746"/>
            <a:ext cx="4938117" cy="3778250"/>
          </a:xfrm>
          <a:prstGeom prst="rect">
            <a:avLst/>
          </a:prstGeom>
          <a:noFill/>
          <a:ln>
            <a:noFill/>
          </a:ln>
        </p:spPr>
      </p:pic>
      <p:sp>
        <p:nvSpPr>
          <p:cNvPr id="7" name="TextBox 6"/>
          <p:cNvSpPr txBox="1"/>
          <p:nvPr/>
        </p:nvSpPr>
        <p:spPr>
          <a:xfrm>
            <a:off x="1944694" y="5383369"/>
            <a:ext cx="6226952" cy="1107996"/>
          </a:xfrm>
          <a:prstGeom prst="rect">
            <a:avLst/>
          </a:prstGeom>
          <a:noFill/>
        </p:spPr>
        <p:txBody>
          <a:bodyPr wrap="square" rtlCol="0">
            <a:spAutoFit/>
          </a:bodyPr>
          <a:lstStyle/>
          <a:p>
            <a:r>
              <a:rPr lang="en-IN" sz="2400" dirty="0"/>
              <a:t>Robot measures distance now using sensors and landmarks</a:t>
            </a:r>
          </a:p>
          <a:p>
            <a:endParaRPr lang="en-US" dirty="0"/>
          </a:p>
        </p:txBody>
      </p:sp>
      <p:sp>
        <p:nvSpPr>
          <p:cNvPr id="3" name="Slide Number Placeholder 2"/>
          <p:cNvSpPr>
            <a:spLocks noGrp="1"/>
          </p:cNvSpPr>
          <p:nvPr>
            <p:ph type="sldNum" sz="quarter" idx="12"/>
          </p:nvPr>
        </p:nvSpPr>
        <p:spPr/>
        <p:txBody>
          <a:bodyPr/>
          <a:lstStyle/>
          <a:p>
            <a:fld id="{87CB97A2-24C1-41D7-B53B-B0D5C7BC7169}" type="slidenum">
              <a:rPr lang="en-US" smtClean="0"/>
              <a:pPr/>
              <a:t>69</a:t>
            </a:fld>
            <a:endParaRPr lang="en-US"/>
          </a:p>
        </p:txBody>
      </p:sp>
    </p:spTree>
    <p:extLst>
      <p:ext uri="{BB962C8B-B14F-4D97-AF65-F5344CB8AC3E}">
        <p14:creationId xmlns:p14="http://schemas.microsoft.com/office/powerpoint/2010/main" xmlns="" val="2910541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principle of SLAM</a:t>
            </a:r>
          </a:p>
        </p:txBody>
      </p:sp>
      <p:pic>
        <p:nvPicPr>
          <p:cNvPr id="4" name="Content Placeholder 3"/>
          <p:cNvPicPr>
            <a:picLocks noGrp="1" noChangeAspect="1"/>
          </p:cNvPicPr>
          <p:nvPr>
            <p:ph idx="1"/>
          </p:nvPr>
        </p:nvPicPr>
        <p:blipFill>
          <a:blip r:embed="rId2" cstate="print"/>
          <a:stretch>
            <a:fillRect/>
          </a:stretch>
        </p:blipFill>
        <p:spPr>
          <a:xfrm>
            <a:off x="1944694" y="1264555"/>
            <a:ext cx="4725692" cy="3778250"/>
          </a:xfrm>
          <a:prstGeom prst="rect">
            <a:avLst/>
          </a:prstGeom>
        </p:spPr>
      </p:pic>
      <p:sp>
        <p:nvSpPr>
          <p:cNvPr id="5" name="TextBox 4"/>
          <p:cNvSpPr txBox="1"/>
          <p:nvPr/>
        </p:nvSpPr>
        <p:spPr>
          <a:xfrm>
            <a:off x="1944694" y="5254581"/>
            <a:ext cx="6217292" cy="1569660"/>
          </a:xfrm>
          <a:prstGeom prst="rect">
            <a:avLst/>
          </a:prstGeom>
          <a:noFill/>
        </p:spPr>
        <p:txBody>
          <a:bodyPr wrap="square" rtlCol="0">
            <a:spAutoFit/>
          </a:bodyPr>
          <a:lstStyle/>
          <a:p>
            <a:r>
              <a:rPr lang="en-IN" sz="2400" dirty="0"/>
              <a:t>Robot starts relying more on sensors than odometry. The dotted triangle represents where it thinks it is while the solid triangle shows where exactly the robot </a:t>
            </a:r>
            <a:r>
              <a:rPr lang="en-IN" sz="2400" dirty="0" smtClean="0"/>
              <a:t>is.</a:t>
            </a:r>
            <a:endParaRPr lang="en-IN" sz="2400" dirty="0"/>
          </a:p>
        </p:txBody>
      </p:sp>
      <p:sp>
        <p:nvSpPr>
          <p:cNvPr id="3" name="Slide Number Placeholder 2"/>
          <p:cNvSpPr>
            <a:spLocks noGrp="1"/>
          </p:cNvSpPr>
          <p:nvPr>
            <p:ph type="sldNum" sz="quarter" idx="12"/>
          </p:nvPr>
        </p:nvSpPr>
        <p:spPr/>
        <p:txBody>
          <a:bodyPr/>
          <a:lstStyle/>
          <a:p>
            <a:fld id="{87CB97A2-24C1-41D7-B53B-B0D5C7BC7169}" type="slidenum">
              <a:rPr lang="en-US" smtClean="0"/>
              <a:pPr/>
              <a:t>70</a:t>
            </a:fld>
            <a:endParaRPr lang="en-US"/>
          </a:p>
        </p:txBody>
      </p:sp>
    </p:spTree>
    <p:extLst>
      <p:ext uri="{BB962C8B-B14F-4D97-AF65-F5344CB8AC3E}">
        <p14:creationId xmlns:p14="http://schemas.microsoft.com/office/powerpoint/2010/main" xmlns="" val="9498376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Kalman Filter (EKF): </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dirty="0"/>
              <a:t>Extended Kalman Filter is used to estimate the state (position) of the robot </a:t>
            </a:r>
            <a:r>
              <a:rPr lang="en-US" sz="2800" dirty="0" smtClean="0"/>
              <a:t>from odometry </a:t>
            </a:r>
            <a:r>
              <a:rPr lang="en-US" sz="2800" dirty="0"/>
              <a:t>data and landmark observations</a:t>
            </a:r>
            <a:r>
              <a:rPr lang="en-US" sz="2800" dirty="0" smtClean="0"/>
              <a:t>.</a:t>
            </a:r>
          </a:p>
          <a:p>
            <a:r>
              <a:rPr lang="en-US" sz="2800" dirty="0" smtClean="0"/>
              <a:t>The EKF </a:t>
            </a:r>
            <a:r>
              <a:rPr lang="en-US" sz="2800" dirty="0"/>
              <a:t>is usually described in terms </a:t>
            </a:r>
            <a:r>
              <a:rPr lang="en-US" sz="2800" dirty="0" smtClean="0"/>
              <a:t>of state </a:t>
            </a:r>
            <a:r>
              <a:rPr lang="en-US" sz="2800" dirty="0"/>
              <a:t>estimation </a:t>
            </a:r>
            <a:r>
              <a:rPr lang="en-US" sz="2800" dirty="0" smtClean="0"/>
              <a:t>alone.</a:t>
            </a:r>
            <a:endParaRPr lang="en-US" sz="2800" dirty="0"/>
          </a:p>
        </p:txBody>
      </p:sp>
      <p:sp>
        <p:nvSpPr>
          <p:cNvPr id="4" name="Slide Number Placeholder 3"/>
          <p:cNvSpPr>
            <a:spLocks noGrp="1"/>
          </p:cNvSpPr>
          <p:nvPr>
            <p:ph type="sldNum" sz="quarter" idx="12"/>
          </p:nvPr>
        </p:nvSpPr>
        <p:spPr/>
        <p:txBody>
          <a:bodyPr/>
          <a:lstStyle/>
          <a:p>
            <a:fld id="{87CB97A2-24C1-41D7-B53B-B0D5C7BC7169}" type="slidenum">
              <a:rPr lang="en-US" smtClean="0"/>
              <a:pPr/>
              <a:t>71</a:t>
            </a:fld>
            <a:endParaRPr lang="en-US"/>
          </a:p>
        </p:txBody>
      </p:sp>
    </p:spTree>
    <p:extLst>
      <p:ext uri="{BB962C8B-B14F-4D97-AF65-F5344CB8AC3E}">
        <p14:creationId xmlns:p14="http://schemas.microsoft.com/office/powerpoint/2010/main" xmlns="" val="20549026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process in EKF</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Update </a:t>
            </a:r>
            <a:r>
              <a:rPr lang="en-US" sz="2800" dirty="0"/>
              <a:t>the current state estimate using the </a:t>
            </a:r>
            <a:r>
              <a:rPr lang="en-US" sz="2800" dirty="0" smtClean="0"/>
              <a:t>odometry data.</a:t>
            </a:r>
          </a:p>
          <a:p>
            <a:pPr marL="514350" indent="-514350">
              <a:buFont typeface="+mj-lt"/>
              <a:buAutoNum type="arabicPeriod"/>
            </a:pPr>
            <a:r>
              <a:rPr lang="en-US" sz="2800" dirty="0"/>
              <a:t>Update the estimated state from re-observing </a:t>
            </a:r>
            <a:r>
              <a:rPr lang="en-US" sz="2800" dirty="0" smtClean="0"/>
              <a:t>landmarks.</a:t>
            </a:r>
          </a:p>
          <a:p>
            <a:pPr marL="514350" indent="-514350">
              <a:buFont typeface="+mj-lt"/>
              <a:buAutoNum type="arabicPeriod"/>
            </a:pPr>
            <a:r>
              <a:rPr lang="en-US" sz="2800" dirty="0"/>
              <a:t>Add new landmarks to the current state.</a:t>
            </a:r>
          </a:p>
        </p:txBody>
      </p:sp>
      <p:sp>
        <p:nvSpPr>
          <p:cNvPr id="4" name="Slide Number Placeholder 3"/>
          <p:cNvSpPr>
            <a:spLocks noGrp="1"/>
          </p:cNvSpPr>
          <p:nvPr>
            <p:ph type="sldNum" sz="quarter" idx="12"/>
          </p:nvPr>
        </p:nvSpPr>
        <p:spPr/>
        <p:txBody>
          <a:bodyPr/>
          <a:lstStyle/>
          <a:p>
            <a:fld id="{87CB97A2-24C1-41D7-B53B-B0D5C7BC7169}" type="slidenum">
              <a:rPr lang="en-US" smtClean="0"/>
              <a:pPr/>
              <a:t>72</a:t>
            </a:fld>
            <a:endParaRPr lang="en-US" dirty="0"/>
          </a:p>
        </p:txBody>
      </p:sp>
    </p:spTree>
    <p:extLst>
      <p:ext uri="{BB962C8B-B14F-4D97-AF65-F5344CB8AC3E}">
        <p14:creationId xmlns:p14="http://schemas.microsoft.com/office/powerpoint/2010/main" xmlns="" val="6542420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SLAM using EKF</a:t>
            </a:r>
            <a:endParaRPr lang="en-US" dirty="0"/>
          </a:p>
        </p:txBody>
      </p:sp>
      <p:pic>
        <p:nvPicPr>
          <p:cNvPr id="4" name="Content Placeholder 3"/>
          <p:cNvPicPr>
            <a:picLocks noGrp="1" noChangeAspect="1"/>
          </p:cNvPicPr>
          <p:nvPr>
            <p:ph idx="1"/>
          </p:nvPr>
        </p:nvPicPr>
        <p:blipFill>
          <a:blip r:embed="rId2" cstate="print"/>
          <a:stretch>
            <a:fillRect/>
          </a:stretch>
        </p:blipFill>
        <p:spPr>
          <a:xfrm>
            <a:off x="2032046" y="1560769"/>
            <a:ext cx="3420728" cy="4955941"/>
          </a:xfrm>
          <a:prstGeom prst="rect">
            <a:avLst/>
          </a:prstGeom>
        </p:spPr>
      </p:pic>
      <p:sp>
        <p:nvSpPr>
          <p:cNvPr id="5" name="TextBox 4"/>
          <p:cNvSpPr txBox="1"/>
          <p:nvPr/>
        </p:nvSpPr>
        <p:spPr>
          <a:xfrm>
            <a:off x="5669925" y="1712890"/>
            <a:ext cx="3245476" cy="5170646"/>
          </a:xfrm>
          <a:prstGeom prst="rect">
            <a:avLst/>
          </a:prstGeom>
          <a:noFill/>
        </p:spPr>
        <p:txBody>
          <a:bodyPr wrap="square" rtlCol="0">
            <a:spAutoFit/>
          </a:bodyPr>
          <a:lstStyle/>
          <a:p>
            <a:pPr marL="285750" indent="-285750">
              <a:buFont typeface="Wingdings" panose="05000000000000000000" pitchFamily="2" charset="2"/>
              <a:buChar char="§"/>
            </a:pPr>
            <a:r>
              <a:rPr lang="en-US" sz="2200" dirty="0" smtClean="0"/>
              <a:t>SLAM cannot be based on odometry alone</a:t>
            </a:r>
          </a:p>
          <a:p>
            <a:pPr marL="285750" indent="-285750">
              <a:buFont typeface="Wingdings" panose="05000000000000000000" pitchFamily="2" charset="2"/>
              <a:buChar char="§"/>
            </a:pPr>
            <a:r>
              <a:rPr lang="en-US" sz="2200" dirty="0" smtClean="0"/>
              <a:t>Correction of robot’s position is achieved by observing the robots position</a:t>
            </a:r>
          </a:p>
          <a:p>
            <a:pPr marL="285750" indent="-285750">
              <a:buFont typeface="Wingdings" panose="05000000000000000000" pitchFamily="2" charset="2"/>
              <a:buChar char="§"/>
            </a:pPr>
            <a:r>
              <a:rPr lang="en-US" sz="2200" dirty="0"/>
              <a:t>EKF is responsible for updating the robots position and also keeps track of the estimate of the uncertainty in the robots position and also the uncertainty in these landmarks it has seen in the environment</a:t>
            </a:r>
          </a:p>
        </p:txBody>
      </p:sp>
      <p:sp>
        <p:nvSpPr>
          <p:cNvPr id="3" name="Slide Number Placeholder 2"/>
          <p:cNvSpPr>
            <a:spLocks noGrp="1"/>
          </p:cNvSpPr>
          <p:nvPr>
            <p:ph type="sldNum" sz="quarter" idx="12"/>
          </p:nvPr>
        </p:nvSpPr>
        <p:spPr/>
        <p:txBody>
          <a:bodyPr/>
          <a:lstStyle/>
          <a:p>
            <a:fld id="{87CB97A2-24C1-41D7-B53B-B0D5C7BC7169}" type="slidenum">
              <a:rPr lang="en-US" smtClean="0"/>
              <a:pPr/>
              <a:t>73</a:t>
            </a:fld>
            <a:endParaRPr lang="en-US" dirty="0"/>
          </a:p>
        </p:txBody>
      </p:sp>
    </p:spTree>
    <p:extLst>
      <p:ext uri="{BB962C8B-B14F-4D97-AF65-F5344CB8AC3E}">
        <p14:creationId xmlns:p14="http://schemas.microsoft.com/office/powerpoint/2010/main" xmlns="" val="39528902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ROBOT LEARNING --TRAINING</a:t>
            </a:r>
            <a:endParaRPr lang="en-US" sz="2400" b="1" dirty="0"/>
          </a:p>
        </p:txBody>
      </p:sp>
      <p:sp>
        <p:nvSpPr>
          <p:cNvPr id="4" name="TextBox 3"/>
          <p:cNvSpPr txBox="1"/>
          <p:nvPr/>
        </p:nvSpPr>
        <p:spPr>
          <a:xfrm>
            <a:off x="990600" y="1524000"/>
            <a:ext cx="7467600" cy="3139321"/>
          </a:xfrm>
          <a:prstGeom prst="rect">
            <a:avLst/>
          </a:prstGeom>
          <a:noFill/>
        </p:spPr>
        <p:txBody>
          <a:bodyPr wrap="square" rtlCol="0">
            <a:spAutoFit/>
          </a:bodyPr>
          <a:lstStyle/>
          <a:p>
            <a:r>
              <a:rPr lang="en-US" dirty="0" smtClean="0"/>
              <a:t>Endowing robots with human-like abilities to perform motor skills in a smooth and natural way is one of the important goals of robotics. A promising way to achieve this is by creating robots that can learn new skills by themselves, similarly to humans. However, acquiring new motor skills is not simple and involves various forms of learning. </a:t>
            </a:r>
          </a:p>
          <a:p>
            <a:r>
              <a:rPr lang="en-US" dirty="0" smtClean="0"/>
              <a:t>Three types of learning:</a:t>
            </a:r>
          </a:p>
          <a:p>
            <a:pPr marL="342900" indent="-342900">
              <a:buFont typeface="+mj-lt"/>
              <a:buAutoNum type="arabicPeriod"/>
            </a:pPr>
            <a:r>
              <a:rPr lang="en-US" dirty="0" smtClean="0"/>
              <a:t>direct programming, </a:t>
            </a:r>
          </a:p>
          <a:p>
            <a:pPr marL="342900" indent="-342900">
              <a:buFont typeface="+mj-lt"/>
              <a:buAutoNum type="arabicPeriod"/>
            </a:pPr>
            <a:r>
              <a:rPr lang="en-US" dirty="0" smtClean="0"/>
              <a:t>imitation learning and </a:t>
            </a:r>
          </a:p>
          <a:p>
            <a:pPr marL="342900" indent="-342900">
              <a:buFont typeface="+mj-lt"/>
              <a:buAutoNum type="arabicPeriod"/>
            </a:pPr>
            <a:r>
              <a:rPr lang="en-US" dirty="0" smtClean="0"/>
              <a:t>reinforcement learning.</a:t>
            </a:r>
          </a:p>
          <a:p>
            <a:r>
              <a:rPr lang="en-US" dirty="0" smtClean="0"/>
              <a:t>The ultimate goal of these approaches is to give robots the ability to learn, improve, adapt and reproduce tasks with dynamically changing constraints.</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ROBOT LEARNING --TRAINING</a:t>
            </a:r>
            <a:endParaRPr lang="en-US" sz="2400" b="1" dirty="0"/>
          </a:p>
        </p:txBody>
      </p:sp>
      <p:sp>
        <p:nvSpPr>
          <p:cNvPr id="4" name="TextBox 3"/>
          <p:cNvSpPr txBox="1"/>
          <p:nvPr/>
        </p:nvSpPr>
        <p:spPr>
          <a:xfrm>
            <a:off x="1295400" y="1447800"/>
            <a:ext cx="2743200" cy="461665"/>
          </a:xfrm>
          <a:prstGeom prst="rect">
            <a:avLst/>
          </a:prstGeom>
          <a:noFill/>
        </p:spPr>
        <p:txBody>
          <a:bodyPr wrap="square" rtlCol="0">
            <a:spAutoFit/>
          </a:bodyPr>
          <a:lstStyle/>
          <a:p>
            <a:r>
              <a:rPr lang="en-US" sz="2400" dirty="0" smtClean="0"/>
              <a:t>Direct programming</a:t>
            </a:r>
            <a:endParaRPr lang="en-US" sz="2400" dirty="0"/>
          </a:p>
        </p:txBody>
      </p:sp>
      <p:sp>
        <p:nvSpPr>
          <p:cNvPr id="5" name="TextBox 4"/>
          <p:cNvSpPr txBox="1"/>
          <p:nvPr/>
        </p:nvSpPr>
        <p:spPr>
          <a:xfrm>
            <a:off x="990600" y="1981200"/>
            <a:ext cx="7239000" cy="2308324"/>
          </a:xfrm>
          <a:prstGeom prst="rect">
            <a:avLst/>
          </a:prstGeom>
          <a:noFill/>
        </p:spPr>
        <p:txBody>
          <a:bodyPr wrap="square" rtlCol="0">
            <a:spAutoFit/>
          </a:bodyPr>
          <a:lstStyle/>
          <a:p>
            <a:pPr lvl="0"/>
            <a:r>
              <a:rPr lang="en-US" dirty="0" smtClean="0"/>
              <a:t>This is the lowest-level approach, but it is still being actively used in industrial settings, where </a:t>
            </a:r>
          </a:p>
          <a:p>
            <a:pPr marL="342900" lvl="0" indent="-342900">
              <a:buFont typeface="+mj-lt"/>
              <a:buAutoNum type="arabicPeriod"/>
            </a:pPr>
            <a:r>
              <a:rPr lang="en-US" dirty="0" smtClean="0"/>
              <a:t>the environment is well-structured and complete control over the precise movement of the robot is crucial. </a:t>
            </a:r>
          </a:p>
          <a:p>
            <a:pPr marL="342900" lvl="0" indent="-342900">
              <a:buFont typeface="+mj-lt"/>
              <a:buAutoNum type="arabicPeriod"/>
            </a:pPr>
            <a:r>
              <a:rPr lang="en-US" dirty="0" smtClean="0"/>
              <a:t>it is not really a </a:t>
            </a:r>
            <a:r>
              <a:rPr lang="en-US" i="1" dirty="0" smtClean="0"/>
              <a:t>teaching</a:t>
            </a:r>
            <a:r>
              <a:rPr lang="en-US" dirty="0" smtClean="0"/>
              <a:t> method; hence, we classify it as </a:t>
            </a:r>
            <a:r>
              <a:rPr lang="en-US" i="1" dirty="0" smtClean="0"/>
              <a:t>programming</a:t>
            </a:r>
            <a:r>
              <a:rPr lang="en-US" dirty="0" smtClean="0"/>
              <a:t>. </a:t>
            </a:r>
          </a:p>
          <a:p>
            <a:pPr marL="342900" lvl="0" indent="-342900">
              <a:buFont typeface="+mj-lt"/>
              <a:buAutoNum type="arabicPeriod"/>
            </a:pPr>
            <a:r>
              <a:rPr lang="en-US" dirty="0" smtClean="0"/>
              <a:t>Industrial robots are usually equipped with the so-called </a:t>
            </a:r>
            <a:r>
              <a:rPr lang="en-US" i="1" dirty="0" smtClean="0"/>
              <a:t>teach pendant</a:t>
            </a:r>
            <a:r>
              <a:rPr lang="en-US" dirty="0" smtClean="0"/>
              <a:t>—a device that is used to manually set the desired robot positions.</a:t>
            </a:r>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ROBOT LEARNING --TRAINING</a:t>
            </a:r>
            <a:endParaRPr lang="en-US" sz="2400" b="1" dirty="0"/>
          </a:p>
        </p:txBody>
      </p:sp>
      <p:sp>
        <p:nvSpPr>
          <p:cNvPr id="4" name="TextBox 3"/>
          <p:cNvSpPr txBox="1"/>
          <p:nvPr/>
        </p:nvSpPr>
        <p:spPr>
          <a:xfrm>
            <a:off x="1066800" y="1524000"/>
            <a:ext cx="3581400" cy="461665"/>
          </a:xfrm>
          <a:prstGeom prst="rect">
            <a:avLst/>
          </a:prstGeom>
          <a:noFill/>
        </p:spPr>
        <p:txBody>
          <a:bodyPr wrap="square" rtlCol="0">
            <a:spAutoFit/>
          </a:bodyPr>
          <a:lstStyle/>
          <a:p>
            <a:r>
              <a:rPr lang="en-US" sz="2400" dirty="0" smtClean="0"/>
              <a:t>Imitation learning: </a:t>
            </a:r>
            <a:endParaRPr lang="en-US" sz="2400" dirty="0"/>
          </a:p>
        </p:txBody>
      </p:sp>
      <p:sp>
        <p:nvSpPr>
          <p:cNvPr id="5" name="TextBox 4"/>
          <p:cNvSpPr txBox="1"/>
          <p:nvPr/>
        </p:nvSpPr>
        <p:spPr>
          <a:xfrm>
            <a:off x="1066800" y="2209800"/>
            <a:ext cx="7086600" cy="4955203"/>
          </a:xfrm>
          <a:prstGeom prst="rect">
            <a:avLst/>
          </a:prstGeom>
          <a:noFill/>
        </p:spPr>
        <p:txBody>
          <a:bodyPr wrap="square" rtlCol="0">
            <a:spAutoFit/>
          </a:bodyPr>
          <a:lstStyle/>
          <a:p>
            <a:pPr lvl="0"/>
            <a:r>
              <a:rPr lang="en-US" sz="2000" dirty="0" smtClean="0"/>
              <a:t>This approach is called </a:t>
            </a:r>
            <a:r>
              <a:rPr lang="en-US" sz="2000" i="1" dirty="0" smtClean="0"/>
              <a:t>learning</a:t>
            </a:r>
            <a:r>
              <a:rPr lang="en-US" sz="2000" dirty="0" smtClean="0"/>
              <a:t> instead of </a:t>
            </a:r>
            <a:r>
              <a:rPr lang="en-US" sz="2000" i="1" dirty="0" smtClean="0"/>
              <a:t>programming</a:t>
            </a:r>
            <a:r>
              <a:rPr lang="en-US" sz="2000" dirty="0" smtClean="0"/>
              <a:t>, in order to emphasize the active part that the agent (the robot) has in the process. This approach is also known as </a:t>
            </a:r>
            <a:r>
              <a:rPr lang="en-US" sz="2000" i="1" dirty="0" smtClean="0"/>
              <a:t>programming by demonstration</a:t>
            </a:r>
            <a:r>
              <a:rPr lang="en-US" sz="2000" dirty="0" smtClean="0"/>
              <a:t>  or </a:t>
            </a:r>
            <a:r>
              <a:rPr lang="en-US" sz="2000" i="1" dirty="0" smtClean="0"/>
              <a:t>learning from demonstration</a:t>
            </a:r>
            <a:r>
              <a:rPr lang="en-US" sz="2000" dirty="0" smtClean="0"/>
              <a:t> . There are three main methods used to perform demonstrations for imitation learning:</a:t>
            </a:r>
          </a:p>
          <a:p>
            <a:pPr marL="342900" lvl="0" indent="-342900">
              <a:buFont typeface="+mj-lt"/>
              <a:buAutoNum type="arabicPeriod"/>
            </a:pPr>
            <a:r>
              <a:rPr lang="en-US" sz="2000" b="1" dirty="0" smtClean="0"/>
              <a:t>Kinesthetic teaching</a:t>
            </a:r>
            <a:r>
              <a:rPr lang="en-US" sz="2000" dirty="0" smtClean="0"/>
              <a:t>: This is the process of manually moving the robot’s body and recording its motion , works only for smaller, lightweight robots .</a:t>
            </a:r>
          </a:p>
          <a:p>
            <a:pPr marL="342900" lvl="0" indent="-342900">
              <a:buFont typeface="+mj-lt"/>
              <a:buAutoNum type="arabicPeriod"/>
            </a:pPr>
            <a:r>
              <a:rPr lang="en-US" sz="2000" b="1" dirty="0" err="1" smtClean="0"/>
              <a:t>Teleoperation</a:t>
            </a:r>
            <a:r>
              <a:rPr lang="en-US" sz="2000" dirty="0" smtClean="0"/>
              <a:t>: This is the process of remotely controlling the robot’s body using another input device, such as a joystick or a </a:t>
            </a:r>
            <a:r>
              <a:rPr lang="en-US" sz="2000" dirty="0" err="1" smtClean="0"/>
              <a:t>haptic</a:t>
            </a:r>
            <a:r>
              <a:rPr lang="en-US" sz="2000" dirty="0" smtClean="0"/>
              <a:t> device. </a:t>
            </a:r>
          </a:p>
          <a:p>
            <a:pPr marL="342900" lvl="0" indent="-342900">
              <a:buFont typeface="+mj-lt"/>
              <a:buAutoNum type="arabicPeriod"/>
            </a:pPr>
            <a:r>
              <a:rPr lang="en-US" sz="2000" b="1" dirty="0" smtClean="0"/>
              <a:t>Observational learning</a:t>
            </a:r>
            <a:r>
              <a:rPr lang="en-US" sz="2000" dirty="0" smtClean="0"/>
              <a:t>: In this method, the movement is demonstrated using the teacher’s own body and is perceived using motion capture systems or video cameras or other sensors. </a:t>
            </a:r>
          </a:p>
          <a:p>
            <a:pPr marL="342900" lvl="0" indent="-342900">
              <a:buFont typeface="+mj-lt"/>
              <a:buAutoNum type="arabicPeriod"/>
            </a:pPr>
            <a:endParaRPr lang="en-US" dirty="0" smtClean="0"/>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solidFill>
                  <a:schemeClr val="tx1"/>
                </a:solidFill>
              </a:rPr>
              <a:t>ROBOT LEARNING --TRAINING</a:t>
            </a:r>
            <a:endParaRPr lang="en-US" sz="2400" b="1" dirty="0">
              <a:solidFill>
                <a:schemeClr val="tx1"/>
              </a:solidFill>
            </a:endParaRPr>
          </a:p>
        </p:txBody>
      </p:sp>
      <p:sp>
        <p:nvSpPr>
          <p:cNvPr id="4" name="TextBox 3"/>
          <p:cNvSpPr txBox="1"/>
          <p:nvPr/>
        </p:nvSpPr>
        <p:spPr>
          <a:xfrm flipH="1">
            <a:off x="609600" y="1295400"/>
            <a:ext cx="4311069" cy="400110"/>
          </a:xfrm>
          <a:prstGeom prst="rect">
            <a:avLst/>
          </a:prstGeom>
          <a:noFill/>
        </p:spPr>
        <p:txBody>
          <a:bodyPr wrap="square" rtlCol="0">
            <a:spAutoFit/>
          </a:bodyPr>
          <a:lstStyle/>
          <a:p>
            <a:r>
              <a:rPr lang="en-US" sz="2000" dirty="0" smtClean="0"/>
              <a:t>REINFORCED LEARNING (RL)</a:t>
            </a:r>
            <a:endParaRPr lang="en-US" sz="2000" dirty="0"/>
          </a:p>
        </p:txBody>
      </p:sp>
      <p:sp>
        <p:nvSpPr>
          <p:cNvPr id="5" name="TextBox 4"/>
          <p:cNvSpPr txBox="1"/>
          <p:nvPr/>
        </p:nvSpPr>
        <p:spPr>
          <a:xfrm>
            <a:off x="609600" y="1981200"/>
            <a:ext cx="7924800" cy="3970318"/>
          </a:xfrm>
          <a:prstGeom prst="rect">
            <a:avLst/>
          </a:prstGeom>
          <a:noFill/>
        </p:spPr>
        <p:txBody>
          <a:bodyPr wrap="square" rtlCol="0">
            <a:spAutoFit/>
          </a:bodyPr>
          <a:lstStyle/>
          <a:p>
            <a:r>
              <a:rPr lang="en-US" dirty="0" smtClean="0"/>
              <a:t>This is the process of learning from trial-and-error, by exploring the environment and the robot’s own body. The goal in RL is specified by the reward function, which acts as positive reinforcement or negative punishment depending on the performance of the robot with respect to the desired goal. The main motivation for using reinforcement learning to teach robots new skills is that it offers three previously missing abilities:</a:t>
            </a:r>
          </a:p>
          <a:p>
            <a:pPr marL="342900" indent="-342900">
              <a:buFont typeface="+mj-lt"/>
              <a:buAutoNum type="arabicPeriod"/>
            </a:pPr>
            <a:r>
              <a:rPr lang="en-US" dirty="0" smtClean="0"/>
              <a:t>To learn new tasks, which even the human teacher cannot physically demonstrate or cannot directly program.</a:t>
            </a:r>
          </a:p>
          <a:p>
            <a:pPr marL="342900" indent="-342900">
              <a:buFont typeface="+mj-lt"/>
              <a:buAutoNum type="arabicPeriod"/>
            </a:pPr>
            <a:r>
              <a:rPr lang="en-US" dirty="0" smtClean="0"/>
              <a:t>To learn to achieve optimization goals of difficult problems that have no analytic formulation or no known closed form solution, by using only a known cost function.</a:t>
            </a:r>
          </a:p>
          <a:p>
            <a:pPr marL="342900" indent="-342900">
              <a:buFont typeface="+mj-lt"/>
              <a:buAutoNum type="arabicPeriod"/>
            </a:pPr>
            <a:r>
              <a:rPr lang="en-US" dirty="0" smtClean="0"/>
              <a:t>To learn to adapt a skill to a new, previously unseen version of a task.</a:t>
            </a:r>
          </a:p>
          <a:p>
            <a:pPr marL="342900" indent="-342900">
              <a:buFont typeface="+mj-lt"/>
              <a:buAutoNum type="arabicPeriod"/>
            </a:pPr>
            <a:endParaRPr lang="en-US" dirty="0" smtClean="0"/>
          </a:p>
          <a:p>
            <a:pPr marL="342900" indent="-342900">
              <a:buFont typeface="+mj-lt"/>
              <a:buAutoNum type="arabicPeriod"/>
            </a:pP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solidFill>
                  <a:schemeClr val="tx1"/>
                </a:solidFill>
              </a:rPr>
              <a:t>ROBOT LEARNING --TRAINING</a:t>
            </a:r>
            <a:endParaRPr lang="en-US" sz="2400" b="1" dirty="0">
              <a:solidFill>
                <a:schemeClr val="tx1"/>
              </a:solidFill>
            </a:endParaRPr>
          </a:p>
        </p:txBody>
      </p:sp>
      <p:sp>
        <p:nvSpPr>
          <p:cNvPr id="4" name="TextBox 3"/>
          <p:cNvSpPr txBox="1"/>
          <p:nvPr/>
        </p:nvSpPr>
        <p:spPr>
          <a:xfrm flipH="1">
            <a:off x="870530" y="1371600"/>
            <a:ext cx="3777669" cy="369332"/>
          </a:xfrm>
          <a:prstGeom prst="rect">
            <a:avLst/>
          </a:prstGeom>
          <a:noFill/>
        </p:spPr>
        <p:txBody>
          <a:bodyPr wrap="square" rtlCol="0">
            <a:spAutoFit/>
          </a:bodyPr>
          <a:lstStyle/>
          <a:p>
            <a:r>
              <a:rPr lang="en-US" dirty="0" smtClean="0"/>
              <a:t>REINFORCEMENT LEARNING (RL)</a:t>
            </a:r>
            <a:endParaRPr lang="en-US" dirty="0"/>
          </a:p>
        </p:txBody>
      </p:sp>
      <p:sp>
        <p:nvSpPr>
          <p:cNvPr id="5" name="TextBox 4"/>
          <p:cNvSpPr txBox="1"/>
          <p:nvPr/>
        </p:nvSpPr>
        <p:spPr>
          <a:xfrm>
            <a:off x="609600" y="1905000"/>
            <a:ext cx="7924800" cy="3108543"/>
          </a:xfrm>
          <a:prstGeom prst="rect">
            <a:avLst/>
          </a:prstGeom>
          <a:noFill/>
        </p:spPr>
        <p:txBody>
          <a:bodyPr wrap="square" rtlCol="0">
            <a:spAutoFit/>
          </a:bodyPr>
          <a:lstStyle/>
          <a:p>
            <a:r>
              <a:rPr lang="en-US" dirty="0" smtClean="0"/>
              <a:t>Reinforcement learning offers to robotics a framework and set of tools for the design of sophisticated and hard-to-engineer behaviors.</a:t>
            </a:r>
          </a:p>
          <a:p>
            <a:r>
              <a:rPr lang="en-US" sz="1600" dirty="0" smtClean="0"/>
              <a:t>The state s of the system – providing a complete statistic for predicting future observations. </a:t>
            </a:r>
          </a:p>
          <a:p>
            <a:r>
              <a:rPr lang="en-US" sz="1600" dirty="0" smtClean="0"/>
              <a:t>The actions a available to the robot might be the torque sent to motors or the desired accelerations sent to an inverse dynamics control system. </a:t>
            </a:r>
          </a:p>
          <a:p>
            <a:r>
              <a:rPr lang="en-US" sz="1600" dirty="0" smtClean="0"/>
              <a:t>A function π that generates the motor commands (i.e., the actions) based on current internal arm observations (i.e., the state) would be called the policy. </a:t>
            </a:r>
          </a:p>
          <a:p>
            <a:r>
              <a:rPr lang="en-US" sz="1600" dirty="0" smtClean="0"/>
              <a:t>A reinforcement learning problem is to find a policy that optimizes the long term sum of rewards R(s, a); a reinforcement learning algorithm is one designed to find such a (near)-optimal policy, by policy, we mean a decision maker (Agent) that decide on an action based on some parameterized rules given an input observation of environment (State). The policy can be a set of weights that linearly combine the features in a state or different structured Neural Network. </a:t>
            </a:r>
            <a:endParaRPr lang="en-US" sz="16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dirty="0" smtClean="0">
                <a:solidFill>
                  <a:schemeClr val="tx1"/>
                </a:solidFill>
              </a:rPr>
              <a:t>ROBOT</a:t>
            </a:r>
            <a:r>
              <a:rPr lang="en-US" sz="2400" dirty="0" smtClean="0"/>
              <a:t> </a:t>
            </a:r>
            <a:r>
              <a:rPr lang="en-US" sz="2400" dirty="0" smtClean="0">
                <a:solidFill>
                  <a:schemeClr val="tx1"/>
                </a:solidFill>
              </a:rPr>
              <a:t>LEARNING --TRAINING</a:t>
            </a:r>
            <a:endParaRPr lang="en-US" sz="2400" dirty="0">
              <a:solidFill>
                <a:schemeClr val="tx1"/>
              </a:solidFill>
            </a:endParaRPr>
          </a:p>
        </p:txBody>
      </p:sp>
      <p:sp>
        <p:nvSpPr>
          <p:cNvPr id="4" name="TextBox 3"/>
          <p:cNvSpPr txBox="1"/>
          <p:nvPr/>
        </p:nvSpPr>
        <p:spPr>
          <a:xfrm>
            <a:off x="381000" y="1295400"/>
            <a:ext cx="3962400" cy="369332"/>
          </a:xfrm>
          <a:prstGeom prst="rect">
            <a:avLst/>
          </a:prstGeom>
          <a:noFill/>
        </p:spPr>
        <p:txBody>
          <a:bodyPr wrap="square" rtlCol="0">
            <a:spAutoFit/>
          </a:bodyPr>
          <a:lstStyle/>
          <a:p>
            <a:r>
              <a:rPr lang="en-US" dirty="0" smtClean="0"/>
              <a:t>REINFORCEMENT LEARNING (RL)</a:t>
            </a:r>
          </a:p>
        </p:txBody>
      </p:sp>
      <p:sp>
        <p:nvSpPr>
          <p:cNvPr id="5" name="TextBox 4"/>
          <p:cNvSpPr txBox="1"/>
          <p:nvPr/>
        </p:nvSpPr>
        <p:spPr>
          <a:xfrm>
            <a:off x="457200" y="1828800"/>
            <a:ext cx="8458200" cy="2308324"/>
          </a:xfrm>
          <a:prstGeom prst="rect">
            <a:avLst/>
          </a:prstGeom>
          <a:noFill/>
        </p:spPr>
        <p:txBody>
          <a:bodyPr wrap="square" rtlCol="0">
            <a:spAutoFit/>
          </a:bodyPr>
          <a:lstStyle/>
          <a:p>
            <a:r>
              <a:rPr lang="en-US" dirty="0" smtClean="0"/>
              <a:t>In RL an agent explores the space of possible strategies and receives feedback on the outcome of the choices made. From this information, a “good” – or ideally optimal – policy (i.e., strategy or controller) must be deduced.</a:t>
            </a:r>
          </a:p>
          <a:p>
            <a:r>
              <a:rPr lang="en-US" dirty="0" smtClean="0"/>
              <a:t>While optimal control assumes perfect knowledge of the system’s description in the form of a model, (For such models, optimal control ensures strong guarantees which, nevertheless, often break down due to model and computational approximations.) reinforcement learning operates directly on measured data and rewards from interaction with the environment.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85000" lnSpcReduction="20000"/>
          </a:bodyPr>
          <a:lstStyle/>
          <a:p>
            <a:r>
              <a:rPr lang="en-US" dirty="0" smtClean="0"/>
              <a:t>INTRODUCTION</a:t>
            </a:r>
            <a:endParaRPr lang="en-US" dirty="0"/>
          </a:p>
        </p:txBody>
      </p:sp>
      <p:sp>
        <p:nvSpPr>
          <p:cNvPr id="4" name="TextBox 3"/>
          <p:cNvSpPr txBox="1"/>
          <p:nvPr/>
        </p:nvSpPr>
        <p:spPr>
          <a:xfrm>
            <a:off x="1714500" y="1295400"/>
            <a:ext cx="5562600" cy="1200329"/>
          </a:xfrm>
          <a:prstGeom prst="rect">
            <a:avLst/>
          </a:prstGeom>
          <a:noFill/>
        </p:spPr>
        <p:txBody>
          <a:bodyPr wrap="square" rtlCol="0">
            <a:spAutoFit/>
          </a:bodyPr>
          <a:lstStyle/>
          <a:p>
            <a:pPr>
              <a:buFont typeface="Arial" pitchFamily="34" charset="0"/>
              <a:buChar char="•"/>
            </a:pPr>
            <a:r>
              <a:rPr lang="en-US" dirty="0" smtClean="0"/>
              <a:t>DEFINITION</a:t>
            </a:r>
          </a:p>
          <a:p>
            <a:pPr>
              <a:buFont typeface="Arial" pitchFamily="34" charset="0"/>
              <a:buChar char="•"/>
            </a:pPr>
            <a:r>
              <a:rPr lang="en-US" dirty="0" smtClean="0"/>
              <a:t>TIME LINE</a:t>
            </a:r>
          </a:p>
          <a:p>
            <a:pPr>
              <a:buFont typeface="Arial" pitchFamily="34" charset="0"/>
              <a:buChar char="•"/>
            </a:pPr>
            <a:r>
              <a:rPr lang="en-US" dirty="0" smtClean="0"/>
              <a:t>EARLY CONTRIBUTORS</a:t>
            </a:r>
          </a:p>
          <a:p>
            <a:pPr>
              <a:buFont typeface="Arial" pitchFamily="34" charset="0"/>
              <a:buChar char="•"/>
            </a:pPr>
            <a:r>
              <a:rPr lang="en-US" dirty="0" smtClean="0"/>
              <a:t>EARLY ROBOTS</a:t>
            </a:r>
            <a:endParaRPr lang="en-US" dirty="0"/>
          </a:p>
        </p:txBody>
      </p:sp>
      <p:sp>
        <p:nvSpPr>
          <p:cNvPr id="5" name="TextBox 4"/>
          <p:cNvSpPr txBox="1"/>
          <p:nvPr/>
        </p:nvSpPr>
        <p:spPr>
          <a:xfrm>
            <a:off x="1371600" y="2743200"/>
            <a:ext cx="6553200" cy="2862322"/>
          </a:xfrm>
          <a:prstGeom prst="rect">
            <a:avLst/>
          </a:prstGeom>
          <a:noFill/>
          <a:ln>
            <a:solidFill>
              <a:srgbClr val="C00000"/>
            </a:solidFill>
          </a:ln>
        </p:spPr>
        <p:txBody>
          <a:bodyPr wrap="square" rtlCol="0">
            <a:spAutoFit/>
          </a:bodyPr>
          <a:lstStyle/>
          <a:p>
            <a:r>
              <a:rPr lang="en-US" sz="2000" dirty="0">
                <a:solidFill>
                  <a:srgbClr val="C00000"/>
                </a:solidFill>
              </a:rPr>
              <a:t>A </a:t>
            </a:r>
            <a:r>
              <a:rPr lang="en-US" sz="2000" b="1" dirty="0">
                <a:solidFill>
                  <a:srgbClr val="C00000"/>
                </a:solidFill>
              </a:rPr>
              <a:t>robot</a:t>
            </a:r>
            <a:r>
              <a:rPr lang="en-US" sz="2000" dirty="0">
                <a:solidFill>
                  <a:srgbClr val="C00000"/>
                </a:solidFill>
              </a:rPr>
              <a:t> is a machine—especially one programmable by a computer— capable of carrying out a complex series of actions automatically</a:t>
            </a:r>
            <a:r>
              <a:rPr lang="en-US" sz="2000" dirty="0" smtClean="0">
                <a:solidFill>
                  <a:srgbClr val="C00000"/>
                </a:solidFill>
              </a:rPr>
              <a:t>. And thus  the heart of robotics is study of  motion – controlled programmable motion- the nature of motion, the motions available to rigid bodies, the use of kinematic constraint to organize motions, the mechanisms that enable general programmable motion, the static and dynamic character of mechanisms, and the challenges and approaches to control, programming, and planning motions.</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endParaRPr lang="en-US" sz="2400" b="1" dirty="0"/>
          </a:p>
        </p:txBody>
      </p:sp>
      <p:sp>
        <p:nvSpPr>
          <p:cNvPr id="5" name="TextBox 4"/>
          <p:cNvSpPr txBox="1"/>
          <p:nvPr/>
        </p:nvSpPr>
        <p:spPr>
          <a:xfrm>
            <a:off x="990600" y="1295401"/>
            <a:ext cx="7467600" cy="1200329"/>
          </a:xfrm>
          <a:prstGeom prst="rect">
            <a:avLst/>
          </a:prstGeom>
          <a:noFill/>
        </p:spPr>
        <p:txBody>
          <a:bodyPr wrap="square" rtlCol="0">
            <a:spAutoFit/>
          </a:bodyPr>
          <a:lstStyle/>
          <a:p>
            <a:endParaRPr lang="en-US" dirty="0" smtClean="0"/>
          </a:p>
          <a:p>
            <a:r>
              <a:rPr lang="en-US" dirty="0" smtClean="0"/>
              <a:t>  </a:t>
            </a:r>
          </a:p>
          <a:p>
            <a:pPr>
              <a:buFont typeface="Arial" pitchFamily="34" charset="0"/>
              <a:buChar char="•"/>
            </a:pPr>
            <a:endParaRPr lang="en-US" dirty="0" smtClean="0"/>
          </a:p>
          <a:p>
            <a:pPr>
              <a:buFont typeface="Arial" pitchFamily="34" charset="0"/>
              <a:buChar char="•"/>
            </a:pPr>
            <a:endParaRPr lang="en-US" dirty="0"/>
          </a:p>
        </p:txBody>
      </p:sp>
      <p:sp>
        <p:nvSpPr>
          <p:cNvPr id="6" name="TextBox 5"/>
          <p:cNvSpPr txBox="1"/>
          <p:nvPr/>
        </p:nvSpPr>
        <p:spPr>
          <a:xfrm>
            <a:off x="838200" y="1371600"/>
            <a:ext cx="6781800" cy="369332"/>
          </a:xfrm>
          <a:prstGeom prst="rect">
            <a:avLst/>
          </a:prstGeom>
          <a:noFill/>
        </p:spPr>
        <p:txBody>
          <a:bodyPr wrap="square" rtlCol="0">
            <a:spAutoFit/>
          </a:bodyPr>
          <a:lstStyle/>
          <a:p>
            <a:r>
              <a:rPr lang="en-US" dirty="0" smtClean="0"/>
              <a:t>REINFORCEMENT LEARNING (RL) PROBLEM AND CONCEPTS</a:t>
            </a:r>
          </a:p>
        </p:txBody>
      </p:sp>
      <p:sp>
        <p:nvSpPr>
          <p:cNvPr id="7" name="TextBox 6"/>
          <p:cNvSpPr txBox="1"/>
          <p:nvPr/>
        </p:nvSpPr>
        <p:spPr>
          <a:xfrm>
            <a:off x="914400" y="1905000"/>
            <a:ext cx="7162800" cy="3139321"/>
          </a:xfrm>
          <a:prstGeom prst="rect">
            <a:avLst/>
          </a:prstGeom>
          <a:noFill/>
        </p:spPr>
        <p:txBody>
          <a:bodyPr wrap="square" rtlCol="0">
            <a:spAutoFit/>
          </a:bodyPr>
          <a:lstStyle/>
          <a:p>
            <a:pPr marL="342900" indent="-342900">
              <a:buFont typeface="+mj-lt"/>
              <a:buAutoNum type="arabicPeriod"/>
            </a:pPr>
            <a:r>
              <a:rPr lang="en-US" dirty="0" smtClean="0"/>
              <a:t>Markov Decision Process (MDP) consists of the set of states S, set of actions A, the rewards R and transition probabilities T that capture the dynamics of a system. Transition probabilities (or densities in the continuous state case) T(s ′ , a, s) = P(s ′ |s, a) describe the effects of the actions on the state. The Markov property requires that the next state s ′ and the reward are fully defined by the previous state s and action a. The goal of RL is to define an optimum policy </a:t>
            </a:r>
            <a:r>
              <a:rPr lang="el-GR" dirty="0" smtClean="0"/>
              <a:t>π</a:t>
            </a:r>
            <a:r>
              <a:rPr lang="en-US" baseline="30000" dirty="0" smtClean="0"/>
              <a:t>* </a:t>
            </a:r>
            <a:r>
              <a:rPr lang="en-US" dirty="0" smtClean="0"/>
              <a:t> that maps states to  actions so as to maximize the average return J (π) = ∑</a:t>
            </a:r>
            <a:r>
              <a:rPr lang="en-US" baseline="-25000" dirty="0" err="1" smtClean="0"/>
              <a:t>s,a</a:t>
            </a:r>
            <a:r>
              <a:rPr lang="en-US" dirty="0" smtClean="0"/>
              <a:t>µ</a:t>
            </a:r>
            <a:r>
              <a:rPr lang="el-GR" baseline="30000" dirty="0" smtClean="0"/>
              <a:t>π</a:t>
            </a:r>
            <a:r>
              <a:rPr lang="en-US" dirty="0" smtClean="0"/>
              <a:t> (s)π(s, a)R(s, a) where µ</a:t>
            </a:r>
            <a:r>
              <a:rPr lang="el-GR" baseline="30000" dirty="0" smtClean="0"/>
              <a:t>π</a:t>
            </a:r>
            <a:r>
              <a:rPr lang="en-US" dirty="0" smtClean="0"/>
              <a:t> is the stationary state distribution generated by policy π acting in the environment, i.e., the MDP. Optimisation can be done by either policy search or value-function based approach.</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endParaRPr lang="en-US" sz="2400" b="1" dirty="0"/>
          </a:p>
        </p:txBody>
      </p:sp>
      <p:sp>
        <p:nvSpPr>
          <p:cNvPr id="5" name="TextBox 4"/>
          <p:cNvSpPr txBox="1"/>
          <p:nvPr/>
        </p:nvSpPr>
        <p:spPr>
          <a:xfrm>
            <a:off x="990600" y="1295401"/>
            <a:ext cx="7467600" cy="1200329"/>
          </a:xfrm>
          <a:prstGeom prst="rect">
            <a:avLst/>
          </a:prstGeom>
          <a:noFill/>
        </p:spPr>
        <p:txBody>
          <a:bodyPr wrap="square" rtlCol="0">
            <a:spAutoFit/>
          </a:bodyPr>
          <a:lstStyle/>
          <a:p>
            <a:endParaRPr lang="en-US" dirty="0" smtClean="0"/>
          </a:p>
          <a:p>
            <a:r>
              <a:rPr lang="en-US" dirty="0" smtClean="0"/>
              <a:t>  </a:t>
            </a:r>
          </a:p>
          <a:p>
            <a:pPr>
              <a:buFont typeface="Arial" pitchFamily="34" charset="0"/>
              <a:buChar char="•"/>
            </a:pPr>
            <a:endParaRPr lang="en-US" dirty="0" smtClean="0"/>
          </a:p>
          <a:p>
            <a:pPr>
              <a:buFont typeface="Arial" pitchFamily="34" charset="0"/>
              <a:buChar char="•"/>
            </a:pPr>
            <a:endParaRPr lang="en-US" dirty="0"/>
          </a:p>
        </p:txBody>
      </p:sp>
      <p:sp>
        <p:nvSpPr>
          <p:cNvPr id="6" name="TextBox 5"/>
          <p:cNvSpPr txBox="1"/>
          <p:nvPr/>
        </p:nvSpPr>
        <p:spPr>
          <a:xfrm>
            <a:off x="838200" y="1371600"/>
            <a:ext cx="6781800" cy="369332"/>
          </a:xfrm>
          <a:prstGeom prst="rect">
            <a:avLst/>
          </a:prstGeom>
          <a:noFill/>
        </p:spPr>
        <p:txBody>
          <a:bodyPr wrap="square" rtlCol="0">
            <a:spAutoFit/>
          </a:bodyPr>
          <a:lstStyle/>
          <a:p>
            <a:r>
              <a:rPr lang="en-US" dirty="0" smtClean="0"/>
              <a:t>REINFORCEMENT LEARNING (RL) PROBLEM AND CONCEPTS</a:t>
            </a:r>
          </a:p>
        </p:txBody>
      </p:sp>
      <p:sp>
        <p:nvSpPr>
          <p:cNvPr id="7" name="TextBox 6"/>
          <p:cNvSpPr txBox="1"/>
          <p:nvPr/>
        </p:nvSpPr>
        <p:spPr>
          <a:xfrm>
            <a:off x="914400" y="1905000"/>
            <a:ext cx="7162800" cy="4247317"/>
          </a:xfrm>
          <a:prstGeom prst="rect">
            <a:avLst/>
          </a:prstGeom>
          <a:noFill/>
        </p:spPr>
        <p:txBody>
          <a:bodyPr wrap="square" rtlCol="0">
            <a:spAutoFit/>
          </a:bodyPr>
          <a:lstStyle/>
          <a:p>
            <a:pPr marL="342900" indent="-342900"/>
            <a:r>
              <a:rPr lang="en-US" dirty="0" smtClean="0"/>
              <a:t>2. Bellman Equation: The value function based optimisation approach attempts to find a policy that maximizes the return by maintaining a set of estimates of expected returns for some policy. A policy is called optimal if it achieves the best expected return from </a:t>
            </a:r>
            <a:r>
              <a:rPr lang="en-US" i="1" dirty="0" smtClean="0"/>
              <a:t>any</a:t>
            </a:r>
            <a:r>
              <a:rPr lang="en-US" dirty="0" smtClean="0"/>
              <a:t> initial state. </a:t>
            </a:r>
          </a:p>
          <a:p>
            <a:r>
              <a:rPr lang="en-US" dirty="0" smtClean="0"/>
              <a:t>the value of a policy π is defined as  V</a:t>
            </a:r>
            <a:r>
              <a:rPr lang="el-GR" baseline="30000" dirty="0" smtClean="0"/>
              <a:t>π</a:t>
            </a:r>
            <a:r>
              <a:rPr lang="en-US" dirty="0" smtClean="0"/>
              <a:t> (s)=E[R|s, </a:t>
            </a:r>
            <a:r>
              <a:rPr lang="el-GR" dirty="0" smtClean="0"/>
              <a:t>π</a:t>
            </a:r>
            <a:r>
              <a:rPr lang="en-US" dirty="0" smtClean="0"/>
              <a:t> ] and V</a:t>
            </a:r>
            <a:r>
              <a:rPr lang="en-US" baseline="30000" dirty="0" smtClean="0"/>
              <a:t>*</a:t>
            </a:r>
            <a:r>
              <a:rPr lang="en-US" dirty="0" smtClean="0"/>
              <a:t> (s) as the maximum possible value of  V</a:t>
            </a:r>
            <a:r>
              <a:rPr lang="el-GR" baseline="30000" dirty="0" smtClean="0"/>
              <a:t>π</a:t>
            </a:r>
            <a:r>
              <a:rPr lang="en-US" dirty="0" smtClean="0"/>
              <a:t> (s).</a:t>
            </a:r>
          </a:p>
          <a:p>
            <a:r>
              <a:rPr lang="pt-BR" dirty="0" smtClean="0"/>
              <a:t>V</a:t>
            </a:r>
            <a:r>
              <a:rPr lang="pt-BR" baseline="30000" dirty="0" smtClean="0"/>
              <a:t>*</a:t>
            </a:r>
            <a:r>
              <a:rPr lang="pt-BR" dirty="0" smtClean="0"/>
              <a:t> (s) = max(at a*) [ ∑R(s, a</a:t>
            </a:r>
            <a:r>
              <a:rPr lang="pt-BR" baseline="30000" dirty="0" smtClean="0"/>
              <a:t>*</a:t>
            </a:r>
            <a:r>
              <a:rPr lang="pt-BR" dirty="0" smtClean="0"/>
              <a:t> ) − R(bar) + X s ′ V ∗ (s ′ )T(s, a ∗ , s ′ )] ,</a:t>
            </a:r>
          </a:p>
          <a:p>
            <a:r>
              <a:rPr lang="en-US" dirty="0" smtClean="0"/>
              <a:t>“An optimal policy has the property that whatever the initial state and initial decision are, the remaining decisions must constitute an optimal policy with regard to the state resulting from the first decision.” Thus, we have to perform an optimal action </a:t>
            </a:r>
            <a:r>
              <a:rPr lang="pt-BR" dirty="0" smtClean="0"/>
              <a:t>a</a:t>
            </a:r>
            <a:r>
              <a:rPr lang="pt-BR" baseline="30000" dirty="0" smtClean="0"/>
              <a:t>* </a:t>
            </a:r>
            <a:r>
              <a:rPr lang="en-US" dirty="0" smtClean="0"/>
              <a:t> , and, subsequently, follow the optimal policy π</a:t>
            </a:r>
            <a:r>
              <a:rPr lang="en-US" baseline="30000" dirty="0" smtClean="0"/>
              <a:t>*</a:t>
            </a:r>
            <a:r>
              <a:rPr lang="en-US" dirty="0" smtClean="0"/>
              <a:t> in order to achieve a global optimum.</a:t>
            </a:r>
          </a:p>
          <a:p>
            <a:r>
              <a:rPr lang="en-US" dirty="0" smtClean="0"/>
              <a:t>Many traditional reinforcement learning approaches are based on identifying (possibly approximate) solutions to this equation, and are known as value function methods.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endParaRPr lang="en-US" sz="2400" b="1" dirty="0"/>
          </a:p>
        </p:txBody>
      </p:sp>
      <p:sp>
        <p:nvSpPr>
          <p:cNvPr id="5" name="TextBox 4"/>
          <p:cNvSpPr txBox="1"/>
          <p:nvPr/>
        </p:nvSpPr>
        <p:spPr>
          <a:xfrm>
            <a:off x="990600" y="1295401"/>
            <a:ext cx="7467600" cy="1200329"/>
          </a:xfrm>
          <a:prstGeom prst="rect">
            <a:avLst/>
          </a:prstGeom>
          <a:noFill/>
        </p:spPr>
        <p:txBody>
          <a:bodyPr wrap="square" rtlCol="0">
            <a:spAutoFit/>
          </a:bodyPr>
          <a:lstStyle/>
          <a:p>
            <a:endParaRPr lang="en-US" dirty="0" smtClean="0"/>
          </a:p>
          <a:p>
            <a:r>
              <a:rPr lang="en-US" dirty="0" smtClean="0"/>
              <a:t>  </a:t>
            </a:r>
          </a:p>
          <a:p>
            <a:pPr>
              <a:buFont typeface="Arial" pitchFamily="34" charset="0"/>
              <a:buChar char="•"/>
            </a:pPr>
            <a:endParaRPr lang="en-US" dirty="0" smtClean="0"/>
          </a:p>
          <a:p>
            <a:pPr>
              <a:buFont typeface="Arial" pitchFamily="34" charset="0"/>
              <a:buChar char="•"/>
            </a:pPr>
            <a:endParaRPr lang="en-US" dirty="0"/>
          </a:p>
        </p:txBody>
      </p:sp>
      <p:sp>
        <p:nvSpPr>
          <p:cNvPr id="6" name="TextBox 5"/>
          <p:cNvSpPr txBox="1"/>
          <p:nvPr/>
        </p:nvSpPr>
        <p:spPr>
          <a:xfrm>
            <a:off x="838200" y="1371600"/>
            <a:ext cx="6781800" cy="369332"/>
          </a:xfrm>
          <a:prstGeom prst="rect">
            <a:avLst/>
          </a:prstGeom>
          <a:noFill/>
        </p:spPr>
        <p:txBody>
          <a:bodyPr wrap="square" rtlCol="0">
            <a:spAutoFit/>
          </a:bodyPr>
          <a:lstStyle/>
          <a:p>
            <a:r>
              <a:rPr lang="en-US" dirty="0" smtClean="0"/>
              <a:t>REINFORCEMENT LEARNING (RL) PROBLEM AND CONCEPTS</a:t>
            </a:r>
          </a:p>
        </p:txBody>
      </p:sp>
      <p:sp>
        <p:nvSpPr>
          <p:cNvPr id="7" name="TextBox 6"/>
          <p:cNvSpPr txBox="1"/>
          <p:nvPr/>
        </p:nvSpPr>
        <p:spPr>
          <a:xfrm>
            <a:off x="152400" y="1905000"/>
            <a:ext cx="8991600" cy="4524315"/>
          </a:xfrm>
          <a:prstGeom prst="rect">
            <a:avLst/>
          </a:prstGeom>
          <a:noFill/>
        </p:spPr>
        <p:txBody>
          <a:bodyPr wrap="square" rtlCol="0">
            <a:spAutoFit/>
          </a:bodyPr>
          <a:lstStyle/>
          <a:p>
            <a:pPr marL="342900" indent="-342900"/>
            <a:r>
              <a:rPr lang="en-US" dirty="0" smtClean="0"/>
              <a:t>3. Value function based RL Algorithms three types:</a:t>
            </a:r>
          </a:p>
          <a:p>
            <a:pPr marL="742950" indent="-400050">
              <a:buAutoNum type="romanLcParenBoth"/>
            </a:pPr>
            <a:r>
              <a:rPr lang="en-US" dirty="0" smtClean="0"/>
              <a:t>dynamic programming-based optimal control approaches such as policy iteration or value iteration, </a:t>
            </a:r>
          </a:p>
          <a:p>
            <a:pPr marL="742950" indent="-400050"/>
            <a:r>
              <a:rPr lang="en-US" dirty="0" smtClean="0"/>
              <a:t>(ii) rollout-based Monte Carlo methods and </a:t>
            </a:r>
          </a:p>
          <a:p>
            <a:pPr marL="742950" indent="-400050"/>
            <a:r>
              <a:rPr lang="en-US" dirty="0" smtClean="0"/>
              <a:t>(iii) temporal difference methods such as TD(λ) (Temporal Difference learning), Q-learning, and SARSA (State-Action-Reward State-Action)</a:t>
            </a:r>
          </a:p>
          <a:p>
            <a:pPr indent="-400050"/>
            <a:r>
              <a:rPr lang="en-US" dirty="0" smtClean="0"/>
              <a:t>value function methods are sometimes called critic-only methods.</a:t>
            </a:r>
          </a:p>
          <a:p>
            <a:pPr indent="-400050"/>
            <a:r>
              <a:rPr lang="en-US" dirty="0" smtClean="0"/>
              <a:t>4. Policy Search based methods: Robot learning systems often employ policy search methods rather than value function-based approaches. These are:</a:t>
            </a:r>
          </a:p>
          <a:p>
            <a:pPr indent="-400050"/>
            <a:r>
              <a:rPr lang="en-US" dirty="0" smtClean="0"/>
              <a:t>	(</a:t>
            </a:r>
            <a:r>
              <a:rPr lang="en-US" dirty="0" err="1" smtClean="0"/>
              <a:t>i</a:t>
            </a:r>
            <a:r>
              <a:rPr lang="en-US" dirty="0" smtClean="0"/>
              <a:t>) Policy gradient approaches based on likelihood ratio estimation (Sutton et al., 1999), </a:t>
            </a:r>
          </a:p>
          <a:p>
            <a:pPr indent="-400050"/>
            <a:r>
              <a:rPr lang="en-US" dirty="0" smtClean="0"/>
              <a:t>	(ii) policy updates inspired by expectation-maximization (Toussaint et al., 2010), and 	(iii) the path integral methods.</a:t>
            </a:r>
          </a:p>
          <a:p>
            <a:pPr indent="-400050"/>
            <a:r>
              <a:rPr lang="en-US" dirty="0" smtClean="0"/>
              <a:t>Policy search methods are sometimes called actor - only methods.</a:t>
            </a:r>
          </a:p>
          <a:p>
            <a:pPr marL="742950" indent="-400050"/>
            <a:endParaRPr lang="en-US" dirty="0" smtClean="0"/>
          </a:p>
          <a:p>
            <a:pPr marL="742950" indent="-400050"/>
            <a:endParaRPr lang="en-US" dirty="0" smtClean="0"/>
          </a:p>
          <a:p>
            <a:pPr marL="742950" indent="-400050"/>
            <a:endParaRPr lang="en-US"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endParaRPr lang="en-US" sz="2400" b="1" dirty="0"/>
          </a:p>
        </p:txBody>
      </p:sp>
      <p:sp>
        <p:nvSpPr>
          <p:cNvPr id="5" name="TextBox 4"/>
          <p:cNvSpPr txBox="1"/>
          <p:nvPr/>
        </p:nvSpPr>
        <p:spPr>
          <a:xfrm>
            <a:off x="990600" y="1295401"/>
            <a:ext cx="7467600" cy="1200329"/>
          </a:xfrm>
          <a:prstGeom prst="rect">
            <a:avLst/>
          </a:prstGeom>
          <a:noFill/>
        </p:spPr>
        <p:txBody>
          <a:bodyPr wrap="square" rtlCol="0">
            <a:spAutoFit/>
          </a:bodyPr>
          <a:lstStyle/>
          <a:p>
            <a:endParaRPr lang="en-US" dirty="0" smtClean="0"/>
          </a:p>
          <a:p>
            <a:r>
              <a:rPr lang="en-US" dirty="0" smtClean="0"/>
              <a:t>  </a:t>
            </a:r>
          </a:p>
          <a:p>
            <a:pPr>
              <a:buFont typeface="Arial" pitchFamily="34" charset="0"/>
              <a:buChar char="•"/>
            </a:pPr>
            <a:endParaRPr lang="en-US" dirty="0" smtClean="0"/>
          </a:p>
          <a:p>
            <a:pPr>
              <a:buFont typeface="Arial" pitchFamily="34" charset="0"/>
              <a:buChar char="•"/>
            </a:pPr>
            <a:endParaRPr lang="en-US" dirty="0"/>
          </a:p>
        </p:txBody>
      </p:sp>
      <p:sp>
        <p:nvSpPr>
          <p:cNvPr id="6" name="TextBox 5"/>
          <p:cNvSpPr txBox="1"/>
          <p:nvPr/>
        </p:nvSpPr>
        <p:spPr>
          <a:xfrm>
            <a:off x="838200" y="1371600"/>
            <a:ext cx="6781800" cy="369332"/>
          </a:xfrm>
          <a:prstGeom prst="rect">
            <a:avLst/>
          </a:prstGeom>
          <a:noFill/>
        </p:spPr>
        <p:txBody>
          <a:bodyPr wrap="square" rtlCol="0">
            <a:spAutoFit/>
          </a:bodyPr>
          <a:lstStyle/>
          <a:p>
            <a:r>
              <a:rPr lang="en-US" dirty="0" smtClean="0"/>
              <a:t>REINFORCEMENT LEARNING (RL) PROBLEM AND CONCEPTS</a:t>
            </a:r>
          </a:p>
        </p:txBody>
      </p:sp>
      <p:sp>
        <p:nvSpPr>
          <p:cNvPr id="7" name="TextBox 6"/>
          <p:cNvSpPr txBox="1"/>
          <p:nvPr/>
        </p:nvSpPr>
        <p:spPr>
          <a:xfrm>
            <a:off x="914400" y="1905000"/>
            <a:ext cx="7162800" cy="4247317"/>
          </a:xfrm>
          <a:prstGeom prst="rect">
            <a:avLst/>
          </a:prstGeom>
          <a:noFill/>
        </p:spPr>
        <p:txBody>
          <a:bodyPr wrap="square" rtlCol="0">
            <a:spAutoFit/>
          </a:bodyPr>
          <a:lstStyle/>
          <a:p>
            <a:pPr marL="342900" indent="-342900"/>
            <a:r>
              <a:rPr lang="en-US" dirty="0" smtClean="0"/>
              <a:t>5. Model based </a:t>
            </a:r>
            <a:r>
              <a:rPr lang="en-US" dirty="0" err="1" smtClean="0"/>
              <a:t>vs</a:t>
            </a:r>
            <a:r>
              <a:rPr lang="en-US" dirty="0" smtClean="0"/>
              <a:t> model free learning: Model free reinforcement algorithms try to directly learn the value function or the policy without any explicit modeling of the transition dynamics. In contrast, many robot reinforcement learning problems can be made tractable by learning forward models, i.e., approximations of the transition dynamics based on data. Such model-based reinforcement learning approaches jointly learn a model of the system with the value function or the policy and often allow for training with less interaction with the real environment.</a:t>
            </a:r>
          </a:p>
          <a:p>
            <a:r>
              <a:rPr lang="en-US" b="1" dirty="0" smtClean="0"/>
              <a:t>What is a Model ?</a:t>
            </a:r>
          </a:p>
          <a:p>
            <a:r>
              <a:rPr lang="en-US" dirty="0" smtClean="0"/>
              <a:t>In an abstract way a model is your own representation of the reality or the environment you are in. In RL this translates into having a representation M of the MDP [S, A, P, R]. This means having a version </a:t>
            </a:r>
            <a:r>
              <a:rPr lang="en-US" i="1" dirty="0" err="1" smtClean="0"/>
              <a:t>i</a:t>
            </a:r>
            <a:r>
              <a:rPr lang="en-US" dirty="0" smtClean="0"/>
              <a:t> (better be as accurate as possible) of the real </a:t>
            </a:r>
            <a:r>
              <a:rPr lang="en-US" dirty="0" err="1" smtClean="0"/>
              <a:t>MDP.If</a:t>
            </a:r>
            <a:r>
              <a:rPr lang="en-US" dirty="0" smtClean="0"/>
              <a:t> we assume that the states space S and the </a:t>
            </a:r>
            <a:r>
              <a:rPr lang="en-US" dirty="0" err="1" smtClean="0"/>
              <a:t>the</a:t>
            </a:r>
            <a:r>
              <a:rPr lang="en-US" dirty="0" smtClean="0"/>
              <a:t> transition probabilities A are known the model M</a:t>
            </a:r>
            <a:r>
              <a:rPr lang="en-US" i="1" dirty="0" smtClean="0"/>
              <a:t>i</a:t>
            </a:r>
            <a:r>
              <a:rPr lang="en-US" dirty="0" smtClean="0"/>
              <a:t> will become [S, A, P</a:t>
            </a:r>
            <a:r>
              <a:rPr lang="en-US" i="1" dirty="0" smtClean="0"/>
              <a:t>i</a:t>
            </a:r>
            <a:r>
              <a:rPr lang="en-US" dirty="0" smtClean="0"/>
              <a:t>, </a:t>
            </a:r>
            <a:r>
              <a:rPr lang="en-US" dirty="0" err="1" smtClean="0"/>
              <a:t>R</a:t>
            </a:r>
            <a:r>
              <a:rPr lang="en-US" i="1" dirty="0" err="1" smtClean="0"/>
              <a:t>i</a:t>
            </a:r>
            <a:r>
              <a:rPr lang="en-US" dirty="0" smtClean="0"/>
              <a:t>].</a:t>
            </a:r>
          </a:p>
          <a:p>
            <a:pPr marL="342900" indent="-342900"/>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endParaRPr lang="en-US" sz="2400" b="1" dirty="0"/>
          </a:p>
        </p:txBody>
      </p:sp>
      <p:sp>
        <p:nvSpPr>
          <p:cNvPr id="5" name="TextBox 4"/>
          <p:cNvSpPr txBox="1"/>
          <p:nvPr/>
        </p:nvSpPr>
        <p:spPr>
          <a:xfrm>
            <a:off x="990600" y="1295401"/>
            <a:ext cx="7467600" cy="1200329"/>
          </a:xfrm>
          <a:prstGeom prst="rect">
            <a:avLst/>
          </a:prstGeom>
          <a:noFill/>
        </p:spPr>
        <p:txBody>
          <a:bodyPr wrap="square" rtlCol="0">
            <a:spAutoFit/>
          </a:bodyPr>
          <a:lstStyle/>
          <a:p>
            <a:endParaRPr lang="en-US" dirty="0" smtClean="0"/>
          </a:p>
          <a:p>
            <a:r>
              <a:rPr lang="en-US" dirty="0" smtClean="0"/>
              <a:t>  </a:t>
            </a:r>
          </a:p>
          <a:p>
            <a:pPr>
              <a:buFont typeface="Arial" pitchFamily="34" charset="0"/>
              <a:buChar char="•"/>
            </a:pPr>
            <a:endParaRPr lang="en-US" dirty="0" smtClean="0"/>
          </a:p>
          <a:p>
            <a:pPr>
              <a:buFont typeface="Arial" pitchFamily="34" charset="0"/>
              <a:buChar char="•"/>
            </a:pPr>
            <a:endParaRPr lang="en-US" dirty="0"/>
          </a:p>
        </p:txBody>
      </p:sp>
      <p:sp>
        <p:nvSpPr>
          <p:cNvPr id="6" name="TextBox 5"/>
          <p:cNvSpPr txBox="1"/>
          <p:nvPr/>
        </p:nvSpPr>
        <p:spPr>
          <a:xfrm>
            <a:off x="838200" y="1371600"/>
            <a:ext cx="6781800" cy="369332"/>
          </a:xfrm>
          <a:prstGeom prst="rect">
            <a:avLst/>
          </a:prstGeom>
          <a:noFill/>
        </p:spPr>
        <p:txBody>
          <a:bodyPr wrap="square" rtlCol="0">
            <a:spAutoFit/>
          </a:bodyPr>
          <a:lstStyle/>
          <a:p>
            <a:r>
              <a:rPr lang="en-US" dirty="0" smtClean="0"/>
              <a:t>REINFORCEMENT LEARNING (RL) PROBLEM AND CONCEPTS</a:t>
            </a:r>
          </a:p>
        </p:txBody>
      </p:sp>
      <p:sp>
        <p:nvSpPr>
          <p:cNvPr id="7" name="TextBox 6"/>
          <p:cNvSpPr txBox="1"/>
          <p:nvPr/>
        </p:nvSpPr>
        <p:spPr>
          <a:xfrm>
            <a:off x="914400" y="1905000"/>
            <a:ext cx="7162800" cy="2585323"/>
          </a:xfrm>
          <a:prstGeom prst="rect">
            <a:avLst/>
          </a:prstGeom>
          <a:noFill/>
        </p:spPr>
        <p:txBody>
          <a:bodyPr wrap="square" rtlCol="0">
            <a:spAutoFit/>
          </a:bodyPr>
          <a:lstStyle/>
          <a:p>
            <a:pPr marL="342900" indent="-342900"/>
            <a:r>
              <a:rPr lang="en-US" dirty="0" smtClean="0"/>
              <a:t>6.    Markov Decision Process (MDP) consists of the set of states S, set of actions A, the rewards R and transition probabilities T that capture the dynamics of a system. Transition probabilities (or densities in the continuous state case) T(s ′ , a, s) = P(s ′ |s, a) describe the effects of the actions on the state. The Markov property requires that the next state s ′ and the reward are fully defined by the previous state s and action a. The goal of RL is to define an optimum policy </a:t>
            </a:r>
            <a:r>
              <a:rPr lang="el-GR" dirty="0" smtClean="0"/>
              <a:t>π</a:t>
            </a:r>
            <a:r>
              <a:rPr lang="en-US" baseline="30000" dirty="0" smtClean="0"/>
              <a:t>* </a:t>
            </a:r>
            <a:r>
              <a:rPr lang="en-US" dirty="0" smtClean="0"/>
              <a:t> that maps </a:t>
            </a:r>
            <a:r>
              <a:rPr lang="en-US" dirty="0" err="1" smtClean="0"/>
              <a:t>statesto</a:t>
            </a:r>
            <a:r>
              <a:rPr lang="en-US" dirty="0" smtClean="0"/>
              <a:t>  actions so as to maximize the expected return J, which corresponds to the cumulative expected reward. </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p>
          <a:p>
            <a:endParaRPr lang="en-US" sz="2400" b="1" dirty="0"/>
          </a:p>
        </p:txBody>
      </p:sp>
      <p:sp>
        <p:nvSpPr>
          <p:cNvPr id="4" name="TextBox 3"/>
          <p:cNvSpPr txBox="1"/>
          <p:nvPr/>
        </p:nvSpPr>
        <p:spPr>
          <a:xfrm>
            <a:off x="838200" y="1371600"/>
            <a:ext cx="6781800" cy="369332"/>
          </a:xfrm>
          <a:prstGeom prst="rect">
            <a:avLst/>
          </a:prstGeom>
          <a:noFill/>
        </p:spPr>
        <p:txBody>
          <a:bodyPr wrap="square" rtlCol="0">
            <a:spAutoFit/>
          </a:bodyPr>
          <a:lstStyle/>
          <a:p>
            <a:r>
              <a:rPr lang="en-US" dirty="0" smtClean="0"/>
              <a:t>REINFORCEMENT LEARNING (RL) PROBLEM AND CONCEPTS</a:t>
            </a:r>
          </a:p>
        </p:txBody>
      </p:sp>
      <p:sp>
        <p:nvSpPr>
          <p:cNvPr id="7" name="TextBox 6"/>
          <p:cNvSpPr txBox="1"/>
          <p:nvPr/>
        </p:nvSpPr>
        <p:spPr>
          <a:xfrm>
            <a:off x="914400" y="1981200"/>
            <a:ext cx="6324600" cy="369332"/>
          </a:xfrm>
          <a:prstGeom prst="rect">
            <a:avLst/>
          </a:prstGeom>
          <a:noFill/>
        </p:spPr>
        <p:txBody>
          <a:bodyPr wrap="square" rtlCol="0">
            <a:spAutoFit/>
          </a:bodyPr>
          <a:lstStyle/>
          <a:p>
            <a:r>
              <a:rPr lang="en-US" dirty="0" smtClean="0"/>
              <a:t>7. Deep Reinforcement Learning  </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p>
          <a:p>
            <a:endParaRPr lang="en-US" sz="2400" b="1" dirty="0"/>
          </a:p>
        </p:txBody>
      </p:sp>
      <p:sp>
        <p:nvSpPr>
          <p:cNvPr id="4" name="TextBox 3"/>
          <p:cNvSpPr txBox="1"/>
          <p:nvPr/>
        </p:nvSpPr>
        <p:spPr>
          <a:xfrm>
            <a:off x="838200" y="1371600"/>
            <a:ext cx="6781800" cy="369332"/>
          </a:xfrm>
          <a:prstGeom prst="rect">
            <a:avLst/>
          </a:prstGeom>
          <a:noFill/>
        </p:spPr>
        <p:txBody>
          <a:bodyPr wrap="square" rtlCol="0">
            <a:spAutoFit/>
          </a:bodyPr>
          <a:lstStyle/>
          <a:p>
            <a:r>
              <a:rPr lang="en-US" dirty="0" smtClean="0"/>
              <a:t>REINFORCEMENT LEARNING (RL) PROBLEM AND CONCEPTS</a:t>
            </a:r>
          </a:p>
        </p:txBody>
      </p:sp>
      <p:sp>
        <p:nvSpPr>
          <p:cNvPr id="5" name="TextBox 4"/>
          <p:cNvSpPr txBox="1"/>
          <p:nvPr/>
        </p:nvSpPr>
        <p:spPr>
          <a:xfrm>
            <a:off x="457200" y="1981200"/>
            <a:ext cx="8229600" cy="2862322"/>
          </a:xfrm>
          <a:prstGeom prst="rect">
            <a:avLst/>
          </a:prstGeom>
          <a:noFill/>
        </p:spPr>
        <p:txBody>
          <a:bodyPr wrap="square" rtlCol="0">
            <a:spAutoFit/>
          </a:bodyPr>
          <a:lstStyle/>
          <a:p>
            <a:r>
              <a:rPr lang="en-US" dirty="0" smtClean="0"/>
              <a:t>8. Simulation Environment: Learning on robots is often difficult due to the large number of samples needed for learning algorithms. Simulators are one way to decrease the samples time needed from the robot by incorporating prior knowledge of the dynamics into the learning algorithm.</a:t>
            </a:r>
          </a:p>
          <a:p>
            <a:r>
              <a:rPr lang="en-US" dirty="0" smtClean="0"/>
              <a:t>Some Widely Used Simulation Environment：</a:t>
            </a:r>
          </a:p>
          <a:p>
            <a:r>
              <a:rPr lang="en-US" dirty="0" smtClean="0"/>
              <a:t> - Gym</a:t>
            </a:r>
          </a:p>
          <a:p>
            <a:r>
              <a:rPr lang="en-US" dirty="0" smtClean="0"/>
              <a:t> - </a:t>
            </a:r>
            <a:r>
              <a:rPr lang="en-US" dirty="0" err="1" smtClean="0"/>
              <a:t>Mujoco</a:t>
            </a:r>
            <a:endParaRPr lang="en-US" dirty="0" smtClean="0"/>
          </a:p>
          <a:p>
            <a:r>
              <a:rPr lang="en-US" dirty="0" smtClean="0"/>
              <a:t> - Gazebo (https://github.com/erlerobot/gym-gazebo/) </a:t>
            </a:r>
          </a:p>
          <a:p>
            <a:pPr>
              <a:buFontTx/>
              <a:buChar char="-"/>
            </a:pPr>
            <a:r>
              <a:rPr lang="en-US" dirty="0" smtClean="0"/>
              <a:t>Bullet (</a:t>
            </a:r>
            <a:r>
              <a:rPr lang="en-US" dirty="0" smtClean="0">
                <a:hlinkClick r:id="rId2"/>
              </a:rPr>
              <a:t>https://github.com/benelot/bullet-gym/tree/master/pybulletgym</a:t>
            </a:r>
            <a:r>
              <a:rPr lang="en-US" dirty="0" smtClean="0"/>
              <a:t>)</a:t>
            </a:r>
          </a:p>
          <a:p>
            <a:pPr>
              <a:buFontTx/>
              <a:buChar char="-"/>
            </a:pPr>
            <a:r>
              <a:rPr lang="en-US" dirty="0" smtClean="0"/>
              <a:t> </a:t>
            </a:r>
            <a:r>
              <a:rPr lang="en-US" dirty="0" err="1" smtClean="0"/>
              <a:t>Roboschool</a:t>
            </a:r>
            <a:r>
              <a:rPr lang="en-US" dirty="0" smtClean="0"/>
              <a:t>(https://blog.openai.com/roboschool/)</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p>
          <a:p>
            <a:endParaRPr lang="en-US" sz="2400" b="1" dirty="0"/>
          </a:p>
        </p:txBody>
      </p:sp>
      <p:sp>
        <p:nvSpPr>
          <p:cNvPr id="4" name="TextBox 3"/>
          <p:cNvSpPr txBox="1"/>
          <p:nvPr/>
        </p:nvSpPr>
        <p:spPr>
          <a:xfrm>
            <a:off x="838200" y="1371600"/>
            <a:ext cx="6781800" cy="369332"/>
          </a:xfrm>
          <a:prstGeom prst="rect">
            <a:avLst/>
          </a:prstGeom>
          <a:noFill/>
        </p:spPr>
        <p:txBody>
          <a:bodyPr wrap="square" rtlCol="0">
            <a:spAutoFit/>
          </a:bodyPr>
          <a:lstStyle/>
          <a:p>
            <a:r>
              <a:rPr lang="en-US" dirty="0" smtClean="0"/>
              <a:t>VISUAL SERVOING-VISUAL CONTROL OF ROBOTS</a:t>
            </a:r>
          </a:p>
        </p:txBody>
      </p:sp>
      <p:sp>
        <p:nvSpPr>
          <p:cNvPr id="5" name="TextBox 4"/>
          <p:cNvSpPr txBox="1"/>
          <p:nvPr/>
        </p:nvSpPr>
        <p:spPr>
          <a:xfrm>
            <a:off x="609600" y="1828800"/>
            <a:ext cx="7772400" cy="4524315"/>
          </a:xfrm>
          <a:prstGeom prst="rect">
            <a:avLst/>
          </a:prstGeom>
          <a:noFill/>
        </p:spPr>
        <p:txBody>
          <a:bodyPr wrap="square" rtlCol="0">
            <a:spAutoFit/>
          </a:bodyPr>
          <a:lstStyle/>
          <a:p>
            <a:r>
              <a:rPr lang="en-US" dirty="0" smtClean="0"/>
              <a:t>Visual servoing is an approach to the control of robot manipulators that is based on visual perception of robot and work piece location, involves the use of one or more cameras and a computer vision system to control the position of the robot's end-effector relative to the work piece as required by the task. The same for mobile robots becomes control of robot’s pose </a:t>
            </a:r>
            <a:r>
              <a:rPr lang="en-US" dirty="0" err="1" smtClean="0"/>
              <a:t>wrt</a:t>
            </a:r>
            <a:r>
              <a:rPr lang="en-US" dirty="0" smtClean="0"/>
              <a:t>. some landmarks.</a:t>
            </a:r>
          </a:p>
          <a:p>
            <a:r>
              <a:rPr lang="en-US" dirty="0" smtClean="0"/>
              <a:t>Vision-guided robotics emulates the visual system of humans and allows intelligent machines to be developed. With higher intelligence, complex tasks that require the capability of human vision can be performed and replaced by machines. They are often found in tasks that demand high accuracy and consistent quality which are hard to achieve with manual labor. Tedious, repetitive and dangerous tasks, which are not suited for humans, are now performed by robots. Using visual feedback to control a robot has shown distinctive advantages over traditional methods, and is commonly termed visual servoing. Visual features are used, for example, to enable the alignment of a manipulator with an object. Hence, vision is a part of a robot control system providing feedback about the state of the interacting object. </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p>
          <a:p>
            <a:endParaRPr lang="en-US" sz="2400" b="1" dirty="0"/>
          </a:p>
        </p:txBody>
      </p:sp>
      <p:sp>
        <p:nvSpPr>
          <p:cNvPr id="4" name="TextBox 3"/>
          <p:cNvSpPr txBox="1"/>
          <p:nvPr/>
        </p:nvSpPr>
        <p:spPr>
          <a:xfrm>
            <a:off x="838200" y="1371600"/>
            <a:ext cx="6781800" cy="369332"/>
          </a:xfrm>
          <a:prstGeom prst="rect">
            <a:avLst/>
          </a:prstGeom>
          <a:noFill/>
        </p:spPr>
        <p:txBody>
          <a:bodyPr wrap="square" rtlCol="0">
            <a:spAutoFit/>
          </a:bodyPr>
          <a:lstStyle/>
          <a:p>
            <a:r>
              <a:rPr lang="en-US" dirty="0" smtClean="0"/>
              <a:t>VISUAL SERVOING-VISUAL CONTROL OF ROBOTS</a:t>
            </a:r>
          </a:p>
        </p:txBody>
      </p:sp>
      <p:sp>
        <p:nvSpPr>
          <p:cNvPr id="6" name="TextBox 5"/>
          <p:cNvSpPr txBox="1"/>
          <p:nvPr/>
        </p:nvSpPr>
        <p:spPr>
          <a:xfrm>
            <a:off x="762000" y="1905000"/>
            <a:ext cx="7162800" cy="4801314"/>
          </a:xfrm>
          <a:prstGeom prst="rect">
            <a:avLst/>
          </a:prstGeom>
          <a:noFill/>
        </p:spPr>
        <p:txBody>
          <a:bodyPr wrap="square" rtlCol="0">
            <a:spAutoFit/>
          </a:bodyPr>
          <a:lstStyle/>
          <a:p>
            <a:r>
              <a:rPr lang="en-US" dirty="0" smtClean="0"/>
              <a:t>The robotic controllers which process and analyze this sensory information are usually based on three types of sensors (visual, force/torque and tactile) which identify the most widespread robotic control strategies: visual servoing control, force control and tactile control. </a:t>
            </a:r>
          </a:p>
          <a:p>
            <a:r>
              <a:rPr lang="en-US" dirty="0" smtClean="0"/>
              <a:t>On the one hand, vision provides the global information which is required to localize the objects in the environment and compute their relative spatial relations. This information can be used by the robot controller to avoid undesired obstacles or to reach the target objects which are necessary for the development of its tasks. On the other hand, touch provides the local information which is required to characterize the way the robot contacts the objects in the environment. This information can be used by the robot controller to manipulate the contacting object or to explore it so that its surface properties (e.g., shape, stiffness, heat…) are extracted for its identification. </a:t>
            </a:r>
          </a:p>
          <a:p>
            <a:r>
              <a:rPr lang="en-US" dirty="0" smtClean="0"/>
              <a:t>These three control strategies determine the movements that have to be executed by the robot in order to perform the desired task according to the measurements registered by the corresponding sensors. </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p>
          <a:p>
            <a:endParaRPr lang="en-US" sz="2400" b="1" dirty="0"/>
          </a:p>
        </p:txBody>
      </p:sp>
      <p:sp>
        <p:nvSpPr>
          <p:cNvPr id="4" name="TextBox 3"/>
          <p:cNvSpPr txBox="1"/>
          <p:nvPr/>
        </p:nvSpPr>
        <p:spPr>
          <a:xfrm>
            <a:off x="838200" y="1371600"/>
            <a:ext cx="6781800" cy="369332"/>
          </a:xfrm>
          <a:prstGeom prst="rect">
            <a:avLst/>
          </a:prstGeom>
          <a:noFill/>
        </p:spPr>
        <p:txBody>
          <a:bodyPr wrap="square" rtlCol="0">
            <a:spAutoFit/>
          </a:bodyPr>
          <a:lstStyle/>
          <a:p>
            <a:r>
              <a:rPr lang="en-US" dirty="0" smtClean="0"/>
              <a:t>VISUAL SERVOING-VISUAL CONTROL OF ROBOTS</a:t>
            </a:r>
          </a:p>
        </p:txBody>
      </p:sp>
      <p:sp>
        <p:nvSpPr>
          <p:cNvPr id="6" name="TextBox 5"/>
          <p:cNvSpPr txBox="1"/>
          <p:nvPr/>
        </p:nvSpPr>
        <p:spPr>
          <a:xfrm>
            <a:off x="762000" y="1905000"/>
            <a:ext cx="7162800" cy="4247317"/>
          </a:xfrm>
          <a:prstGeom prst="rect">
            <a:avLst/>
          </a:prstGeom>
          <a:noFill/>
        </p:spPr>
        <p:txBody>
          <a:bodyPr wrap="square" rtlCol="0">
            <a:spAutoFit/>
          </a:bodyPr>
          <a:lstStyle/>
          <a:p>
            <a:r>
              <a:rPr lang="en-US" dirty="0" smtClean="0"/>
              <a:t>Initial vision control systems were open-loop . This technique is known as “look and move”, i.e., first the robot sees and recognizes the environment helped by a computer vision system, and after that, it performs the motion based on the data acquired in the previous step.</a:t>
            </a:r>
          </a:p>
          <a:p>
            <a:r>
              <a:rPr lang="en-US" dirty="0" smtClean="0"/>
              <a:t>An alternative to the previous approach is visual servoing.</a:t>
            </a:r>
          </a:p>
          <a:p>
            <a:r>
              <a:rPr lang="en-US" dirty="0" smtClean="0"/>
              <a:t>a visual servoing system uses the information acquired from a scene by one or more cameras connected to a computer vision system in order to control the robot end-effector pose with respect to a specific object in the scene. This closed-control loop approach permits to correct possible errors in the object position estimation obtained from the computer vision system. Moreover, it permits to change the robot trajectory in view of possible movements of the objects in the workspace. </a:t>
            </a:r>
          </a:p>
          <a:p>
            <a:r>
              <a:rPr lang="en-US" dirty="0" smtClean="0"/>
              <a:t> Areas of visual servoing:</a:t>
            </a:r>
          </a:p>
          <a:p>
            <a:r>
              <a:rPr lang="en-US" dirty="0" smtClean="0"/>
              <a:t>(</a:t>
            </a:r>
            <a:r>
              <a:rPr lang="en-US" dirty="0" err="1" smtClean="0"/>
              <a:t>i</a:t>
            </a:r>
            <a:r>
              <a:rPr lang="en-US" dirty="0" smtClean="0"/>
              <a:t>) High speed image processing, (ii) Kinematics/ Dynamics, (iii) Control theory and (iv) Real time computing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fontScale="85000" lnSpcReduction="20000"/>
          </a:bodyPr>
          <a:lstStyle/>
          <a:p>
            <a:r>
              <a:rPr lang="en-US" dirty="0" smtClean="0"/>
              <a:t>INTRODUCTION-Timelines</a:t>
            </a:r>
            <a:endParaRPr lang="en-US" dirty="0"/>
          </a:p>
        </p:txBody>
      </p:sp>
      <p:sp>
        <p:nvSpPr>
          <p:cNvPr id="4" name="TextBox 3"/>
          <p:cNvSpPr txBox="1"/>
          <p:nvPr/>
        </p:nvSpPr>
        <p:spPr>
          <a:xfrm>
            <a:off x="609600" y="1295400"/>
            <a:ext cx="8001000" cy="4708981"/>
          </a:xfrm>
          <a:prstGeom prst="rect">
            <a:avLst/>
          </a:prstGeom>
          <a:noFill/>
          <a:ln w="28575">
            <a:solidFill>
              <a:schemeClr val="tx1"/>
            </a:solidFill>
          </a:ln>
        </p:spPr>
        <p:txBody>
          <a:bodyPr wrap="square" rtlCol="0">
            <a:spAutoFit/>
          </a:bodyPr>
          <a:lstStyle/>
          <a:p>
            <a:pPr>
              <a:buFont typeface="Arial" pitchFamily="34" charset="0"/>
              <a:buChar char="•"/>
            </a:pPr>
            <a:r>
              <a:rPr lang="en-US" sz="2000" dirty="0" smtClean="0"/>
              <a:t>1920 </a:t>
            </a:r>
            <a:r>
              <a:rPr lang="en-US" sz="2000" dirty="0" err="1" smtClean="0"/>
              <a:t>Karel</a:t>
            </a:r>
            <a:r>
              <a:rPr lang="en-US" sz="2000" dirty="0" smtClean="0"/>
              <a:t> Capek made famous the word ‘ROBOT’ in his play R.U.R ,coined in 1917, derived from a check word </a:t>
            </a:r>
            <a:r>
              <a:rPr lang="en-US" sz="2000" dirty="0" err="1" smtClean="0"/>
              <a:t>robotnik</a:t>
            </a:r>
            <a:r>
              <a:rPr lang="en-US" sz="2000" dirty="0" smtClean="0"/>
              <a:t> meaning slave in a play called </a:t>
            </a:r>
            <a:r>
              <a:rPr lang="en-US" sz="2000" dirty="0" err="1" smtClean="0"/>
              <a:t>Opilek</a:t>
            </a:r>
            <a:endParaRPr lang="en-US" sz="2000" dirty="0" smtClean="0"/>
          </a:p>
          <a:p>
            <a:pPr>
              <a:buFont typeface="Arial" pitchFamily="34" charset="0"/>
              <a:buChar char="•"/>
            </a:pPr>
            <a:r>
              <a:rPr lang="en-US" sz="2000" dirty="0" smtClean="0"/>
              <a:t>1938 Asimov coined the word Robotics and formulates Three Laws of Robotics</a:t>
            </a:r>
          </a:p>
          <a:p>
            <a:pPr>
              <a:buFont typeface="Arial" pitchFamily="34" charset="0"/>
              <a:buChar char="•"/>
            </a:pPr>
            <a:r>
              <a:rPr lang="en-US" sz="2000" dirty="0" smtClean="0"/>
              <a:t>1961 George C </a:t>
            </a:r>
            <a:r>
              <a:rPr lang="en-US" sz="2000" dirty="0" err="1" smtClean="0"/>
              <a:t>Devol</a:t>
            </a:r>
            <a:r>
              <a:rPr lang="en-US" sz="2000" dirty="0" smtClean="0"/>
              <a:t> makes the first production industrial version of Robot  the ‘UNIMATE’</a:t>
            </a:r>
          </a:p>
          <a:p>
            <a:pPr>
              <a:buFont typeface="Arial" pitchFamily="34" charset="0"/>
              <a:buChar char="•"/>
            </a:pPr>
            <a:r>
              <a:rPr lang="en-US" sz="2000" dirty="0" smtClean="0"/>
              <a:t>1968 ‘Shakey’ the first complete robot system built at Stanford Research Institute, capable of autonomous motion</a:t>
            </a:r>
          </a:p>
          <a:p>
            <a:pPr>
              <a:buFont typeface="Arial" pitchFamily="34" charset="0"/>
              <a:buChar char="•"/>
            </a:pPr>
            <a:r>
              <a:rPr lang="en-US" sz="2000" dirty="0" smtClean="0"/>
              <a:t>1980 Robotics languages developed to overcome bottleneck of programming</a:t>
            </a:r>
          </a:p>
          <a:p>
            <a:pPr>
              <a:buFont typeface="Arial" pitchFamily="34" charset="0"/>
              <a:buChar char="•"/>
            </a:pPr>
            <a:r>
              <a:rPr lang="en-US" sz="2000" dirty="0" smtClean="0"/>
              <a:t>1997 the first Humanoid robot developed by Honda</a:t>
            </a:r>
          </a:p>
          <a:p>
            <a:pPr>
              <a:buFont typeface="Arial" pitchFamily="34" charset="0"/>
              <a:buChar char="•"/>
            </a:pPr>
            <a:r>
              <a:rPr lang="en-US" sz="2000" dirty="0" smtClean="0"/>
              <a:t>2002 The </a:t>
            </a:r>
            <a:r>
              <a:rPr lang="en-US" sz="2000" dirty="0" err="1" smtClean="0"/>
              <a:t>Roomba</a:t>
            </a:r>
            <a:r>
              <a:rPr lang="en-US" sz="2000" dirty="0" smtClean="0"/>
              <a:t>, the first household robot introduced (cleaning)</a:t>
            </a:r>
          </a:p>
          <a:p>
            <a:pPr>
              <a:buFont typeface="Arial" pitchFamily="34" charset="0"/>
              <a:buChar char="•"/>
            </a:pPr>
            <a:r>
              <a:rPr lang="en-US" sz="2000" dirty="0" smtClean="0"/>
              <a:t>2005 Autonomous Car Navigation in complex terrain in the DARPA challenge </a:t>
            </a:r>
          </a:p>
          <a:p>
            <a:pPr>
              <a:buFont typeface="Arial" pitchFamily="34" charset="0"/>
              <a:buChar char="•"/>
            </a:pPr>
            <a:endParaRPr lang="en-US" sz="20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p>
          <a:p>
            <a:endParaRPr lang="en-US" sz="2400" b="1" dirty="0"/>
          </a:p>
        </p:txBody>
      </p:sp>
      <p:sp>
        <p:nvSpPr>
          <p:cNvPr id="4" name="TextBox 3"/>
          <p:cNvSpPr txBox="1"/>
          <p:nvPr/>
        </p:nvSpPr>
        <p:spPr>
          <a:xfrm>
            <a:off x="838200" y="1371600"/>
            <a:ext cx="6781800" cy="369332"/>
          </a:xfrm>
          <a:prstGeom prst="rect">
            <a:avLst/>
          </a:prstGeom>
          <a:noFill/>
        </p:spPr>
        <p:txBody>
          <a:bodyPr wrap="square" rtlCol="0">
            <a:spAutoFit/>
          </a:bodyPr>
          <a:lstStyle/>
          <a:p>
            <a:r>
              <a:rPr lang="en-US" dirty="0" smtClean="0"/>
              <a:t>VISUAL SERVOING-VISUAL CONTROL OF ROBOTS</a:t>
            </a:r>
          </a:p>
        </p:txBody>
      </p:sp>
      <p:sp>
        <p:nvSpPr>
          <p:cNvPr id="6" name="TextBox 5"/>
          <p:cNvSpPr txBox="1"/>
          <p:nvPr/>
        </p:nvSpPr>
        <p:spPr>
          <a:xfrm>
            <a:off x="304800" y="1905000"/>
            <a:ext cx="8534400" cy="5909310"/>
          </a:xfrm>
          <a:prstGeom prst="rect">
            <a:avLst/>
          </a:prstGeom>
          <a:noFill/>
        </p:spPr>
        <p:txBody>
          <a:bodyPr wrap="square" rtlCol="0">
            <a:spAutoFit/>
          </a:bodyPr>
          <a:lstStyle/>
          <a:p>
            <a:r>
              <a:rPr lang="en-US" dirty="0" smtClean="0"/>
              <a:t>Visual servoing taxonomy:</a:t>
            </a:r>
          </a:p>
          <a:p>
            <a:r>
              <a:rPr lang="en-US" dirty="0" smtClean="0"/>
              <a:t>Two configurations:</a:t>
            </a:r>
          </a:p>
          <a:p>
            <a:r>
              <a:rPr lang="en-US" dirty="0" smtClean="0"/>
              <a:t>Eye-in-hand, or end-point closed-loop control, where the camera is attached to the moving hand and observing the relative position of the target.</a:t>
            </a:r>
          </a:p>
          <a:p>
            <a:r>
              <a:rPr lang="en-US" dirty="0" smtClean="0"/>
              <a:t>Eye-to-hand, or end-point open-loop control, where the camera is fixed in the world and observing the target and the motion of the hand.</a:t>
            </a:r>
          </a:p>
          <a:p>
            <a:r>
              <a:rPr lang="en-US" dirty="0" smtClean="0"/>
              <a:t>Visual Servoing control techniques are classified as:</a:t>
            </a:r>
          </a:p>
          <a:p>
            <a:r>
              <a:rPr lang="en-US" dirty="0" smtClean="0"/>
              <a:t>Image-based (IBVS): is based on the error between current and desired features on the image plane, and does not involve any estimate of the pose of the target. The features may be the coordinates of visual features, lines or moments of regions. </a:t>
            </a:r>
          </a:p>
          <a:p>
            <a:r>
              <a:rPr lang="en-US" dirty="0" smtClean="0"/>
              <a:t>Position/pose-based (PBVS): is a model-based technique. The pose of the object of interest is estimated with respect to the camera and then a command is issued to the robot controller, which in turn controls the robot. In this case the image features are extracted as well, but are additionally used to estimate 3D information (pose of the object in Cartesian space), hence it is servoing in 3D.</a:t>
            </a:r>
          </a:p>
          <a:p>
            <a:r>
              <a:rPr lang="en-US" dirty="0" smtClean="0"/>
              <a:t>Hybrid approach: uses some combination of the 2D and 3D servoing with approaches like</a:t>
            </a:r>
          </a:p>
          <a:p>
            <a:r>
              <a:rPr lang="en-US" dirty="0" smtClean="0"/>
              <a:t> 2-1/2-D Servoing , motion partition-based and Partitioned DOF based.</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p>
          <a:p>
            <a:endParaRPr lang="en-US" sz="2400" b="1" dirty="0"/>
          </a:p>
        </p:txBody>
      </p:sp>
      <p:sp>
        <p:nvSpPr>
          <p:cNvPr id="4" name="TextBox 3"/>
          <p:cNvSpPr txBox="1"/>
          <p:nvPr/>
        </p:nvSpPr>
        <p:spPr>
          <a:xfrm>
            <a:off x="838200" y="1371600"/>
            <a:ext cx="6781800" cy="369332"/>
          </a:xfrm>
          <a:prstGeom prst="rect">
            <a:avLst/>
          </a:prstGeom>
          <a:noFill/>
        </p:spPr>
        <p:txBody>
          <a:bodyPr wrap="square" rtlCol="0">
            <a:spAutoFit/>
          </a:bodyPr>
          <a:lstStyle/>
          <a:p>
            <a:r>
              <a:rPr lang="en-US" dirty="0" smtClean="0"/>
              <a:t>VISUAL SERVOING-VISUAL CONTROL OF ROBOTS</a:t>
            </a:r>
          </a:p>
        </p:txBody>
      </p:sp>
      <p:sp>
        <p:nvSpPr>
          <p:cNvPr id="6" name="TextBox 5"/>
          <p:cNvSpPr txBox="1"/>
          <p:nvPr/>
        </p:nvSpPr>
        <p:spPr>
          <a:xfrm>
            <a:off x="762000" y="1905000"/>
            <a:ext cx="7162800" cy="2862322"/>
          </a:xfrm>
          <a:prstGeom prst="rect">
            <a:avLst/>
          </a:prstGeom>
          <a:noFill/>
        </p:spPr>
        <p:txBody>
          <a:bodyPr wrap="square" rtlCol="0">
            <a:spAutoFit/>
          </a:bodyPr>
          <a:lstStyle/>
          <a:p>
            <a:r>
              <a:rPr lang="en-US" dirty="0" smtClean="0"/>
              <a:t>The advantages of robotic visual servoing:</a:t>
            </a:r>
          </a:p>
          <a:p>
            <a:pPr>
              <a:buFont typeface="Arial" pitchFamily="34" charset="0"/>
              <a:buChar char="•"/>
            </a:pPr>
            <a:r>
              <a:rPr lang="en-US" dirty="0" smtClean="0"/>
              <a:t>It will relax the requirement for the exact specification of the work piece pose. Therefore, it will reduce the costs associated with robot teaching and special-purpose fixtures. For example, it will allow operations on moving or randomly placed work pieces. </a:t>
            </a:r>
          </a:p>
          <a:p>
            <a:pPr>
              <a:buFont typeface="Arial" pitchFamily="34" charset="0"/>
              <a:buChar char="•"/>
            </a:pPr>
            <a:r>
              <a:rPr lang="en-US" dirty="0" smtClean="0"/>
              <a:t>The requirement for exact positioning of the endpoint will be relaxed. Therefore, the robot operation will not highly depend on stiffness and mechanical accuracy of the robot structure so the robot mechanisms could be built lighter. This will lead to reduced cost of robot manufacture and operation, and decreased robot cycle time. </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p>
          <a:p>
            <a:endParaRPr lang="en-US" sz="2400" b="1" dirty="0"/>
          </a:p>
        </p:txBody>
      </p:sp>
      <p:sp>
        <p:nvSpPr>
          <p:cNvPr id="4" name="TextBox 3"/>
          <p:cNvSpPr txBox="1"/>
          <p:nvPr/>
        </p:nvSpPr>
        <p:spPr>
          <a:xfrm>
            <a:off x="838200" y="1371600"/>
            <a:ext cx="6781800" cy="369332"/>
          </a:xfrm>
          <a:prstGeom prst="rect">
            <a:avLst/>
          </a:prstGeom>
          <a:noFill/>
        </p:spPr>
        <p:txBody>
          <a:bodyPr wrap="square" rtlCol="0">
            <a:spAutoFit/>
          </a:bodyPr>
          <a:lstStyle/>
          <a:p>
            <a:r>
              <a:rPr lang="en-US" dirty="0" smtClean="0"/>
              <a:t>VISUAL SERVOING-VISUAL CONTROL OF ROBOTS</a:t>
            </a:r>
          </a:p>
        </p:txBody>
      </p:sp>
      <p:sp>
        <p:nvSpPr>
          <p:cNvPr id="6" name="TextBox 5"/>
          <p:cNvSpPr txBox="1"/>
          <p:nvPr/>
        </p:nvSpPr>
        <p:spPr>
          <a:xfrm>
            <a:off x="304800" y="1905000"/>
            <a:ext cx="8839200" cy="3416320"/>
          </a:xfrm>
          <a:prstGeom prst="rect">
            <a:avLst/>
          </a:prstGeom>
          <a:noFill/>
        </p:spPr>
        <p:txBody>
          <a:bodyPr wrap="square" rtlCol="0">
            <a:spAutoFit/>
          </a:bodyPr>
          <a:lstStyle/>
          <a:p>
            <a:r>
              <a:rPr lang="en-US" dirty="0" smtClean="0"/>
              <a:t>Use of CNN/ Deep Learning for VS:</a:t>
            </a:r>
          </a:p>
          <a:p>
            <a:r>
              <a:rPr lang="en-US" dirty="0" smtClean="0"/>
              <a:t>Over the last years deep neural networks, especially CNNs, have progressed the state-of-the art in a number of computer vision tasks:</a:t>
            </a:r>
          </a:p>
          <a:p>
            <a:pPr>
              <a:buFont typeface="Arial" pitchFamily="34" charset="0"/>
              <a:buChar char="•"/>
            </a:pPr>
            <a:r>
              <a:rPr lang="en-US" dirty="0" smtClean="0"/>
              <a:t> image classification for object recognition ,</a:t>
            </a:r>
          </a:p>
          <a:p>
            <a:pPr>
              <a:buFont typeface="Arial" pitchFamily="34" charset="0"/>
              <a:buChar char="•"/>
            </a:pPr>
            <a:r>
              <a:rPr lang="en-US" dirty="0" smtClean="0"/>
              <a:t> inferring a depth map from a single RGB image ,</a:t>
            </a:r>
          </a:p>
          <a:p>
            <a:pPr>
              <a:buFont typeface="Arial" pitchFamily="34" charset="0"/>
              <a:buChar char="•"/>
            </a:pPr>
            <a:r>
              <a:rPr lang="en-US" dirty="0" smtClean="0"/>
              <a:t> computing displacement through </a:t>
            </a:r>
            <a:r>
              <a:rPr lang="en-US" dirty="0" err="1" smtClean="0"/>
              <a:t>homography</a:t>
            </a:r>
            <a:r>
              <a:rPr lang="en-US" dirty="0" smtClean="0"/>
              <a:t> estimation and performing camera </a:t>
            </a:r>
            <a:r>
              <a:rPr lang="en-US" dirty="0" err="1" smtClean="0"/>
              <a:t>relocalization</a:t>
            </a:r>
            <a:r>
              <a:rPr lang="en-US" dirty="0" smtClean="0"/>
              <a:t> </a:t>
            </a:r>
          </a:p>
          <a:p>
            <a:pPr>
              <a:buFont typeface="Arial" pitchFamily="34" charset="0"/>
              <a:buChar char="•"/>
            </a:pPr>
            <a:r>
              <a:rPr lang="en-US" dirty="0" smtClean="0"/>
              <a:t> Deep learning has also started to become more prominent in robotics. For example, CNNs have also been trained for predicting grasp locations. </a:t>
            </a:r>
          </a:p>
          <a:p>
            <a:pPr>
              <a:buFont typeface="Arial" pitchFamily="34" charset="0"/>
              <a:buChar char="•"/>
            </a:pPr>
            <a:r>
              <a:rPr lang="en-US" dirty="0" smtClean="0"/>
              <a:t>Recent progress in deep learning reaching tasks has achieved promising results:</a:t>
            </a:r>
          </a:p>
          <a:p>
            <a:pPr>
              <a:buFont typeface="Arial" pitchFamily="34" charset="0"/>
              <a:buChar char="•"/>
            </a:pPr>
            <a:r>
              <a:rPr lang="en-US" dirty="0" smtClean="0"/>
              <a:t> learning complex positioning tasks facilitated by vision coupled with reinforcement learning, </a:t>
            </a:r>
          </a:p>
          <a:p>
            <a:pPr>
              <a:buFont typeface="Arial" pitchFamily="34" charset="0"/>
              <a:buChar char="•"/>
            </a:pPr>
            <a:r>
              <a:rPr lang="en-US" dirty="0" smtClean="0"/>
              <a:t>and purely from vision without the use of any prior knowledge.</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CONTROL OF ROBOT</a:t>
            </a:r>
          </a:p>
          <a:p>
            <a:endParaRPr lang="en-US" sz="2400" b="1" dirty="0"/>
          </a:p>
        </p:txBody>
      </p:sp>
      <p:sp>
        <p:nvSpPr>
          <p:cNvPr id="4" name="TextBox 3"/>
          <p:cNvSpPr txBox="1"/>
          <p:nvPr/>
        </p:nvSpPr>
        <p:spPr>
          <a:xfrm>
            <a:off x="838200" y="1371600"/>
            <a:ext cx="6781800" cy="369332"/>
          </a:xfrm>
          <a:prstGeom prst="rect">
            <a:avLst/>
          </a:prstGeom>
          <a:noFill/>
        </p:spPr>
        <p:txBody>
          <a:bodyPr wrap="square" rtlCol="0">
            <a:spAutoFit/>
          </a:bodyPr>
          <a:lstStyle/>
          <a:p>
            <a:r>
              <a:rPr lang="en-US" dirty="0" smtClean="0"/>
              <a:t>VISUAL SERVOING-VISUAL CONTROL OF ROBOTS</a:t>
            </a:r>
          </a:p>
        </p:txBody>
      </p:sp>
      <p:sp>
        <p:nvSpPr>
          <p:cNvPr id="6" name="TextBox 5"/>
          <p:cNvSpPr txBox="1"/>
          <p:nvPr/>
        </p:nvSpPr>
        <p:spPr>
          <a:xfrm>
            <a:off x="762000" y="1905000"/>
            <a:ext cx="7162800" cy="4247317"/>
          </a:xfrm>
          <a:prstGeom prst="rect">
            <a:avLst/>
          </a:prstGeom>
          <a:noFill/>
        </p:spPr>
        <p:txBody>
          <a:bodyPr wrap="square" rtlCol="0">
            <a:spAutoFit/>
          </a:bodyPr>
          <a:lstStyle/>
          <a:p>
            <a:r>
              <a:rPr lang="en-US" dirty="0" smtClean="0"/>
              <a:t>Software platforms and libraries:</a:t>
            </a:r>
          </a:p>
          <a:p>
            <a:pPr>
              <a:buFont typeface="Arial" pitchFamily="34" charset="0"/>
              <a:buChar char="•"/>
            </a:pPr>
            <a:r>
              <a:rPr lang="en-US" dirty="0" err="1" smtClean="0"/>
              <a:t>ViSP</a:t>
            </a:r>
            <a:r>
              <a:rPr lang="en-US" dirty="0" smtClean="0"/>
              <a:t>-Open source visual servoing platform library: I</a:t>
            </a:r>
            <a:r>
              <a:rPr lang="en-US" i="1" dirty="0" smtClean="0"/>
              <a:t>t </a:t>
            </a:r>
            <a:r>
              <a:rPr lang="en-US" dirty="0" smtClean="0"/>
              <a:t>is a modular cross platform library that allows prototyping and developing applications using visual tracking and visual servoing </a:t>
            </a:r>
            <a:r>
              <a:rPr lang="en-US" dirty="0" err="1" smtClean="0"/>
              <a:t>technics</a:t>
            </a:r>
            <a:r>
              <a:rPr lang="en-US" dirty="0" smtClean="0"/>
              <a:t> at the heart of the researches done by </a:t>
            </a:r>
            <a:r>
              <a:rPr lang="en-US" dirty="0" err="1" smtClean="0"/>
              <a:t>Inria</a:t>
            </a:r>
            <a:r>
              <a:rPr lang="en-US" dirty="0" smtClean="0"/>
              <a:t> </a:t>
            </a:r>
            <a:r>
              <a:rPr lang="en-US" dirty="0" smtClean="0">
                <a:hlinkClick r:id="rId2"/>
              </a:rPr>
              <a:t>Rainbow</a:t>
            </a:r>
            <a:r>
              <a:rPr lang="en-US" dirty="0" smtClean="0"/>
              <a:t> team. </a:t>
            </a:r>
            <a:r>
              <a:rPr lang="en-US" dirty="0" err="1" smtClean="0"/>
              <a:t>ViSP</a:t>
            </a:r>
            <a:r>
              <a:rPr lang="en-US" dirty="0" smtClean="0"/>
              <a:t> is able to compute control laws that can be applied to robotic systems. It provides a set of visual features that can be tracked using real time image processing or computer vision algorithms. </a:t>
            </a:r>
            <a:r>
              <a:rPr lang="en-US" dirty="0" err="1" smtClean="0"/>
              <a:t>ViSP</a:t>
            </a:r>
            <a:r>
              <a:rPr lang="en-US" dirty="0" smtClean="0"/>
              <a:t> provides also simulation capabilities. </a:t>
            </a:r>
            <a:r>
              <a:rPr lang="en-US" dirty="0" err="1" smtClean="0"/>
              <a:t>ViSP</a:t>
            </a:r>
            <a:r>
              <a:rPr lang="en-US" dirty="0" smtClean="0"/>
              <a:t> can be useful in robotics, computer vision, augmented reality and computer animation. </a:t>
            </a:r>
          </a:p>
          <a:p>
            <a:pPr>
              <a:buFont typeface="Arial" pitchFamily="34" charset="0"/>
              <a:buChar char="•"/>
            </a:pPr>
            <a:r>
              <a:rPr lang="en-US" b="1" dirty="0" err="1" smtClean="0">
                <a:hlinkClick r:id="rId3"/>
              </a:rPr>
              <a:t>Matlab</a:t>
            </a:r>
            <a:r>
              <a:rPr lang="en-US" b="1" dirty="0" smtClean="0">
                <a:hlinkClick r:id="rId3"/>
              </a:rPr>
              <a:t> Visual Servoing Toolbox</a:t>
            </a:r>
            <a:r>
              <a:rPr lang="en-US" b="1" dirty="0" smtClean="0"/>
              <a:t> :  </a:t>
            </a:r>
            <a:r>
              <a:rPr lang="en-US" dirty="0" smtClean="0"/>
              <a:t>This project deals with the implementation of a set of components for the simulation of "visual servoing" systems with </a:t>
            </a:r>
            <a:r>
              <a:rPr lang="en-US" dirty="0" err="1" smtClean="0"/>
              <a:t>Matlab</a:t>
            </a:r>
            <a:r>
              <a:rPr lang="en-US" dirty="0" smtClean="0"/>
              <a:t> and </a:t>
            </a:r>
            <a:r>
              <a:rPr lang="en-US" dirty="0" err="1" smtClean="0"/>
              <a:t>Simulink</a:t>
            </a:r>
            <a:r>
              <a:rPr lang="en-US" dirty="0" smtClean="0"/>
              <a:t>. Visual servoing is the direct control of robots with vision, i.e., visual features are used in the control loop.</a:t>
            </a:r>
            <a:endParaRPr lang="en-US" b="1" dirty="0" smtClean="0"/>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19200" y="533399"/>
            <a:ext cx="6400800" cy="457200"/>
          </a:xfrm>
        </p:spPr>
        <p:txBody>
          <a:bodyPr>
            <a:normAutofit/>
          </a:bodyPr>
          <a:lstStyle/>
          <a:p>
            <a:r>
              <a:rPr lang="en-US" sz="2400" b="1" dirty="0" smtClean="0"/>
              <a:t>SWARM ROBOTICS</a:t>
            </a:r>
          </a:p>
          <a:p>
            <a:endParaRPr lang="en-US" sz="2400" b="1" dirty="0"/>
          </a:p>
        </p:txBody>
      </p:sp>
      <p:sp>
        <p:nvSpPr>
          <p:cNvPr id="4" name="TextBox 3"/>
          <p:cNvSpPr txBox="1"/>
          <p:nvPr/>
        </p:nvSpPr>
        <p:spPr>
          <a:xfrm>
            <a:off x="152400" y="990600"/>
            <a:ext cx="8610600" cy="6186309"/>
          </a:xfrm>
          <a:prstGeom prst="rect">
            <a:avLst/>
          </a:prstGeom>
          <a:noFill/>
        </p:spPr>
        <p:txBody>
          <a:bodyPr wrap="square" rtlCol="0">
            <a:spAutoFit/>
          </a:bodyPr>
          <a:lstStyle/>
          <a:p>
            <a:r>
              <a:rPr lang="en-US" dirty="0" smtClean="0"/>
              <a:t>Swarm robotics is the use of numerous, autonomous robots to accomplish a task. Robot swarms coordinate the </a:t>
            </a:r>
            <a:r>
              <a:rPr lang="en-US" dirty="0" err="1" smtClean="0"/>
              <a:t>behaviours</a:t>
            </a:r>
            <a:r>
              <a:rPr lang="en-US" dirty="0" smtClean="0"/>
              <a:t> of a large number of relatively simple robots in a </a:t>
            </a:r>
            <a:r>
              <a:rPr lang="en-US" dirty="0" err="1" smtClean="0"/>
              <a:t>decentralised</a:t>
            </a:r>
            <a:r>
              <a:rPr lang="en-US" dirty="0" smtClean="0"/>
              <a:t> manner. Swarm robotics plays an important role in the development of collective artificial intelligence (</a:t>
            </a:r>
            <a:r>
              <a:rPr lang="en-US" u="sng" dirty="0" smtClean="0">
                <a:hlinkClick r:id="rId2"/>
              </a:rPr>
              <a:t>AI</a:t>
            </a:r>
            <a:r>
              <a:rPr lang="en-US" dirty="0" smtClean="0"/>
              <a:t>). </a:t>
            </a:r>
          </a:p>
          <a:p>
            <a:r>
              <a:rPr lang="en-US" dirty="0" smtClean="0"/>
              <a:t>The group of robots is not just a group. It has some special characteristics, which are found in swarms of insects, that is, </a:t>
            </a:r>
            <a:r>
              <a:rPr lang="en-US" dirty="0" err="1" smtClean="0"/>
              <a:t>decentralised</a:t>
            </a:r>
            <a:r>
              <a:rPr lang="en-US" dirty="0" smtClean="0"/>
              <a:t> control, lack of </a:t>
            </a:r>
            <a:r>
              <a:rPr lang="en-US" dirty="0" err="1" smtClean="0"/>
              <a:t>synchronisation</a:t>
            </a:r>
            <a:r>
              <a:rPr lang="en-US" dirty="0" smtClean="0"/>
              <a:t>, simple and (quasi) identical members. </a:t>
            </a:r>
          </a:p>
          <a:p>
            <a:r>
              <a:rPr lang="en-US" dirty="0" smtClean="0"/>
              <a:t>Swarm robotics is the study of how large number of relatively simple physically embodied agents can be designed such that a desired collective behaviour emerges from the local interactions among agents and between the agents and the environment.</a:t>
            </a:r>
          </a:p>
          <a:p>
            <a:r>
              <a:rPr lang="en-US" dirty="0" smtClean="0"/>
              <a:t>a set of criteria in order to have a better understanding and be able to differentiate it from other multi-robot types of systems:</a:t>
            </a:r>
          </a:p>
          <a:p>
            <a:r>
              <a:rPr lang="en-US" dirty="0" smtClean="0"/>
              <a:t>(</a:t>
            </a:r>
            <a:r>
              <a:rPr lang="en-US" dirty="0" err="1" smtClean="0"/>
              <a:t>i</a:t>
            </a:r>
            <a:r>
              <a:rPr lang="en-US" dirty="0" smtClean="0"/>
              <a:t>)The robots of the swarm must be autonomous robots, able to sense and actuate in a real environment.(ii)The number of robots in the swarm must be large or at least the control rules allow it.(iii)Robots must be homogeneous. There can exist different types of robots in the swarm, but these groups must not be too many.(iv)The robots must be incapable or inefficient respect to the main task they have to solve, this is, they need to collaborate in order to succeed or to improve the performance.(v)Robots have only local communication and sensing capabilities. It ensures the coordination is distributed, so scalability becomes one of the properties of the system. </a:t>
            </a:r>
          </a:p>
          <a:p>
            <a:r>
              <a:rPr lang="en-US" dirty="0" smtClean="0"/>
              <a:t> </a:t>
            </a:r>
          </a:p>
          <a:p>
            <a:endParaRPr 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SWARM ROBOTICS</a:t>
            </a:r>
          </a:p>
          <a:p>
            <a:endParaRPr lang="en-US" sz="2400" b="1" dirty="0"/>
          </a:p>
        </p:txBody>
      </p:sp>
      <p:sp>
        <p:nvSpPr>
          <p:cNvPr id="4" name="TextBox 3"/>
          <p:cNvSpPr txBox="1"/>
          <p:nvPr/>
        </p:nvSpPr>
        <p:spPr>
          <a:xfrm>
            <a:off x="838200" y="1371600"/>
            <a:ext cx="7696200" cy="4524315"/>
          </a:xfrm>
          <a:prstGeom prst="rect">
            <a:avLst/>
          </a:prstGeom>
          <a:noFill/>
        </p:spPr>
        <p:txBody>
          <a:bodyPr wrap="square" rtlCol="0">
            <a:spAutoFit/>
          </a:bodyPr>
          <a:lstStyle/>
          <a:p>
            <a:r>
              <a:rPr lang="en-US" dirty="0" smtClean="0"/>
              <a:t> Taxonomy axes and explanation from </a:t>
            </a:r>
            <a:r>
              <a:rPr lang="en-US" dirty="0" err="1" smtClean="0"/>
              <a:t>Dudek</a:t>
            </a:r>
            <a:r>
              <a:rPr lang="en-US" dirty="0" smtClean="0"/>
              <a:t> et al. [</a:t>
            </a:r>
            <a:r>
              <a:rPr lang="en-US" dirty="0" smtClean="0">
                <a:hlinkClick r:id="rId2"/>
              </a:rPr>
              <a:t>8</a:t>
            </a:r>
            <a:r>
              <a:rPr lang="en-US" dirty="0" smtClean="0"/>
              <a:t>]</a:t>
            </a:r>
          </a:p>
          <a:p>
            <a:r>
              <a:rPr lang="en-US" dirty="0" smtClean="0"/>
              <a:t>.Axis   					Description</a:t>
            </a:r>
          </a:p>
          <a:p>
            <a:r>
              <a:rPr lang="en-US" dirty="0" smtClean="0"/>
              <a:t>Collective size	     		 Number of robots in the collective.</a:t>
            </a:r>
          </a:p>
          <a:p>
            <a:r>
              <a:rPr lang="en-US" dirty="0" smtClean="0"/>
              <a:t>Communication range 		 Maximum communication range.</a:t>
            </a:r>
          </a:p>
          <a:p>
            <a:r>
              <a:rPr lang="en-US" dirty="0" smtClean="0"/>
              <a:t>Communication topology 		Of the robots in the communication 					range, those which can be communicated 				with.</a:t>
            </a:r>
          </a:p>
          <a:p>
            <a:r>
              <a:rPr lang="en-US" dirty="0" smtClean="0"/>
              <a:t>Communication Bandwidth		How much information the robots can 					send to each other.</a:t>
            </a:r>
          </a:p>
          <a:p>
            <a:r>
              <a:rPr lang="en-US" dirty="0" smtClean="0"/>
              <a:t>Collective </a:t>
            </a:r>
            <a:r>
              <a:rPr lang="en-US" dirty="0" err="1" smtClean="0"/>
              <a:t>reconfigurability</a:t>
            </a:r>
            <a:r>
              <a:rPr lang="en-US" dirty="0" smtClean="0"/>
              <a:t>		The rate at which the </a:t>
            </a:r>
            <a:r>
              <a:rPr lang="en-US" dirty="0" err="1" smtClean="0"/>
              <a:t>organisation</a:t>
            </a:r>
            <a:r>
              <a:rPr lang="en-US" dirty="0" smtClean="0"/>
              <a:t> of the 				collective can be modified.	         Process ability 			The computational model used by the 					robots.</a:t>
            </a:r>
          </a:p>
          <a:p>
            <a:r>
              <a:rPr lang="en-US" dirty="0" smtClean="0"/>
              <a:t>Collective composition		Are the robots homogeneous or 					heterogeneous.</a:t>
            </a:r>
          </a:p>
          <a:p>
            <a:endParaRPr 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SWARM ROBOTICS</a:t>
            </a:r>
          </a:p>
          <a:p>
            <a:endParaRPr lang="en-US" sz="2400" b="1" dirty="0"/>
          </a:p>
        </p:txBody>
      </p:sp>
      <p:sp>
        <p:nvSpPr>
          <p:cNvPr id="4" name="TextBox 3"/>
          <p:cNvSpPr txBox="1"/>
          <p:nvPr/>
        </p:nvSpPr>
        <p:spPr>
          <a:xfrm>
            <a:off x="838200" y="1371600"/>
            <a:ext cx="7696200" cy="646331"/>
          </a:xfrm>
          <a:prstGeom prst="rect">
            <a:avLst/>
          </a:prstGeom>
          <a:noFill/>
        </p:spPr>
        <p:txBody>
          <a:bodyPr wrap="square" rtlCol="0">
            <a:spAutoFit/>
          </a:bodyPr>
          <a:lstStyle/>
          <a:p>
            <a:endParaRPr lang="en-US" dirty="0" smtClean="0"/>
          </a:p>
          <a:p>
            <a:endParaRPr lang="en-US" dirty="0" smtClean="0"/>
          </a:p>
        </p:txBody>
      </p:sp>
      <p:pic>
        <p:nvPicPr>
          <p:cNvPr id="1026" name="Picture 2" descr="608164.fig.001"/>
          <p:cNvPicPr>
            <a:picLocks noChangeAspect="1" noChangeArrowheads="1"/>
          </p:cNvPicPr>
          <p:nvPr/>
        </p:nvPicPr>
        <p:blipFill>
          <a:blip r:embed="rId2" cstate="print"/>
          <a:srcRect/>
          <a:stretch>
            <a:fillRect/>
          </a:stretch>
        </p:blipFill>
        <p:spPr bwMode="auto">
          <a:xfrm>
            <a:off x="1219200" y="2133600"/>
            <a:ext cx="6934200" cy="4191000"/>
          </a:xfrm>
          <a:prstGeom prst="rect">
            <a:avLst/>
          </a:prstGeom>
          <a:noFill/>
        </p:spPr>
      </p:pic>
      <p:sp>
        <p:nvSpPr>
          <p:cNvPr id="6" name="TextBox 5"/>
          <p:cNvSpPr txBox="1"/>
          <p:nvPr/>
        </p:nvSpPr>
        <p:spPr>
          <a:xfrm>
            <a:off x="990600" y="1295400"/>
            <a:ext cx="7010400" cy="646331"/>
          </a:xfrm>
          <a:prstGeom prst="rect">
            <a:avLst/>
          </a:prstGeom>
          <a:noFill/>
        </p:spPr>
        <p:txBody>
          <a:bodyPr wrap="square" rtlCol="0">
            <a:spAutoFit/>
          </a:bodyPr>
          <a:lstStyle/>
          <a:p>
            <a:r>
              <a:rPr lang="en-US" dirty="0" smtClean="0"/>
              <a:t>Taxonomy from </a:t>
            </a:r>
            <a:r>
              <a:rPr lang="en-US" dirty="0" err="1" smtClean="0"/>
              <a:t>Iocchi</a:t>
            </a:r>
            <a:r>
              <a:rPr lang="en-US" dirty="0" smtClean="0"/>
              <a:t> et al.  For each level the corresponding type of system is marked in dark grey for a swarm-robotic system</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SWARM ROBOTICS</a:t>
            </a:r>
          </a:p>
          <a:p>
            <a:endParaRPr lang="en-US" sz="2400" b="1" dirty="0"/>
          </a:p>
        </p:txBody>
      </p:sp>
      <p:sp>
        <p:nvSpPr>
          <p:cNvPr id="4" name="TextBox 3"/>
          <p:cNvSpPr txBox="1"/>
          <p:nvPr/>
        </p:nvSpPr>
        <p:spPr>
          <a:xfrm>
            <a:off x="228600" y="1447801"/>
            <a:ext cx="8915400" cy="4801314"/>
          </a:xfrm>
          <a:prstGeom prst="rect">
            <a:avLst/>
          </a:prstGeom>
          <a:noFill/>
        </p:spPr>
        <p:txBody>
          <a:bodyPr wrap="square" rtlCol="0">
            <a:spAutoFit/>
          </a:bodyPr>
          <a:lstStyle/>
          <a:p>
            <a:r>
              <a:rPr lang="en-US" dirty="0" smtClean="0"/>
              <a:t>A list of advantages and disadvantages of multi-robotic systems compared to single-robot systems.</a:t>
            </a:r>
          </a:p>
          <a:p>
            <a:r>
              <a:rPr lang="en-US" dirty="0" smtClean="0"/>
              <a:t>Advantages:</a:t>
            </a:r>
          </a:p>
          <a:p>
            <a:r>
              <a:rPr lang="en-US" dirty="0" smtClean="0"/>
              <a:t>(</a:t>
            </a:r>
            <a:r>
              <a:rPr lang="en-US" dirty="0" err="1" smtClean="0"/>
              <a:t>i</a:t>
            </a:r>
            <a:r>
              <a:rPr lang="en-US" dirty="0" smtClean="0"/>
              <a:t>)Improved performance: if tasks can be decomposable then by using parallelism, groups can make tasks to be performed more efficiently.(ii)Task enablement: groups of robots can do certain tasks that are impossible for a single robot.(iii)Distributed sensing: the range of sensing of a group of robots is wider than the range of a single robot.(iv)Distributed action: a group a robots can actuate in different places at the same time.(v)Fault tolerance: under certain conditions, the failure of a single robot within a group does not imply that the given task cannot be accomplished, thanks to the redundancy of the system.</a:t>
            </a:r>
          </a:p>
          <a:p>
            <a:r>
              <a:rPr lang="en-US" dirty="0" smtClean="0"/>
              <a:t>Drawbacks:</a:t>
            </a:r>
          </a:p>
          <a:p>
            <a:r>
              <a:rPr lang="en-US" dirty="0" smtClean="0"/>
              <a:t>(</a:t>
            </a:r>
            <a:r>
              <a:rPr lang="en-US" dirty="0" err="1" smtClean="0"/>
              <a:t>i</a:t>
            </a:r>
            <a:r>
              <a:rPr lang="en-US" dirty="0" smtClean="0"/>
              <a:t>)Interference: robots in a group can interfere between them, due to collisions, occlusions, and so forth.(ii)Uncertainty concerning other robots’ intentions: coordination requires to know what other robots are doing. If this is not clear robots can compete instead of cooperate.(iii)Overall system cost: the fact of using more than one robot can make the economical cost bigger. This is ideally not the case of swarm-robotic systems, which intend to use many cheap and simple robots which total cost is under the cost of a more complex single robot carrying out the same task.</a:t>
            </a:r>
          </a:p>
          <a:p>
            <a:endParaRPr lang="en-US"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SWARM ROBOTICS</a:t>
            </a:r>
          </a:p>
          <a:p>
            <a:endParaRPr lang="en-US" sz="2400" b="1" dirty="0"/>
          </a:p>
        </p:txBody>
      </p:sp>
      <p:sp>
        <p:nvSpPr>
          <p:cNvPr id="7" name="TextBox 6"/>
          <p:cNvSpPr txBox="1"/>
          <p:nvPr/>
        </p:nvSpPr>
        <p:spPr>
          <a:xfrm>
            <a:off x="1295400" y="1524000"/>
            <a:ext cx="7086600" cy="369332"/>
          </a:xfrm>
          <a:prstGeom prst="rect">
            <a:avLst/>
          </a:prstGeom>
          <a:noFill/>
        </p:spPr>
        <p:txBody>
          <a:bodyPr wrap="square" rtlCol="0">
            <a:spAutoFit/>
          </a:bodyPr>
          <a:lstStyle/>
          <a:p>
            <a:r>
              <a:rPr lang="en-US" dirty="0" smtClean="0">
                <a:hlinkClick r:id="rId2" action="ppaction://hlinkfile"/>
              </a:rPr>
              <a:t>Summary of platforms used for swarm robotics</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rmAutofit fontScale="90000"/>
          </a:bodyPr>
          <a:lstStyle/>
          <a:p>
            <a:r>
              <a:rPr lang="en-US" dirty="0" smtClean="0"/>
              <a:t>ROBOTICS</a:t>
            </a:r>
            <a:endParaRPr lang="en-US" dirty="0"/>
          </a:p>
        </p:txBody>
      </p:sp>
      <p:sp>
        <p:nvSpPr>
          <p:cNvPr id="3" name="Subtitle 2"/>
          <p:cNvSpPr>
            <a:spLocks noGrp="1"/>
          </p:cNvSpPr>
          <p:nvPr>
            <p:ph type="subTitle" idx="1"/>
          </p:nvPr>
        </p:nvSpPr>
        <p:spPr>
          <a:xfrm>
            <a:off x="1295400" y="762000"/>
            <a:ext cx="6400800" cy="457200"/>
          </a:xfrm>
        </p:spPr>
        <p:txBody>
          <a:bodyPr>
            <a:normAutofit/>
          </a:bodyPr>
          <a:lstStyle/>
          <a:p>
            <a:r>
              <a:rPr lang="en-US" sz="2400" b="1" dirty="0" smtClean="0"/>
              <a:t>SWARM ROBOTICS</a:t>
            </a:r>
          </a:p>
          <a:p>
            <a:endParaRPr lang="en-US" sz="2400" b="1" dirty="0"/>
          </a:p>
        </p:txBody>
      </p:sp>
      <p:sp>
        <p:nvSpPr>
          <p:cNvPr id="4" name="TextBox 3"/>
          <p:cNvSpPr txBox="1"/>
          <p:nvPr/>
        </p:nvSpPr>
        <p:spPr>
          <a:xfrm>
            <a:off x="228600" y="1371600"/>
            <a:ext cx="8686800" cy="4524315"/>
          </a:xfrm>
          <a:prstGeom prst="rect">
            <a:avLst/>
          </a:prstGeom>
          <a:noFill/>
        </p:spPr>
        <p:txBody>
          <a:bodyPr wrap="square" rtlCol="0">
            <a:spAutoFit/>
          </a:bodyPr>
          <a:lstStyle/>
          <a:p>
            <a:r>
              <a:rPr lang="en-US" dirty="0" smtClean="0"/>
              <a:t>Description of the platforms:</a:t>
            </a:r>
          </a:p>
          <a:p>
            <a:r>
              <a:rPr lang="en-US" dirty="0" smtClean="0"/>
              <a:t>(</a:t>
            </a:r>
            <a:r>
              <a:rPr lang="en-US" dirty="0" err="1" smtClean="0"/>
              <a:t>i</a:t>
            </a:r>
            <a:r>
              <a:rPr lang="en-US" dirty="0" smtClean="0"/>
              <a:t>)</a:t>
            </a:r>
            <a:r>
              <a:rPr lang="en-US" dirty="0" err="1" smtClean="0"/>
              <a:t>Khepera</a:t>
            </a:r>
            <a:r>
              <a:rPr lang="en-US" dirty="0" smtClean="0"/>
              <a:t> robot [</a:t>
            </a:r>
            <a:r>
              <a:rPr lang="en-US" dirty="0" smtClean="0">
                <a:hlinkClick r:id="rId2"/>
              </a:rPr>
              <a:t>11</a:t>
            </a:r>
            <a:r>
              <a:rPr lang="en-US" dirty="0" smtClean="0"/>
              <a:t>], for research and educational purposes, developed by </a:t>
            </a:r>
            <a:r>
              <a:rPr lang="en-US" dirty="0" err="1" smtClean="0"/>
              <a:t>École</a:t>
            </a:r>
            <a:r>
              <a:rPr lang="en-US" dirty="0" smtClean="0"/>
              <a:t> </a:t>
            </a:r>
            <a:r>
              <a:rPr lang="en-US" dirty="0" err="1" smtClean="0"/>
              <a:t>Polytechnique</a:t>
            </a:r>
            <a:r>
              <a:rPr lang="en-US" dirty="0" smtClean="0"/>
              <a:t> </a:t>
            </a:r>
            <a:r>
              <a:rPr lang="en-US" dirty="0" err="1" smtClean="0"/>
              <a:t>Fédérale</a:t>
            </a:r>
            <a:r>
              <a:rPr lang="en-US" dirty="0" smtClean="0"/>
              <a:t> de Lausanne (EPFL, Switzerland), widely used in the past, nowadays has fallen in disuse;</a:t>
            </a:r>
          </a:p>
          <a:p>
            <a:r>
              <a:rPr lang="en-US" dirty="0" smtClean="0"/>
              <a:t>(ii)</a:t>
            </a:r>
            <a:r>
              <a:rPr lang="en-US" dirty="0" err="1" smtClean="0"/>
              <a:t>Khepera</a:t>
            </a:r>
            <a:r>
              <a:rPr lang="en-US" dirty="0" smtClean="0"/>
              <a:t> III robot (</a:t>
            </a:r>
            <a:r>
              <a:rPr lang="en-US" dirty="0" smtClean="0">
                <a:hlinkClick r:id="rId3"/>
              </a:rPr>
              <a:t>http://www.k-team.com/</a:t>
            </a:r>
            <a:r>
              <a:rPr lang="en-US" dirty="0" smtClean="0"/>
              <a:t>) [</a:t>
            </a:r>
            <a:r>
              <a:rPr lang="en-US" dirty="0" smtClean="0">
                <a:hlinkClick r:id="rId2"/>
              </a:rPr>
              <a:t>12</a:t>
            </a:r>
            <a:r>
              <a:rPr lang="en-US" dirty="0" smtClean="0"/>
              <a:t>], designed by K-Team together with EPFL;</a:t>
            </a:r>
          </a:p>
          <a:p>
            <a:r>
              <a:rPr lang="en-US" dirty="0" smtClean="0"/>
              <a:t>(iii)e-puck robot (</a:t>
            </a:r>
            <a:r>
              <a:rPr lang="en-US" dirty="0" smtClean="0">
                <a:hlinkClick r:id="rId4"/>
              </a:rPr>
              <a:t>http://www.e-puck.org/</a:t>
            </a:r>
            <a:r>
              <a:rPr lang="en-US" dirty="0" smtClean="0"/>
              <a:t>) [</a:t>
            </a:r>
            <a:r>
              <a:rPr lang="en-US" dirty="0" smtClean="0">
                <a:hlinkClick r:id="rId2"/>
              </a:rPr>
              <a:t>13</a:t>
            </a:r>
            <a:r>
              <a:rPr lang="en-US" dirty="0" smtClean="0"/>
              <a:t>], designed at EPFL for educational purposes;</a:t>
            </a:r>
          </a:p>
          <a:p>
            <a:r>
              <a:rPr lang="en-US" dirty="0" smtClean="0"/>
              <a:t>(iv)The miniature Alice robot [</a:t>
            </a:r>
            <a:r>
              <a:rPr lang="en-US" dirty="0" smtClean="0">
                <a:hlinkClick r:id="rId2"/>
              </a:rPr>
              <a:t>14</a:t>
            </a:r>
            <a:r>
              <a:rPr lang="en-US" dirty="0" smtClean="0"/>
              <a:t>] also developed at EPFL;</a:t>
            </a:r>
          </a:p>
          <a:p>
            <a:r>
              <a:rPr lang="en-US" dirty="0" smtClean="0"/>
              <a:t>(v)Jasmine robot (</a:t>
            </a:r>
            <a:r>
              <a:rPr lang="en-US" dirty="0" smtClean="0">
                <a:hlinkClick r:id="rId5"/>
              </a:rPr>
              <a:t>http://www.swarmrobot.org/</a:t>
            </a:r>
            <a:r>
              <a:rPr lang="en-US" dirty="0" smtClean="0"/>
              <a:t>) [</a:t>
            </a:r>
            <a:r>
              <a:rPr lang="en-US" dirty="0" smtClean="0">
                <a:hlinkClick r:id="rId2"/>
              </a:rPr>
              <a:t>15</a:t>
            </a:r>
            <a:r>
              <a:rPr lang="en-US" dirty="0" smtClean="0"/>
              <a:t>], developed under the I-swarm project;</a:t>
            </a:r>
          </a:p>
          <a:p>
            <a:r>
              <a:rPr lang="en-US" dirty="0" smtClean="0"/>
              <a:t>(vi)I-Swarm robot (</a:t>
            </a:r>
            <a:r>
              <a:rPr lang="en-US" dirty="0" smtClean="0">
                <a:hlinkClick r:id="rId6"/>
              </a:rPr>
              <a:t>http://www.i-swarm.org/</a:t>
            </a:r>
            <a:r>
              <a:rPr lang="en-US" dirty="0" smtClean="0"/>
              <a:t>) [</a:t>
            </a:r>
            <a:r>
              <a:rPr lang="en-US" dirty="0" smtClean="0">
                <a:hlinkClick r:id="rId2"/>
              </a:rPr>
              <a:t>16</a:t>
            </a:r>
            <a:r>
              <a:rPr lang="en-US" dirty="0" smtClean="0"/>
              <a:t>], very small, also developed by the I-swarm project;</a:t>
            </a:r>
          </a:p>
          <a:p>
            <a:r>
              <a:rPr lang="en-US" dirty="0" smtClean="0"/>
              <a:t>(vii)S-</a:t>
            </a:r>
            <a:r>
              <a:rPr lang="en-US" dirty="0" err="1" smtClean="0"/>
              <a:t>Bot</a:t>
            </a:r>
            <a:r>
              <a:rPr lang="en-US" dirty="0" smtClean="0"/>
              <a:t> (</a:t>
            </a:r>
            <a:r>
              <a:rPr lang="en-US" dirty="0" smtClean="0">
                <a:hlinkClick r:id="rId7"/>
              </a:rPr>
              <a:t>http://www.swarm-bots.org/</a:t>
            </a:r>
            <a:r>
              <a:rPr lang="en-US" dirty="0" smtClean="0"/>
              <a:t>) [</a:t>
            </a:r>
            <a:r>
              <a:rPr lang="en-US" dirty="0" smtClean="0">
                <a:hlinkClick r:id="rId2"/>
              </a:rPr>
              <a:t>17</a:t>
            </a:r>
            <a:r>
              <a:rPr lang="en-US" dirty="0" smtClean="0"/>
              <a:t>], very versatile, with many actuators, developed in the Swarm-bots project;</a:t>
            </a:r>
          </a:p>
          <a:p>
            <a:r>
              <a:rPr lang="en-US" dirty="0" smtClean="0"/>
              <a:t>(viii)</a:t>
            </a:r>
            <a:r>
              <a:rPr lang="en-US" dirty="0" err="1" smtClean="0"/>
              <a:t>Kobot</a:t>
            </a:r>
            <a:r>
              <a:rPr lang="en-US" dirty="0" smtClean="0"/>
              <a:t> (</a:t>
            </a:r>
            <a:r>
              <a:rPr lang="en-US" dirty="0" smtClean="0">
                <a:hlinkClick r:id="rId8"/>
              </a:rPr>
              <a:t>http://www.kovan.ceng.metu.edu.tr/</a:t>
            </a:r>
            <a:r>
              <a:rPr lang="en-US" dirty="0" smtClean="0"/>
              <a:t>) [</a:t>
            </a:r>
            <a:r>
              <a:rPr lang="en-US" dirty="0" smtClean="0">
                <a:hlinkClick r:id="rId2"/>
              </a:rPr>
              <a:t>18</a:t>
            </a:r>
            <a:r>
              <a:rPr lang="en-US" dirty="0" smtClean="0"/>
              <a:t>], designed by Middle East Technical University (Turkey);</a:t>
            </a:r>
          </a:p>
          <a:p>
            <a:r>
              <a:rPr lang="en-US" dirty="0" smtClean="0"/>
              <a:t>(ix)</a:t>
            </a:r>
            <a:r>
              <a:rPr lang="en-US" dirty="0" err="1" smtClean="0"/>
              <a:t>SwarmBot</a:t>
            </a:r>
            <a:r>
              <a:rPr lang="en-US" dirty="0" smtClean="0"/>
              <a:t> (</a:t>
            </a:r>
            <a:r>
              <a:rPr lang="en-US" dirty="0" smtClean="0">
                <a:hlinkClick r:id="rId9"/>
              </a:rPr>
              <a:t>http://www.irobot.com/</a:t>
            </a:r>
            <a:r>
              <a:rPr lang="en-US" dirty="0" smtClean="0"/>
              <a:t>) [</a:t>
            </a:r>
            <a:r>
              <a:rPr lang="en-US" dirty="0" smtClean="0">
                <a:hlinkClick r:id="rId2"/>
              </a:rPr>
              <a:t>19</a:t>
            </a:r>
            <a:r>
              <a:rPr lang="en-US" dirty="0" smtClean="0"/>
              <a:t>], designed by </a:t>
            </a:r>
            <a:r>
              <a:rPr lang="en-US" dirty="0" err="1" smtClean="0"/>
              <a:t>i</a:t>
            </a:r>
            <a:r>
              <a:rPr lang="en-US" dirty="0" smtClean="0"/>
              <a:t>-Robot company for research.</a:t>
            </a:r>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Goudy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25259</TotalTime>
  <Words>9246</Words>
  <Application>Microsoft Office PowerPoint</Application>
  <PresentationFormat>On-screen Show (4:3)</PresentationFormat>
  <Paragraphs>921</Paragraphs>
  <Slides>115</Slides>
  <Notes>0</Notes>
  <HiddenSlides>0</HiddenSlides>
  <MMClips>0</MMClip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Office Theme</vt:lpstr>
      <vt:lpstr>ROBOTICS</vt:lpstr>
      <vt:lpstr>Slide 2</vt:lpstr>
      <vt:lpstr>Slide 3</vt:lpstr>
      <vt:lpstr>Slide 4</vt:lpstr>
      <vt:lpstr>Slide 5</vt:lpstr>
      <vt:lpstr>Slide 6</vt:lpstr>
      <vt:lpstr>Slide 7</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Steps in SLAM</vt:lpstr>
      <vt:lpstr>Hardware:</vt:lpstr>
      <vt:lpstr>Landmarks</vt:lpstr>
      <vt:lpstr>Characteristics of a good landmark:</vt:lpstr>
      <vt:lpstr>Landmark Extraction</vt:lpstr>
      <vt:lpstr>Spikes </vt:lpstr>
      <vt:lpstr>Spikes</vt:lpstr>
      <vt:lpstr>Spikes</vt:lpstr>
      <vt:lpstr>RANSAC (Random Sampling Consensus): </vt:lpstr>
      <vt:lpstr>RANSAC (Random Sampling Consensus): </vt:lpstr>
      <vt:lpstr>Data Association</vt:lpstr>
      <vt:lpstr>Algorithm – Nearest Neighbor Approach</vt:lpstr>
      <vt:lpstr>Algorithm – Nearest Neighbor Approach</vt:lpstr>
      <vt:lpstr>Basic principle of SLAM</vt:lpstr>
      <vt:lpstr>Basic principle of SLAM</vt:lpstr>
      <vt:lpstr>Basic principle of SLAM</vt:lpstr>
      <vt:lpstr>Basic principle of SLAM</vt:lpstr>
      <vt:lpstr>Extended Kalman Filter (EKF): </vt:lpstr>
      <vt:lpstr>Overview of the process in EKF</vt:lpstr>
      <vt:lpstr>Overview of SLAM using EKF</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lpstr>ROBOTICS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dc:title>
  <dc:creator>Microsoft</dc:creator>
  <cp:lastModifiedBy>Microsoft</cp:lastModifiedBy>
  <cp:revision>80</cp:revision>
  <dcterms:created xsi:type="dcterms:W3CDTF">2019-03-14T23:57:31Z</dcterms:created>
  <dcterms:modified xsi:type="dcterms:W3CDTF">2019-04-16T09:12:08Z</dcterms:modified>
</cp:coreProperties>
</file>