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Nunito"/>
      <p:regular r:id="rId25"/>
      <p:bold r:id="rId26"/>
      <p:italic r:id="rId27"/>
      <p:boldItalic r:id="rId28"/>
    </p:embeddedFont>
    <p:embeddedFont>
      <p:font typeface="Maven Pro"/>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avenPro-regular.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MavenPro-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kaggle.com/pavansanagapati/a-simple-tutorial-on-exploratory-data-analysis" TargetMode="External"/><Relationship Id="rId3" Type="http://schemas.openxmlformats.org/officeDocument/2006/relationships/hyperlink" Target="https://www.analyticsvidhya.com/blog/2016/01/guide-data-exploration/" TargetMode="External"/><Relationship Id="rId4" Type="http://schemas.openxmlformats.org/officeDocument/2006/relationships/hyperlink" Target="https://www.svds.com/value-exploratory-data-analysis/"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0" Type="http://schemas.openxmlformats.org/officeDocument/2006/relationships/hyperlink" Target="https://www.itl.nist.gov/div898/handbook/eda/section3/boxplot.htm" TargetMode="External"/><Relationship Id="rId11" Type="http://schemas.openxmlformats.org/officeDocument/2006/relationships/hyperlink" Target="https://www.itl.nist.gov/div898/handbook/eda/section3/lagplot.htm" TargetMode="External"/><Relationship Id="rId10" Type="http://schemas.openxmlformats.org/officeDocument/2006/relationships/hyperlink" Target="https://www.itl.nist.gov/div898/handbook/eda/section3/lagplot.htm" TargetMode="External"/><Relationship Id="rId21" Type="http://schemas.openxmlformats.org/officeDocument/2006/relationships/hyperlink" Target="https://www.itl.nist.gov/div898/handbook/eda/section3/boxplot.htm" TargetMode="External"/><Relationship Id="rId13" Type="http://schemas.openxmlformats.org/officeDocument/2006/relationships/hyperlink" Target="https://www.itl.nist.gov/div898/handbook/eda/section3/blockplo.htm" TargetMode="External"/><Relationship Id="rId12" Type="http://schemas.openxmlformats.org/officeDocument/2006/relationships/hyperlink" Target="https://www.itl.nist.gov/div898/handbook/eda/section3/blockplo.htm" TargetMode="External"/><Relationship Id="rId1" Type="http://schemas.openxmlformats.org/officeDocument/2006/relationships/notesMaster" Target="../notesMasters/notesMaster1.xml"/><Relationship Id="rId2" Type="http://schemas.openxmlformats.org/officeDocument/2006/relationships/hyperlink" Target="https://www.itl.nist.gov/div898/handbook/eda/section3/runseqpl.htm" TargetMode="External"/><Relationship Id="rId3" Type="http://schemas.openxmlformats.org/officeDocument/2006/relationships/hyperlink" Target="https://www.itl.nist.gov/div898/handbook/eda/section3/runseqpl.htm" TargetMode="External"/><Relationship Id="rId4" Type="http://schemas.openxmlformats.org/officeDocument/2006/relationships/hyperlink" Target="https://www.itl.nist.gov/div898/handbook/eda/section3/histogra.htm" TargetMode="External"/><Relationship Id="rId9" Type="http://schemas.openxmlformats.org/officeDocument/2006/relationships/hyperlink" Target="https://www.itl.nist.gov/div898/handbook/eda/section3/probplot.htm" TargetMode="External"/><Relationship Id="rId15" Type="http://schemas.openxmlformats.org/officeDocument/2006/relationships/hyperlink" Target="https://www.itl.nist.gov/div898/handbook/eda/section3/youdplot.htm" TargetMode="External"/><Relationship Id="rId14" Type="http://schemas.openxmlformats.org/officeDocument/2006/relationships/hyperlink" Target="https://www.itl.nist.gov/div898/handbook/eda/section3/youdplot.htm" TargetMode="External"/><Relationship Id="rId17" Type="http://schemas.openxmlformats.org/officeDocument/2006/relationships/hyperlink" Target="https://www.itl.nist.gov/div898/handbook/eda/section3/meanplot.htm" TargetMode="External"/><Relationship Id="rId16" Type="http://schemas.openxmlformats.org/officeDocument/2006/relationships/hyperlink" Target="https://www.itl.nist.gov/div898/handbook/eda/section3/meanplot.htm" TargetMode="External"/><Relationship Id="rId5" Type="http://schemas.openxmlformats.org/officeDocument/2006/relationships/hyperlink" Target="https://www.itl.nist.gov/div898/handbook/eda/section3/histogra.htm" TargetMode="External"/><Relationship Id="rId19" Type="http://schemas.openxmlformats.org/officeDocument/2006/relationships/hyperlink" Target="https://www.itl.nist.gov/div898/handbook/eda/section3/sdplot.htm" TargetMode="External"/><Relationship Id="rId6" Type="http://schemas.openxmlformats.org/officeDocument/2006/relationships/hyperlink" Target="https://www.itl.nist.gov/div898/handbook/eda/section3/bihistog.htm" TargetMode="External"/><Relationship Id="rId18" Type="http://schemas.openxmlformats.org/officeDocument/2006/relationships/hyperlink" Target="https://www.itl.nist.gov/div898/handbook/eda/section3/sdplot.htm" TargetMode="External"/><Relationship Id="rId7" Type="http://schemas.openxmlformats.org/officeDocument/2006/relationships/hyperlink" Target="https://www.itl.nist.gov/div898/handbook/eda/section3/bihistog.htm" TargetMode="External"/><Relationship Id="rId8" Type="http://schemas.openxmlformats.org/officeDocument/2006/relationships/hyperlink" Target="https://www.itl.nist.gov/div898/handbook/eda/section3/probplot.htm"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analyticsvidhya.com/blog/2017/09/6-probability-distributions-data-science/" TargetMode="External"/><Relationship Id="rId3" Type="http://schemas.openxmlformats.org/officeDocument/2006/relationships/hyperlink" Target="https://www.youtube.com/watch?v=tFRXsngz4UQ&amp;list=PLm9FYjKtq7PyxZOpQEd1duzQGQ-qi0cJU"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4f4cdbb08f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4f4cdbb08f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4f4cdbb08f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4f4cdbb08f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4f4e2f377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4f4e2f377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4eb945ca4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4eb945ca4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g4eb945ca4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4eb945ca4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EDA is crucial component of data science</a:t>
            </a:r>
            <a:endParaRPr/>
          </a:p>
          <a:p>
            <a:pPr indent="0" lvl="0" marL="0" rtl="0" algn="l">
              <a:spcBef>
                <a:spcPts val="0"/>
              </a:spcBef>
              <a:spcAft>
                <a:spcPts val="0"/>
              </a:spcAft>
              <a:buNone/>
            </a:pPr>
            <a:r>
              <a:rPr lang="en" u="sng">
                <a:solidFill>
                  <a:schemeClr val="hlink"/>
                </a:solidFill>
                <a:hlinkClick r:id="rId2"/>
              </a:rPr>
              <a:t>https://www.kaggle.com/pavansanagapati/a-simple-tutorial-on-exploratory-data-analysis</a:t>
            </a:r>
            <a:endParaRPr/>
          </a:p>
          <a:p>
            <a:pPr indent="0" lvl="0" marL="0" rtl="0" algn="l">
              <a:spcBef>
                <a:spcPts val="0"/>
              </a:spcBef>
              <a:spcAft>
                <a:spcPts val="0"/>
              </a:spcAft>
              <a:buNone/>
            </a:pPr>
            <a:r>
              <a:rPr lang="en" u="sng">
                <a:solidFill>
                  <a:schemeClr val="hlink"/>
                </a:solidFill>
                <a:hlinkClick r:id="rId3"/>
              </a:rPr>
              <a:t>https://www.analyticsvidhya.com/blog/2016/01/guide-data-exploration/</a:t>
            </a:r>
            <a:endParaRPr/>
          </a:p>
          <a:p>
            <a:pPr indent="0" lvl="0" marL="0" rtl="0" algn="l">
              <a:spcBef>
                <a:spcPts val="0"/>
              </a:spcBef>
              <a:spcAft>
                <a:spcPts val="0"/>
              </a:spcAft>
              <a:buNone/>
            </a:pPr>
            <a:r>
              <a:rPr lang="en" u="sng">
                <a:solidFill>
                  <a:schemeClr val="hlink"/>
                </a:solidFill>
                <a:hlinkClick r:id="rId4"/>
              </a:rPr>
              <a:t>https://www.svds.com/value-exploratory-data-analysis/</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4eb945ca42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4eb945ca4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4eb945ca4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4eb945ca4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4eb945ca4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4eb945ca4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FFFFFF"/>
                </a:highlight>
                <a:latin typeface="Georgia"/>
                <a:ea typeface="Georgia"/>
                <a:cs typeface="Georgia"/>
                <a:sym typeface="Georgia"/>
              </a:rPr>
              <a:t>## To manipulate the columns easily, it is important that we make use of the python objects. Changing release date column into Date format and extracting the year from the date which will help us in analysing yearly data.</a:t>
            </a:r>
            <a:endParaRPr>
              <a:highlight>
                <a:srgbClr val="FFFFFF"/>
              </a:highlight>
              <a:latin typeface="Georgia"/>
              <a:ea typeface="Georgia"/>
              <a:cs typeface="Georgia"/>
              <a:sym typeface="Georgia"/>
            </a:endParaRPr>
          </a:p>
          <a:p>
            <a:pPr indent="0" lvl="0" marL="0" rtl="0" algn="l">
              <a:spcBef>
                <a:spcPts val="0"/>
              </a:spcBef>
              <a:spcAft>
                <a:spcPts val="0"/>
              </a:spcAft>
              <a:buNone/>
            </a:pPr>
            <a:r>
              <a:rPr lang="en">
                <a:highlight>
                  <a:srgbClr val="FFFFFF"/>
                </a:highlight>
                <a:latin typeface="Georgia"/>
                <a:ea typeface="Georgia"/>
                <a:cs typeface="Georgia"/>
                <a:sym typeface="Georgia"/>
              </a:rPr>
              <a:t>##MOVIE EXAMPLES</a:t>
            </a:r>
            <a:endParaRPr>
              <a:highlight>
                <a:srgbClr val="FFFFFF"/>
              </a:highlight>
              <a:latin typeface="Georgia"/>
              <a:ea typeface="Georgia"/>
              <a:cs typeface="Georgia"/>
              <a:sym typeface="Georgia"/>
            </a:endParaRPr>
          </a:p>
          <a:p>
            <a:pPr indent="0" lvl="0" marL="0" rtl="0" algn="l">
              <a:spcBef>
                <a:spcPts val="0"/>
              </a:spcBef>
              <a:spcAft>
                <a:spcPts val="0"/>
              </a:spcAft>
              <a:buNone/>
            </a:pPr>
            <a:r>
              <a:rPr lang="en">
                <a:highlight>
                  <a:srgbClr val="FFFFFF"/>
                </a:highlight>
                <a:latin typeface="Georgia"/>
                <a:ea typeface="Georgia"/>
                <a:cs typeface="Georgia"/>
                <a:sym typeface="Georgia"/>
              </a:rPr>
              <a:t>## </a:t>
            </a:r>
            <a:r>
              <a:rPr lang="en"/>
              <a:t>Plotting the raw data (such as</a:t>
            </a:r>
            <a:r>
              <a:rPr lang="en">
                <a:uFill>
                  <a:noFill/>
                </a:uFill>
                <a:hlinkClick r:id="rId2"/>
              </a:rPr>
              <a:t> </a:t>
            </a:r>
            <a:r>
              <a:rPr lang="en" u="sng">
                <a:solidFill>
                  <a:schemeClr val="hlink"/>
                </a:solidFill>
                <a:hlinkClick r:id="rId3"/>
              </a:rPr>
              <a:t>data traces</a:t>
            </a:r>
            <a:r>
              <a:rPr lang="en"/>
              <a:t>,</a:t>
            </a:r>
            <a:r>
              <a:rPr lang="en">
                <a:uFill>
                  <a:noFill/>
                </a:uFill>
                <a:hlinkClick r:id="rId4"/>
              </a:rPr>
              <a:t> </a:t>
            </a:r>
            <a:r>
              <a:rPr lang="en" u="sng">
                <a:solidFill>
                  <a:schemeClr val="hlink"/>
                </a:solidFill>
                <a:hlinkClick r:id="rId5"/>
              </a:rPr>
              <a:t>histograms</a:t>
            </a:r>
            <a:r>
              <a:rPr lang="en"/>
              <a:t>,</a:t>
            </a:r>
            <a:r>
              <a:rPr lang="en">
                <a:uFill>
                  <a:noFill/>
                </a:uFill>
                <a:hlinkClick r:id="rId6"/>
              </a:rPr>
              <a:t> </a:t>
            </a:r>
            <a:r>
              <a:rPr lang="en" u="sng">
                <a:solidFill>
                  <a:schemeClr val="hlink"/>
                </a:solidFill>
                <a:hlinkClick r:id="rId7"/>
              </a:rPr>
              <a:t>bihistograms</a:t>
            </a:r>
            <a:r>
              <a:rPr lang="en"/>
              <a:t>,</a:t>
            </a:r>
            <a:r>
              <a:rPr lang="en">
                <a:uFill>
                  <a:noFill/>
                </a:uFill>
                <a:hlinkClick r:id="rId8"/>
              </a:rPr>
              <a:t> </a:t>
            </a:r>
            <a:r>
              <a:rPr lang="en" u="sng">
                <a:solidFill>
                  <a:schemeClr val="hlink"/>
                </a:solidFill>
                <a:hlinkClick r:id="rId9"/>
              </a:rPr>
              <a:t>probability plots</a:t>
            </a:r>
            <a:r>
              <a:rPr lang="en"/>
              <a:t>,</a:t>
            </a:r>
            <a:r>
              <a:rPr lang="en">
                <a:uFill>
                  <a:noFill/>
                </a:uFill>
                <a:hlinkClick r:id="rId10"/>
              </a:rPr>
              <a:t> </a:t>
            </a:r>
            <a:r>
              <a:rPr lang="en" u="sng">
                <a:solidFill>
                  <a:schemeClr val="hlink"/>
                </a:solidFill>
                <a:hlinkClick r:id="rId11"/>
              </a:rPr>
              <a:t>lag plots</a:t>
            </a:r>
            <a:r>
              <a:rPr lang="en"/>
              <a:t>,</a:t>
            </a:r>
            <a:r>
              <a:rPr lang="en">
                <a:uFill>
                  <a:noFill/>
                </a:uFill>
                <a:hlinkClick r:id="rId12"/>
              </a:rPr>
              <a:t> </a:t>
            </a:r>
            <a:r>
              <a:rPr lang="en" u="sng">
                <a:solidFill>
                  <a:schemeClr val="hlink"/>
                </a:solidFill>
                <a:hlinkClick r:id="rId13"/>
              </a:rPr>
              <a:t>block plots</a:t>
            </a:r>
            <a:r>
              <a:rPr lang="en"/>
              <a:t>, and</a:t>
            </a:r>
            <a:r>
              <a:rPr lang="en">
                <a:uFill>
                  <a:noFill/>
                </a:uFill>
                <a:hlinkClick r:id="rId14"/>
              </a:rPr>
              <a:t> </a:t>
            </a:r>
            <a:r>
              <a:rPr lang="en" u="sng">
                <a:solidFill>
                  <a:schemeClr val="hlink"/>
                </a:solidFill>
                <a:hlinkClick r:id="rId15"/>
              </a:rPr>
              <a:t>Youden plots</a:t>
            </a:r>
            <a:r>
              <a:rPr lang="en"/>
              <a:t>.</a:t>
            </a:r>
            <a:endParaRPr/>
          </a:p>
          <a:p>
            <a:pPr indent="-298450" lvl="0" marL="457200" rtl="0" algn="l">
              <a:lnSpc>
                <a:spcPct val="115000"/>
              </a:lnSpc>
              <a:spcBef>
                <a:spcPts val="1200"/>
              </a:spcBef>
              <a:spcAft>
                <a:spcPts val="0"/>
              </a:spcAft>
              <a:buSzPts val="1100"/>
              <a:buAutoNum type="arabicPeriod"/>
            </a:pPr>
            <a:r>
              <a:rPr lang="en"/>
              <a:t>Plotting simple statistics such as</a:t>
            </a:r>
            <a:r>
              <a:rPr lang="en">
                <a:uFill>
                  <a:noFill/>
                </a:uFill>
                <a:hlinkClick r:id="rId16"/>
              </a:rPr>
              <a:t> </a:t>
            </a:r>
            <a:r>
              <a:rPr lang="en" u="sng">
                <a:solidFill>
                  <a:schemeClr val="hlink"/>
                </a:solidFill>
                <a:hlinkClick r:id="rId17"/>
              </a:rPr>
              <a:t>mean plots</a:t>
            </a:r>
            <a:r>
              <a:rPr lang="en"/>
              <a:t>,</a:t>
            </a:r>
            <a:r>
              <a:rPr lang="en">
                <a:uFill>
                  <a:noFill/>
                </a:uFill>
                <a:hlinkClick r:id="rId18"/>
              </a:rPr>
              <a:t> </a:t>
            </a:r>
            <a:r>
              <a:rPr lang="en" u="sng">
                <a:solidFill>
                  <a:schemeClr val="hlink"/>
                </a:solidFill>
                <a:hlinkClick r:id="rId19"/>
              </a:rPr>
              <a:t>standard deviation plots</a:t>
            </a:r>
            <a:r>
              <a:rPr lang="en"/>
              <a:t>,</a:t>
            </a:r>
            <a:r>
              <a:rPr lang="en">
                <a:uFill>
                  <a:noFill/>
                </a:uFill>
                <a:hlinkClick r:id="rId20"/>
              </a:rPr>
              <a:t> </a:t>
            </a:r>
            <a:r>
              <a:rPr lang="en" u="sng">
                <a:solidFill>
                  <a:schemeClr val="hlink"/>
                </a:solidFill>
                <a:hlinkClick r:id="rId21"/>
              </a:rPr>
              <a:t>box plots</a:t>
            </a:r>
            <a:r>
              <a:rPr lang="en"/>
              <a:t>, and main effects plots of the raw data.</a:t>
            </a:r>
            <a:endParaRPr/>
          </a:p>
          <a:p>
            <a:pPr indent="-298450" lvl="0" marL="457200" rtl="0" algn="l">
              <a:lnSpc>
                <a:spcPct val="115000"/>
              </a:lnSpc>
              <a:spcBef>
                <a:spcPts val="0"/>
              </a:spcBef>
              <a:spcAft>
                <a:spcPts val="0"/>
              </a:spcAft>
              <a:buSzPts val="1100"/>
              <a:buAutoNum type="arabicPeriod"/>
            </a:pPr>
            <a:r>
              <a:rPr lang="en"/>
              <a:t>Positioning such plots so as to maximize our natural pattern-recognition abilities, such as using multiple plots per page.</a:t>
            </a:r>
            <a:endParaRPr/>
          </a:p>
          <a:p>
            <a:pPr indent="0" lvl="0" marL="0" rtl="0" algn="l">
              <a:spcBef>
                <a:spcPts val="1200"/>
              </a:spcBef>
              <a:spcAft>
                <a:spcPts val="0"/>
              </a:spcAft>
              <a:buNone/>
            </a:pPr>
            <a:r>
              <a:t/>
            </a:r>
            <a:endParaRPr>
              <a:highlight>
                <a:srgbClr val="FFFFFF"/>
              </a:highlight>
              <a:latin typeface="Georgia"/>
              <a:ea typeface="Georgia"/>
              <a:cs typeface="Georgia"/>
              <a:sym typeface="Georgia"/>
            </a:endParaRPr>
          </a:p>
          <a:p>
            <a:pPr indent="0" lvl="0" marL="0" rtl="0" algn="l">
              <a:spcBef>
                <a:spcPts val="0"/>
              </a:spcBef>
              <a:spcAft>
                <a:spcPts val="0"/>
              </a:spcAft>
              <a:buNone/>
            </a:pPr>
            <a:r>
              <a:t/>
            </a:r>
            <a:endParaRPr>
              <a:highlight>
                <a:srgbClr val="FFFFFF"/>
              </a:highlight>
              <a:latin typeface="Georgia"/>
              <a:ea typeface="Georgia"/>
              <a:cs typeface="Georgia"/>
              <a:sym typeface="Georgia"/>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g4eb945ca4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4eb945ca4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u="sng">
                <a:solidFill>
                  <a:schemeClr val="accent5"/>
                </a:solidFill>
                <a:hlinkClick r:id="rId2"/>
              </a:rPr>
              <a:t>https://www.analyticsvidhya.com/blog/2017/09/6-probability-distributions-data-science/</a:t>
            </a:r>
            <a:endParaRPr/>
          </a:p>
          <a:p>
            <a:pPr indent="0" lvl="0" marL="0" rtl="0" algn="l">
              <a:spcBef>
                <a:spcPts val="0"/>
              </a:spcBef>
              <a:spcAft>
                <a:spcPts val="0"/>
              </a:spcAft>
              <a:buNone/>
            </a:pPr>
            <a:r>
              <a:rPr lang="en" u="sng">
                <a:solidFill>
                  <a:schemeClr val="hlink"/>
                </a:solidFill>
                <a:hlinkClick r:id="rId3"/>
              </a:rPr>
              <a:t>https://www.youtube.com/watch?v=tFRXsngz4UQ&amp;list=PLm9FYjKtq7PyxZOpQEd1duzQGQ-qi0cJU</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g4eb945ca42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4eb945ca4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4f4cdbb08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4f4cdbb08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g4eb945ca42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4eb945ca4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4f4cdbb08f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4f4cdbb08f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4f4cdbb08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4f4cdbb08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4f4cdbb08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4f4cdbb08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4f4cdbb08f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4f4cdbb08f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4f4cdbb08f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4f4cdbb08f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4f4cdbb08f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4f4cdbb08f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4f4cdbb08f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4f4cdbb08f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en.wikipedia.org/wiki/Fundamental_interaction" TargetMode="External"/><Relationship Id="rId4" Type="http://schemas.openxmlformats.org/officeDocument/2006/relationships/hyperlink" Target="https://en.wikipedia.org/wiki/Physics" TargetMode="External"/><Relationship Id="rId5" Type="http://schemas.openxmlformats.org/officeDocument/2006/relationships/hyperlink" Target="https://en.wikipedia.org/wiki/Matter" TargetMode="External"/><Relationship Id="rId6" Type="http://schemas.openxmlformats.org/officeDocument/2006/relationships/hyperlink" Target="https://en.wikipedia.org/wiki/Radiation" TargetMode="External"/><Relationship Id="rId7" Type="http://schemas.openxmlformats.org/officeDocument/2006/relationships/hyperlink" Target="https://en.wikipedia.org/wiki/Standard_Model" TargetMode="External"/><Relationship Id="rId8" Type="http://schemas.openxmlformats.org/officeDocument/2006/relationships/hyperlink" Target="https://en.wikipedia.org/wiki/Standard_Mode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home.cern/about/physics/w-boson-sunshine-and-stardust" TargetMode="External"/><Relationship Id="rId4" Type="http://schemas.openxmlformats.org/officeDocument/2006/relationships/hyperlink" Target="https://home.cern/about/physics/w-boson-sunshine-and-stardust" TargetMode="External"/><Relationship Id="rId5" Type="http://schemas.openxmlformats.org/officeDocument/2006/relationships/hyperlink" Target="https://home.cern/about/physics/z-boson" TargetMode="External"/><Relationship Id="rId6" Type="http://schemas.openxmlformats.org/officeDocument/2006/relationships/hyperlink" Target="https://home.cern/about/physics/z-boso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55475" y="2390600"/>
            <a:ext cx="7762500" cy="155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High energy physics particle tracking</a:t>
            </a:r>
            <a:endParaRPr sz="4800"/>
          </a:p>
        </p:txBody>
      </p:sp>
      <p:sp>
        <p:nvSpPr>
          <p:cNvPr id="278" name="Google Shape;278;p13"/>
          <p:cNvSpPr txBox="1"/>
          <p:nvPr/>
        </p:nvSpPr>
        <p:spPr>
          <a:xfrm>
            <a:off x="894800" y="283450"/>
            <a:ext cx="7494900" cy="59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700">
                <a:solidFill>
                  <a:srgbClr val="FFFFFF"/>
                </a:solidFill>
                <a:latin typeface="Nunito"/>
                <a:ea typeface="Nunito"/>
                <a:cs typeface="Nunito"/>
                <a:sym typeface="Nunito"/>
              </a:rPr>
              <a:t>BIRLA VISHVAKARMA MAHAVIDYALAYA</a:t>
            </a:r>
            <a:endParaRPr sz="2700">
              <a:solidFill>
                <a:srgbClr val="FFFFFF"/>
              </a:solidFill>
              <a:latin typeface="Nunito"/>
              <a:ea typeface="Nunito"/>
              <a:cs typeface="Nunito"/>
              <a:sym typeface="Nunito"/>
            </a:endParaRPr>
          </a:p>
        </p:txBody>
      </p:sp>
      <p:sp>
        <p:nvSpPr>
          <p:cNvPr id="279" name="Google Shape;279;p13"/>
          <p:cNvSpPr txBox="1"/>
          <p:nvPr/>
        </p:nvSpPr>
        <p:spPr>
          <a:xfrm>
            <a:off x="2395850" y="4345700"/>
            <a:ext cx="4492800" cy="59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Nunito"/>
                <a:ea typeface="Nunito"/>
                <a:cs typeface="Nunito"/>
                <a:sym typeface="Nunito"/>
              </a:rPr>
              <a:t>PRESENTED BY : 15CP032 - ROMIL SIDDHAPURA</a:t>
            </a:r>
            <a:endParaRPr>
              <a:solidFill>
                <a:srgbClr val="FFFFFF"/>
              </a:solidFill>
              <a:latin typeface="Nunito"/>
              <a:ea typeface="Nunito"/>
              <a:cs typeface="Nunito"/>
              <a:sym typeface="Nunito"/>
            </a:endParaRPr>
          </a:p>
          <a:p>
            <a:pPr indent="0" lvl="0" marL="0" rtl="0" algn="l">
              <a:spcBef>
                <a:spcPts val="0"/>
              </a:spcBef>
              <a:spcAft>
                <a:spcPts val="0"/>
              </a:spcAft>
              <a:buNone/>
            </a:pPr>
            <a:r>
              <a:rPr lang="en">
                <a:solidFill>
                  <a:srgbClr val="FFFFFF"/>
                </a:solidFill>
                <a:latin typeface="Nunito"/>
                <a:ea typeface="Nunito"/>
                <a:cs typeface="Nunito"/>
                <a:sym typeface="Nunito"/>
              </a:rPr>
              <a:t>			 15CP040 - HEENAL SAPOVADIA</a:t>
            </a:r>
            <a:endParaRPr>
              <a:solidFill>
                <a:srgbClr val="FFFFFF"/>
              </a:solidFill>
              <a:latin typeface="Nunito"/>
              <a:ea typeface="Nunito"/>
              <a:cs typeface="Nunito"/>
              <a:sym typeface="Nunito"/>
            </a:endParaRPr>
          </a:p>
        </p:txBody>
      </p:sp>
      <p:sp>
        <p:nvSpPr>
          <p:cNvPr id="280" name="Google Shape;280;p13"/>
          <p:cNvSpPr txBox="1"/>
          <p:nvPr/>
        </p:nvSpPr>
        <p:spPr>
          <a:xfrm>
            <a:off x="2729200" y="1226775"/>
            <a:ext cx="4282800" cy="81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rgbClr val="FFFFFF"/>
                </a:solidFill>
                <a:latin typeface="Nunito"/>
                <a:ea typeface="Nunito"/>
                <a:cs typeface="Nunito"/>
                <a:sym typeface="Nunito"/>
              </a:rPr>
              <a:t>FULL SEMESTER EXTERNAL PROJECT</a:t>
            </a:r>
            <a:endParaRPr sz="1700">
              <a:solidFill>
                <a:srgbClr val="FFFFFF"/>
              </a:solidFill>
              <a:latin typeface="Nunito"/>
              <a:ea typeface="Nunito"/>
              <a:cs typeface="Nunito"/>
              <a:sym typeface="Nunito"/>
            </a:endParaRPr>
          </a:p>
          <a:p>
            <a:pPr indent="0" lvl="0" marL="0" rtl="0" algn="ctr">
              <a:spcBef>
                <a:spcPts val="0"/>
              </a:spcBef>
              <a:spcAft>
                <a:spcPts val="0"/>
              </a:spcAft>
              <a:buNone/>
            </a:pPr>
            <a:r>
              <a:rPr lang="en" sz="1700">
                <a:solidFill>
                  <a:srgbClr val="FFFFFF"/>
                </a:solidFill>
                <a:latin typeface="Nunito"/>
                <a:ea typeface="Nunito"/>
                <a:cs typeface="Nunito"/>
                <a:sym typeface="Nunito"/>
              </a:rPr>
              <a:t>MID - 1</a:t>
            </a:r>
            <a:endParaRPr sz="1700">
              <a:solidFill>
                <a:srgbClr val="FFFFFF"/>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pic>
        <p:nvPicPr>
          <p:cNvPr id="334" name="Google Shape;334;p22"/>
          <p:cNvPicPr preferRelativeResize="0"/>
          <p:nvPr/>
        </p:nvPicPr>
        <p:blipFill rotWithShape="1">
          <a:blip r:embed="rId3">
            <a:alphaModFix/>
          </a:blip>
          <a:srcRect b="15426" l="0" r="0" t="0"/>
          <a:stretch/>
        </p:blipFill>
        <p:spPr>
          <a:xfrm>
            <a:off x="304950" y="771650"/>
            <a:ext cx="3781425" cy="2295900"/>
          </a:xfrm>
          <a:prstGeom prst="rect">
            <a:avLst/>
          </a:prstGeom>
          <a:noFill/>
          <a:ln>
            <a:noFill/>
          </a:ln>
        </p:spPr>
      </p:pic>
      <p:pic>
        <p:nvPicPr>
          <p:cNvPr id="335" name="Google Shape;335;p22"/>
          <p:cNvPicPr preferRelativeResize="0"/>
          <p:nvPr/>
        </p:nvPicPr>
        <p:blipFill rotWithShape="1">
          <a:blip r:embed="rId4">
            <a:alphaModFix/>
          </a:blip>
          <a:srcRect b="15426" l="0" r="0" t="0"/>
          <a:stretch/>
        </p:blipFill>
        <p:spPr>
          <a:xfrm>
            <a:off x="4860950" y="771650"/>
            <a:ext cx="3638550" cy="2295900"/>
          </a:xfrm>
          <a:prstGeom prst="rect">
            <a:avLst/>
          </a:prstGeom>
          <a:noFill/>
          <a:ln>
            <a:noFill/>
          </a:ln>
        </p:spPr>
      </p:pic>
      <p:sp>
        <p:nvSpPr>
          <p:cNvPr id="336" name="Google Shape;336;p22"/>
          <p:cNvSpPr txBox="1"/>
          <p:nvPr/>
        </p:nvSpPr>
        <p:spPr>
          <a:xfrm>
            <a:off x="179775" y="3270075"/>
            <a:ext cx="4141200" cy="164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Nunito"/>
                <a:ea typeface="Nunito"/>
                <a:cs typeface="Nunito"/>
                <a:sym typeface="Nunito"/>
              </a:rPr>
              <a:t>Fig. 1. (a)  Diagram describing the signal process involving new exotic Higgs bosons H0 and H ± . </a:t>
            </a:r>
            <a:endParaRPr sz="1200">
              <a:latin typeface="Nunito"/>
              <a:ea typeface="Nunito"/>
              <a:cs typeface="Nunito"/>
              <a:sym typeface="Nunito"/>
            </a:endParaRPr>
          </a:p>
          <a:p>
            <a:pPr indent="0" lvl="0" marL="0" rtl="0" algn="l">
              <a:spcBef>
                <a:spcPts val="0"/>
              </a:spcBef>
              <a:spcAft>
                <a:spcPts val="0"/>
              </a:spcAft>
              <a:buNone/>
            </a:pPr>
            <a:r>
              <a:t/>
            </a:r>
            <a:endParaRPr sz="1200">
              <a:latin typeface="Nunito"/>
              <a:ea typeface="Nunito"/>
              <a:cs typeface="Nunito"/>
              <a:sym typeface="Nunito"/>
            </a:endParaRPr>
          </a:p>
          <a:p>
            <a:pPr indent="0" lvl="0" marL="0" rtl="0" algn="ctr">
              <a:spcBef>
                <a:spcPts val="0"/>
              </a:spcBef>
              <a:spcAft>
                <a:spcPts val="0"/>
              </a:spcAft>
              <a:buNone/>
            </a:pPr>
            <a:r>
              <a:rPr lang="en" sz="1200">
                <a:latin typeface="Nunito"/>
                <a:ea typeface="Nunito"/>
                <a:cs typeface="Nunito"/>
                <a:sym typeface="Nunito"/>
              </a:rPr>
              <a:t>gg → H 0 → W ∓ H ± → W ∓ W ± h 0 → W ∓ W ± bb̄</a:t>
            </a:r>
            <a:endParaRPr sz="1200">
              <a:latin typeface="Nunito"/>
              <a:ea typeface="Nunito"/>
              <a:cs typeface="Nunito"/>
              <a:sym typeface="Nunito"/>
            </a:endParaRPr>
          </a:p>
        </p:txBody>
      </p:sp>
      <p:sp>
        <p:nvSpPr>
          <p:cNvPr id="337" name="Google Shape;337;p22"/>
          <p:cNvSpPr txBox="1"/>
          <p:nvPr/>
        </p:nvSpPr>
        <p:spPr>
          <a:xfrm>
            <a:off x="4592300" y="3270075"/>
            <a:ext cx="3907200" cy="164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200">
                <a:latin typeface="Nunito"/>
                <a:ea typeface="Nunito"/>
                <a:cs typeface="Nunito"/>
                <a:sym typeface="Nunito"/>
              </a:rPr>
              <a:t>Fig. 1. (b)  Diagram describing the background process involving top-quarks (t).</a:t>
            </a:r>
            <a:endParaRPr sz="1200">
              <a:latin typeface="Nunito"/>
              <a:ea typeface="Nunito"/>
              <a:cs typeface="Nunito"/>
              <a:sym typeface="Nunito"/>
            </a:endParaRPr>
          </a:p>
          <a:p>
            <a:pPr indent="0" lvl="0" marL="0" rtl="0" algn="l">
              <a:spcBef>
                <a:spcPts val="0"/>
              </a:spcBef>
              <a:spcAft>
                <a:spcPts val="0"/>
              </a:spcAft>
              <a:buNone/>
            </a:pPr>
            <a:r>
              <a:t/>
            </a:r>
            <a:endParaRPr sz="1200">
              <a:latin typeface="Nunito"/>
              <a:ea typeface="Nunito"/>
              <a:cs typeface="Nunito"/>
              <a:sym typeface="Nunito"/>
            </a:endParaRPr>
          </a:p>
          <a:p>
            <a:pPr indent="0" lvl="0" marL="914400" rtl="0" algn="l">
              <a:spcBef>
                <a:spcPts val="0"/>
              </a:spcBef>
              <a:spcAft>
                <a:spcPts val="0"/>
              </a:spcAft>
              <a:buNone/>
            </a:pPr>
            <a:r>
              <a:rPr lang="en" sz="1200">
                <a:latin typeface="Nunito"/>
                <a:ea typeface="Nunito"/>
                <a:cs typeface="Nunito"/>
                <a:sym typeface="Nunito"/>
              </a:rPr>
              <a:t>gg → tt → W ∓ W ± bb̄</a:t>
            </a:r>
            <a:endParaRPr sz="1200">
              <a:latin typeface="Nunito"/>
              <a:ea typeface="Nunito"/>
              <a:cs typeface="Nunito"/>
              <a:sym typeface="Nunito"/>
            </a:endParaRPr>
          </a:p>
        </p:txBody>
      </p:sp>
      <p:sp>
        <p:nvSpPr>
          <p:cNvPr id="338" name="Google Shape;338;p22"/>
          <p:cNvSpPr txBox="1"/>
          <p:nvPr/>
        </p:nvSpPr>
        <p:spPr>
          <a:xfrm>
            <a:off x="388125" y="234750"/>
            <a:ext cx="7336500" cy="46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Nunito"/>
                <a:ea typeface="Nunito"/>
                <a:cs typeface="Nunito"/>
                <a:sym typeface="Nunito"/>
              </a:rPr>
              <a:t>7. Decay of Higgs Boson Particles:</a:t>
            </a:r>
            <a:endParaRPr b="1" sz="2400">
              <a:latin typeface="Nunito"/>
              <a:ea typeface="Nunito"/>
              <a:cs typeface="Nunito"/>
              <a:sym typeface="Nunito"/>
            </a:endParaRPr>
          </a:p>
        </p:txBody>
      </p:sp>
      <p:sp>
        <p:nvSpPr>
          <p:cNvPr id="339" name="Google Shape;339;p22"/>
          <p:cNvSpPr txBox="1"/>
          <p:nvPr/>
        </p:nvSpPr>
        <p:spPr>
          <a:xfrm>
            <a:off x="338275" y="4370300"/>
            <a:ext cx="6554400" cy="76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pic>
        <p:nvPicPr>
          <p:cNvPr id="344" name="Google Shape;344;p23"/>
          <p:cNvPicPr preferRelativeResize="0"/>
          <p:nvPr/>
        </p:nvPicPr>
        <p:blipFill rotWithShape="1">
          <a:blip r:embed="rId3">
            <a:alphaModFix/>
          </a:blip>
          <a:srcRect b="11496" l="0" r="0" t="0"/>
          <a:stretch/>
        </p:blipFill>
        <p:spPr>
          <a:xfrm>
            <a:off x="154100" y="771650"/>
            <a:ext cx="3562350" cy="2540375"/>
          </a:xfrm>
          <a:prstGeom prst="rect">
            <a:avLst/>
          </a:prstGeom>
          <a:noFill/>
          <a:ln>
            <a:noFill/>
          </a:ln>
        </p:spPr>
      </p:pic>
      <p:pic>
        <p:nvPicPr>
          <p:cNvPr id="345" name="Google Shape;345;p23"/>
          <p:cNvPicPr preferRelativeResize="0"/>
          <p:nvPr/>
        </p:nvPicPr>
        <p:blipFill rotWithShape="1">
          <a:blip r:embed="rId4">
            <a:alphaModFix/>
          </a:blip>
          <a:srcRect b="14515" l="0" r="0" t="0"/>
          <a:stretch/>
        </p:blipFill>
        <p:spPr>
          <a:xfrm>
            <a:off x="5082850" y="771650"/>
            <a:ext cx="3438525" cy="2540375"/>
          </a:xfrm>
          <a:prstGeom prst="rect">
            <a:avLst/>
          </a:prstGeom>
          <a:noFill/>
          <a:ln>
            <a:noFill/>
          </a:ln>
        </p:spPr>
      </p:pic>
      <p:sp>
        <p:nvSpPr>
          <p:cNvPr id="346" name="Google Shape;346;p23"/>
          <p:cNvSpPr txBox="1"/>
          <p:nvPr/>
        </p:nvSpPr>
        <p:spPr>
          <a:xfrm>
            <a:off x="280750" y="306350"/>
            <a:ext cx="7336500" cy="46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Nunito"/>
                <a:ea typeface="Nunito"/>
                <a:cs typeface="Nunito"/>
                <a:sym typeface="Nunito"/>
              </a:rPr>
              <a:t>8. </a:t>
            </a:r>
            <a:r>
              <a:rPr b="1" lang="en" sz="2400">
                <a:latin typeface="Nunito"/>
                <a:ea typeface="Nunito"/>
                <a:cs typeface="Nunito"/>
                <a:sym typeface="Nunito"/>
              </a:rPr>
              <a:t>Decay of Supersymmetry Particles</a:t>
            </a:r>
            <a:endParaRPr b="1" sz="2400">
              <a:latin typeface="Nunito"/>
              <a:ea typeface="Nunito"/>
              <a:cs typeface="Nunito"/>
              <a:sym typeface="Nunito"/>
            </a:endParaRPr>
          </a:p>
        </p:txBody>
      </p:sp>
      <p:sp>
        <p:nvSpPr>
          <p:cNvPr id="347" name="Google Shape;347;p23"/>
          <p:cNvSpPr txBox="1"/>
          <p:nvPr/>
        </p:nvSpPr>
        <p:spPr>
          <a:xfrm>
            <a:off x="179775" y="3270075"/>
            <a:ext cx="4141200" cy="1646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200">
                <a:latin typeface="Nunito"/>
                <a:ea typeface="Nunito"/>
                <a:cs typeface="Nunito"/>
                <a:sym typeface="Nunito"/>
              </a:rPr>
              <a:t>Fig.2.(a) Describing the signal process involving hypothetical supersymmetric particles χ ± and χ 0 along with charged leptons  ± and neutrinos ν. </a:t>
            </a:r>
            <a:endParaRPr sz="1200">
              <a:latin typeface="Nunito"/>
              <a:ea typeface="Nunito"/>
              <a:cs typeface="Nunito"/>
              <a:sym typeface="Nunito"/>
            </a:endParaRPr>
          </a:p>
          <a:p>
            <a:pPr indent="0" lvl="0" marL="0" rtl="0" algn="just">
              <a:spcBef>
                <a:spcPts val="0"/>
              </a:spcBef>
              <a:spcAft>
                <a:spcPts val="0"/>
              </a:spcAft>
              <a:buNone/>
            </a:pPr>
            <a:r>
              <a:t/>
            </a:r>
            <a:endParaRPr sz="1200">
              <a:latin typeface="Nunito"/>
              <a:ea typeface="Nunito"/>
              <a:cs typeface="Nunito"/>
              <a:sym typeface="Nunito"/>
            </a:endParaRPr>
          </a:p>
          <a:p>
            <a:pPr indent="0" lvl="0" marL="0" rtl="0" algn="just">
              <a:spcBef>
                <a:spcPts val="0"/>
              </a:spcBef>
              <a:spcAft>
                <a:spcPts val="0"/>
              </a:spcAft>
              <a:buNone/>
            </a:pPr>
            <a:r>
              <a:rPr lang="en" sz="1200">
                <a:latin typeface="Nunito"/>
                <a:ea typeface="Nunito"/>
                <a:cs typeface="Nunito"/>
                <a:sym typeface="Nunito"/>
              </a:rPr>
              <a:t>gg → H 0 → W ∓ H ± → W ∓ W ± h 0 → W ∓ W ± bb̄</a:t>
            </a:r>
            <a:endParaRPr sz="1200">
              <a:latin typeface="Nunito"/>
              <a:ea typeface="Nunito"/>
              <a:cs typeface="Nunito"/>
              <a:sym typeface="Nunito"/>
            </a:endParaRPr>
          </a:p>
        </p:txBody>
      </p:sp>
      <p:sp>
        <p:nvSpPr>
          <p:cNvPr id="348" name="Google Shape;348;p23"/>
          <p:cNvSpPr txBox="1"/>
          <p:nvPr/>
        </p:nvSpPr>
        <p:spPr>
          <a:xfrm>
            <a:off x="4614175" y="3270075"/>
            <a:ext cx="4061700" cy="164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Nunito"/>
                <a:ea typeface="Nunito"/>
                <a:cs typeface="Nunito"/>
                <a:sym typeface="Nunito"/>
              </a:rPr>
              <a:t>Fig. 2. (b) The background process involving W bosons </a:t>
            </a:r>
            <a:endParaRPr sz="1200">
              <a:latin typeface="Nunito"/>
              <a:ea typeface="Nunito"/>
              <a:cs typeface="Nunito"/>
              <a:sym typeface="Nunito"/>
            </a:endParaRPr>
          </a:p>
          <a:p>
            <a:pPr indent="0" lvl="0" marL="0" rtl="0" algn="l">
              <a:spcBef>
                <a:spcPts val="0"/>
              </a:spcBef>
              <a:spcAft>
                <a:spcPts val="0"/>
              </a:spcAft>
              <a:buNone/>
            </a:pPr>
            <a:r>
              <a:t/>
            </a:r>
            <a:endParaRPr sz="1200">
              <a:latin typeface="Nunito"/>
              <a:ea typeface="Nunito"/>
              <a:cs typeface="Nunito"/>
              <a:sym typeface="Nunito"/>
            </a:endParaRPr>
          </a:p>
          <a:p>
            <a:pPr indent="0" lvl="0" marL="0" rtl="0" algn="l">
              <a:spcBef>
                <a:spcPts val="0"/>
              </a:spcBef>
              <a:spcAft>
                <a:spcPts val="0"/>
              </a:spcAft>
              <a:buNone/>
            </a:pPr>
            <a:r>
              <a:t/>
            </a:r>
            <a:endParaRPr sz="1200">
              <a:latin typeface="Nunito"/>
              <a:ea typeface="Nunito"/>
              <a:cs typeface="Nunito"/>
              <a:sym typeface="Nunito"/>
            </a:endParaRPr>
          </a:p>
          <a:p>
            <a:pPr indent="0" lvl="0" marL="914400" rtl="0" algn="l">
              <a:spcBef>
                <a:spcPts val="0"/>
              </a:spcBef>
              <a:spcAft>
                <a:spcPts val="0"/>
              </a:spcAft>
              <a:buNone/>
            </a:pPr>
            <a:r>
              <a:t/>
            </a:r>
            <a:endParaRPr sz="1200">
              <a:latin typeface="Nunito"/>
              <a:ea typeface="Nunito"/>
              <a:cs typeface="Nunito"/>
              <a:sym typeface="Nunito"/>
            </a:endParaRPr>
          </a:p>
          <a:p>
            <a:pPr indent="0" lvl="0" marL="914400" rtl="0" algn="l">
              <a:spcBef>
                <a:spcPts val="0"/>
              </a:spcBef>
              <a:spcAft>
                <a:spcPts val="0"/>
              </a:spcAft>
              <a:buNone/>
            </a:pPr>
            <a:r>
              <a:rPr lang="en" sz="1200">
                <a:latin typeface="Nunito"/>
                <a:ea typeface="Nunito"/>
                <a:cs typeface="Nunito"/>
                <a:sym typeface="Nunito"/>
              </a:rPr>
              <a:t>gg → tt → W ∓ W ± bb̄</a:t>
            </a:r>
            <a:endParaRPr sz="1200">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24"/>
          <p:cNvSpPr txBox="1"/>
          <p:nvPr/>
        </p:nvSpPr>
        <p:spPr>
          <a:xfrm>
            <a:off x="1168975" y="580950"/>
            <a:ext cx="6554400" cy="56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Nunito"/>
                <a:ea typeface="Nunito"/>
                <a:cs typeface="Nunito"/>
                <a:sym typeface="Nunito"/>
              </a:rPr>
              <a:t>9. Proposed </a:t>
            </a:r>
            <a:r>
              <a:rPr b="1" lang="en" sz="2400">
                <a:latin typeface="Nunito"/>
                <a:ea typeface="Nunito"/>
                <a:cs typeface="Nunito"/>
                <a:sym typeface="Nunito"/>
              </a:rPr>
              <a:t>methods</a:t>
            </a:r>
            <a:r>
              <a:rPr b="1" lang="en" sz="2400">
                <a:latin typeface="Nunito"/>
                <a:ea typeface="Nunito"/>
                <a:cs typeface="Nunito"/>
                <a:sym typeface="Nunito"/>
              </a:rPr>
              <a:t>:</a:t>
            </a:r>
            <a:endParaRPr b="1" sz="2400">
              <a:latin typeface="Nunito"/>
              <a:ea typeface="Nunito"/>
              <a:cs typeface="Nunito"/>
              <a:sym typeface="Nunito"/>
            </a:endParaRPr>
          </a:p>
        </p:txBody>
      </p:sp>
      <p:sp>
        <p:nvSpPr>
          <p:cNvPr id="354" name="Google Shape;354;p24"/>
          <p:cNvSpPr txBox="1"/>
          <p:nvPr/>
        </p:nvSpPr>
        <p:spPr>
          <a:xfrm>
            <a:off x="1168975" y="1582350"/>
            <a:ext cx="7566600" cy="3209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600">
                <a:latin typeface="Nunito"/>
                <a:ea typeface="Nunito"/>
                <a:cs typeface="Nunito"/>
                <a:sym typeface="Nunito"/>
              </a:rPr>
              <a:t>Standard techniques include :</a:t>
            </a:r>
            <a:endParaRPr sz="1600">
              <a:latin typeface="Nunito"/>
              <a:ea typeface="Nunito"/>
              <a:cs typeface="Nunito"/>
              <a:sym typeface="Nunito"/>
            </a:endParaRPr>
          </a:p>
          <a:p>
            <a:pPr indent="-330200" lvl="0" marL="457200" rtl="0" algn="just">
              <a:spcBef>
                <a:spcPts val="0"/>
              </a:spcBef>
              <a:spcAft>
                <a:spcPts val="0"/>
              </a:spcAft>
              <a:buSzPts val="1600"/>
              <a:buFont typeface="Nunito"/>
              <a:buAutoNum type="arabicPeriod"/>
            </a:pPr>
            <a:r>
              <a:rPr lang="en" sz="1600">
                <a:latin typeface="Nunito"/>
                <a:ea typeface="Nunito"/>
                <a:cs typeface="Nunito"/>
                <a:sym typeface="Nunito"/>
              </a:rPr>
              <a:t>Feed-forward neural networks with a single hidden layer</a:t>
            </a:r>
            <a:endParaRPr sz="1600">
              <a:latin typeface="Nunito"/>
              <a:ea typeface="Nunito"/>
              <a:cs typeface="Nunito"/>
              <a:sym typeface="Nunito"/>
            </a:endParaRPr>
          </a:p>
          <a:p>
            <a:pPr indent="-330200" lvl="0" marL="457200" rtl="0" algn="just">
              <a:spcBef>
                <a:spcPts val="0"/>
              </a:spcBef>
              <a:spcAft>
                <a:spcPts val="0"/>
              </a:spcAft>
              <a:buSzPts val="1600"/>
              <a:buFont typeface="Nunito"/>
              <a:buAutoNum type="arabicPeriod"/>
            </a:pPr>
            <a:r>
              <a:rPr lang="en" sz="1600">
                <a:latin typeface="Nunito"/>
                <a:ea typeface="Nunito"/>
                <a:cs typeface="Nunito"/>
                <a:sym typeface="Nunito"/>
              </a:rPr>
              <a:t>Boosted - decision trees</a:t>
            </a:r>
            <a:endParaRPr sz="1600">
              <a:latin typeface="Nunito"/>
              <a:ea typeface="Nunito"/>
              <a:cs typeface="Nunito"/>
              <a:sym typeface="Nunito"/>
            </a:endParaRPr>
          </a:p>
          <a:p>
            <a:pPr indent="0" lvl="0" marL="0" rtl="0" algn="just">
              <a:spcBef>
                <a:spcPts val="0"/>
              </a:spcBef>
              <a:spcAft>
                <a:spcPts val="0"/>
              </a:spcAft>
              <a:buNone/>
            </a:pPr>
            <a:r>
              <a:t/>
            </a:r>
            <a:endParaRPr sz="1600">
              <a:latin typeface="Nunito"/>
              <a:ea typeface="Nunito"/>
              <a:cs typeface="Nunito"/>
              <a:sym typeface="Nunito"/>
            </a:endParaRPr>
          </a:p>
          <a:p>
            <a:pPr indent="-330200" lvl="0" marL="457200" rtl="0" algn="just">
              <a:spcBef>
                <a:spcPts val="0"/>
              </a:spcBef>
              <a:spcAft>
                <a:spcPts val="0"/>
              </a:spcAft>
              <a:buSzPts val="1600"/>
              <a:buFont typeface="Nunito"/>
              <a:buChar char="●"/>
            </a:pPr>
            <a:r>
              <a:rPr lang="en" sz="1600">
                <a:latin typeface="Nunito"/>
                <a:ea typeface="Nunito"/>
                <a:cs typeface="Nunito"/>
                <a:sym typeface="Nunito"/>
              </a:rPr>
              <a:t>TMVA package - standardized implementation of common multivariate learning techniques, excellent performance baseline</a:t>
            </a:r>
            <a:endParaRPr sz="1600">
              <a:latin typeface="Nunito"/>
              <a:ea typeface="Nunito"/>
              <a:cs typeface="Nunito"/>
              <a:sym typeface="Nunito"/>
            </a:endParaRPr>
          </a:p>
          <a:p>
            <a:pPr indent="0" lvl="0" marL="0" rtl="0" algn="just">
              <a:spcBef>
                <a:spcPts val="0"/>
              </a:spcBef>
              <a:spcAft>
                <a:spcPts val="0"/>
              </a:spcAft>
              <a:buNone/>
            </a:pPr>
            <a:r>
              <a:t/>
            </a:r>
            <a:endParaRPr sz="1600">
              <a:latin typeface="Nunito"/>
              <a:ea typeface="Nunito"/>
              <a:cs typeface="Nunito"/>
              <a:sym typeface="Nunito"/>
            </a:endParaRPr>
          </a:p>
          <a:p>
            <a:pPr indent="0" lvl="0" marL="0" rtl="0" algn="just">
              <a:spcBef>
                <a:spcPts val="0"/>
              </a:spcBef>
              <a:spcAft>
                <a:spcPts val="0"/>
              </a:spcAft>
              <a:buNone/>
            </a:pPr>
            <a:r>
              <a:t/>
            </a:r>
            <a:endParaRPr sz="1600">
              <a:latin typeface="Nunito"/>
              <a:ea typeface="Nunito"/>
              <a:cs typeface="Nunito"/>
              <a:sym typeface="Nunito"/>
            </a:endParaRPr>
          </a:p>
          <a:p>
            <a:pPr indent="0" lvl="0" marL="0" rtl="0" algn="just">
              <a:spcBef>
                <a:spcPts val="0"/>
              </a:spcBef>
              <a:spcAft>
                <a:spcPts val="0"/>
              </a:spcAft>
              <a:buNone/>
            </a:pPr>
            <a:r>
              <a:t/>
            </a:r>
            <a:endParaRPr sz="1600">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25"/>
          <p:cNvSpPr txBox="1"/>
          <p:nvPr>
            <p:ph type="title"/>
          </p:nvPr>
        </p:nvSpPr>
        <p:spPr>
          <a:xfrm>
            <a:off x="1303800" y="598575"/>
            <a:ext cx="7030500" cy="53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10. Main Challenge</a:t>
            </a:r>
            <a:endParaRPr>
              <a:solidFill>
                <a:srgbClr val="000000"/>
              </a:solidFill>
            </a:endParaRPr>
          </a:p>
        </p:txBody>
      </p:sp>
      <p:sp>
        <p:nvSpPr>
          <p:cNvPr id="360" name="Google Shape;360;p25"/>
          <p:cNvSpPr txBox="1"/>
          <p:nvPr>
            <p:ph idx="1" type="body"/>
          </p:nvPr>
        </p:nvSpPr>
        <p:spPr>
          <a:xfrm>
            <a:off x="1303800" y="145980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rgbClr val="000000"/>
                </a:solidFill>
              </a:rPr>
              <a:t>To build an algorithm that quickly reconstructs particle tracks from 3D points left in the silicon detectors.</a:t>
            </a:r>
            <a:endParaRPr sz="16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26"/>
          <p:cNvSpPr txBox="1"/>
          <p:nvPr>
            <p:ph type="title"/>
          </p:nvPr>
        </p:nvSpPr>
        <p:spPr>
          <a:xfrm>
            <a:off x="1303800" y="9735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4800">
                <a:solidFill>
                  <a:srgbClr val="000000"/>
                </a:solidFill>
              </a:rPr>
              <a:t>Work Done :</a:t>
            </a:r>
            <a:endParaRPr b="0" sz="4800">
              <a:solidFill>
                <a:srgbClr val="000000"/>
              </a:solidFill>
            </a:endParaRPr>
          </a:p>
        </p:txBody>
      </p:sp>
      <p:sp>
        <p:nvSpPr>
          <p:cNvPr id="366" name="Google Shape;366;p26"/>
          <p:cNvSpPr txBox="1"/>
          <p:nvPr>
            <p:ph idx="1" type="body"/>
          </p:nvPr>
        </p:nvSpPr>
        <p:spPr>
          <a:xfrm>
            <a:off x="1303800" y="1154675"/>
            <a:ext cx="7789800" cy="38616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AutoNum type="arabicPeriod"/>
            </a:pPr>
            <a:r>
              <a:rPr lang="en" sz="2000">
                <a:solidFill>
                  <a:srgbClr val="000000"/>
                </a:solidFill>
              </a:rPr>
              <a:t>EDA (Exploratory Data Analysis)</a:t>
            </a:r>
            <a:endParaRPr sz="2000">
              <a:solidFill>
                <a:srgbClr val="000000"/>
              </a:solidFill>
            </a:endParaRPr>
          </a:p>
          <a:p>
            <a:pPr indent="0" lvl="0" marL="457200" rtl="0" algn="l">
              <a:spcBef>
                <a:spcPts val="1600"/>
              </a:spcBef>
              <a:spcAft>
                <a:spcPts val="0"/>
              </a:spcAft>
              <a:buNone/>
            </a:pPr>
            <a:r>
              <a:rPr lang="en" sz="2000">
                <a:solidFill>
                  <a:srgbClr val="000000"/>
                </a:solidFill>
              </a:rPr>
              <a:t>WHY ??</a:t>
            </a:r>
            <a:endParaRPr sz="2000">
              <a:solidFill>
                <a:srgbClr val="000000"/>
              </a:solidFill>
            </a:endParaRPr>
          </a:p>
          <a:p>
            <a:pPr indent="0" lvl="0" marL="457200" rtl="0" algn="l">
              <a:spcBef>
                <a:spcPts val="1600"/>
              </a:spcBef>
              <a:spcAft>
                <a:spcPts val="0"/>
              </a:spcAft>
              <a:buNone/>
            </a:pPr>
            <a:r>
              <a:rPr lang="en" sz="1600">
                <a:solidFill>
                  <a:srgbClr val="000000"/>
                </a:solidFill>
              </a:rPr>
              <a:t>a. To summarize the main characteristics of dataset by analysis</a:t>
            </a:r>
            <a:endParaRPr sz="1600">
              <a:solidFill>
                <a:srgbClr val="000000"/>
              </a:solidFill>
            </a:endParaRPr>
          </a:p>
          <a:p>
            <a:pPr indent="0" lvl="0" marL="457200" rtl="0" algn="l">
              <a:spcBef>
                <a:spcPts val="1600"/>
              </a:spcBef>
              <a:spcAft>
                <a:spcPts val="0"/>
              </a:spcAft>
              <a:buNone/>
            </a:pPr>
            <a:r>
              <a:rPr lang="en" sz="1600">
                <a:solidFill>
                  <a:srgbClr val="000000"/>
                </a:solidFill>
              </a:rPr>
              <a:t>b. To validate assumptions and identify patterns</a:t>
            </a:r>
            <a:endParaRPr sz="1600">
              <a:solidFill>
                <a:srgbClr val="000000"/>
              </a:solidFill>
            </a:endParaRPr>
          </a:p>
          <a:p>
            <a:pPr indent="0" lvl="0" marL="457200" rtl="0" algn="l">
              <a:spcBef>
                <a:spcPts val="1600"/>
              </a:spcBef>
              <a:spcAft>
                <a:spcPts val="0"/>
              </a:spcAft>
              <a:buNone/>
            </a:pPr>
            <a:r>
              <a:rPr lang="en" sz="1600">
                <a:solidFill>
                  <a:srgbClr val="000000"/>
                </a:solidFill>
              </a:rPr>
              <a:t>c. Good EDA can help increase the model accuracy</a:t>
            </a:r>
            <a:endParaRPr sz="1600">
              <a:solidFill>
                <a:srgbClr val="000000"/>
              </a:solidFill>
            </a:endParaRPr>
          </a:p>
          <a:p>
            <a:pPr indent="0" lvl="0" marL="0" rtl="0" algn="l">
              <a:spcBef>
                <a:spcPts val="1600"/>
              </a:spcBef>
              <a:spcAft>
                <a:spcPts val="0"/>
              </a:spcAft>
              <a:buNone/>
            </a:pPr>
            <a:r>
              <a:rPr lang="en" sz="1600">
                <a:solidFill>
                  <a:srgbClr val="000000"/>
                </a:solidFill>
              </a:rPr>
              <a:t>	</a:t>
            </a:r>
            <a:endParaRPr sz="1600">
              <a:solidFill>
                <a:srgbClr val="000000"/>
              </a:solidFill>
            </a:endParaRPr>
          </a:p>
          <a:p>
            <a:pPr indent="0" lvl="0" marL="0" rtl="0" algn="l">
              <a:spcBef>
                <a:spcPts val="1600"/>
              </a:spcBef>
              <a:spcAft>
                <a:spcPts val="0"/>
              </a:spcAft>
              <a:buNone/>
            </a:pPr>
            <a:r>
              <a:rPr b="1" lang="en" sz="2300">
                <a:solidFill>
                  <a:srgbClr val="000000"/>
                </a:solidFill>
              </a:rPr>
              <a:t>It constitutes 70% of your total project time!!</a:t>
            </a:r>
            <a:endParaRPr b="1" sz="2300">
              <a:solidFill>
                <a:srgbClr val="000000"/>
              </a:solidFill>
            </a:endParaRPr>
          </a:p>
          <a:p>
            <a:pPr indent="0" lvl="0" marL="457200" rtl="0" algn="l">
              <a:spcBef>
                <a:spcPts val="1600"/>
              </a:spcBef>
              <a:spcAft>
                <a:spcPts val="1600"/>
              </a:spcAft>
              <a:buNone/>
            </a:pPr>
            <a:r>
              <a:t/>
            </a:r>
            <a:endParaRPr sz="160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27"/>
          <p:cNvSpPr txBox="1"/>
          <p:nvPr>
            <p:ph type="title"/>
          </p:nvPr>
        </p:nvSpPr>
        <p:spPr>
          <a:xfrm>
            <a:off x="1303800" y="598575"/>
            <a:ext cx="7030500" cy="61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solidFill>
                  <a:srgbClr val="000000"/>
                </a:solidFill>
              </a:rPr>
              <a:t>Technical Details :</a:t>
            </a:r>
            <a:endParaRPr sz="3400">
              <a:solidFill>
                <a:srgbClr val="000000"/>
              </a:solidFill>
            </a:endParaRPr>
          </a:p>
        </p:txBody>
      </p:sp>
      <p:sp>
        <p:nvSpPr>
          <p:cNvPr id="372" name="Google Shape;372;p27"/>
          <p:cNvSpPr txBox="1"/>
          <p:nvPr>
            <p:ph idx="1" type="body"/>
          </p:nvPr>
        </p:nvSpPr>
        <p:spPr>
          <a:xfrm>
            <a:off x="1303800" y="1831225"/>
            <a:ext cx="7030500" cy="1583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AutoNum type="arabicPeriod"/>
            </a:pPr>
            <a:r>
              <a:rPr lang="en" sz="2400">
                <a:solidFill>
                  <a:srgbClr val="000000"/>
                </a:solidFill>
              </a:rPr>
              <a:t>Handling data : Numpy, Pandas</a:t>
            </a:r>
            <a:endParaRPr sz="2400">
              <a:solidFill>
                <a:srgbClr val="000000"/>
              </a:solidFill>
            </a:endParaRPr>
          </a:p>
          <a:p>
            <a:pPr indent="-381000" lvl="0" marL="457200" rtl="0" algn="l">
              <a:spcBef>
                <a:spcPts val="0"/>
              </a:spcBef>
              <a:spcAft>
                <a:spcPts val="0"/>
              </a:spcAft>
              <a:buClr>
                <a:srgbClr val="000000"/>
              </a:buClr>
              <a:buSzPts val="2400"/>
              <a:buAutoNum type="arabicPeriod"/>
            </a:pPr>
            <a:r>
              <a:rPr lang="en" sz="2400">
                <a:solidFill>
                  <a:srgbClr val="000000"/>
                </a:solidFill>
              </a:rPr>
              <a:t>Handling missing data : Missingno</a:t>
            </a:r>
            <a:endParaRPr sz="2400">
              <a:solidFill>
                <a:srgbClr val="000000"/>
              </a:solidFill>
            </a:endParaRPr>
          </a:p>
          <a:p>
            <a:pPr indent="-381000" lvl="0" marL="457200" rtl="0" algn="l">
              <a:spcBef>
                <a:spcPts val="0"/>
              </a:spcBef>
              <a:spcAft>
                <a:spcPts val="0"/>
              </a:spcAft>
              <a:buClr>
                <a:srgbClr val="000000"/>
              </a:buClr>
              <a:buSzPts val="2400"/>
              <a:buAutoNum type="arabicPeriod"/>
            </a:pPr>
            <a:r>
              <a:rPr lang="en" sz="2400">
                <a:solidFill>
                  <a:srgbClr val="000000"/>
                </a:solidFill>
              </a:rPr>
              <a:t>Visualization : Matplotlib, Seaborn, Yellowbrick</a:t>
            </a:r>
            <a:endParaRPr sz="240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28"/>
          <p:cNvSpPr txBox="1"/>
          <p:nvPr>
            <p:ph idx="1" type="body"/>
          </p:nvPr>
        </p:nvSpPr>
        <p:spPr>
          <a:xfrm>
            <a:off x="1148675" y="546050"/>
            <a:ext cx="7670400" cy="4120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rgbClr val="000000"/>
              </a:buClr>
              <a:buSzPts val="1100"/>
              <a:buFont typeface="Arial"/>
              <a:buNone/>
            </a:pPr>
            <a:r>
              <a:rPr b="1" lang="en" sz="2800">
                <a:solidFill>
                  <a:srgbClr val="000000"/>
                </a:solidFill>
              </a:rPr>
              <a:t>HOW??</a:t>
            </a:r>
            <a:endParaRPr b="1" sz="2800">
              <a:solidFill>
                <a:srgbClr val="000000"/>
              </a:solidFill>
            </a:endParaRPr>
          </a:p>
          <a:p>
            <a:pPr indent="0" lvl="0" marL="0" rtl="0" algn="just">
              <a:lnSpc>
                <a:spcPct val="122000"/>
              </a:lnSpc>
              <a:spcBef>
                <a:spcPts val="2300"/>
              </a:spcBef>
              <a:spcAft>
                <a:spcPts val="0"/>
              </a:spcAft>
              <a:buClr>
                <a:srgbClr val="000000"/>
              </a:buClr>
              <a:buSzPts val="1100"/>
              <a:buFont typeface="Arial"/>
              <a:buNone/>
            </a:pPr>
            <a:r>
              <a:rPr b="1" lang="en" sz="1950">
                <a:solidFill>
                  <a:srgbClr val="000000"/>
                </a:solidFill>
              </a:rPr>
              <a:t>An EDA checklist</a:t>
            </a:r>
            <a:endParaRPr b="1" sz="1950">
              <a:solidFill>
                <a:srgbClr val="000000"/>
              </a:solidFill>
            </a:endParaRPr>
          </a:p>
          <a:p>
            <a:pPr indent="0" lvl="0" marL="0" rtl="0" algn="just">
              <a:lnSpc>
                <a:spcPct val="158000"/>
              </a:lnSpc>
              <a:spcBef>
                <a:spcPts val="500"/>
              </a:spcBef>
              <a:spcAft>
                <a:spcPts val="0"/>
              </a:spcAft>
              <a:buClr>
                <a:srgbClr val="000000"/>
              </a:buClr>
              <a:buSzPts val="1100"/>
              <a:buFont typeface="Arial"/>
              <a:buNone/>
            </a:pPr>
            <a:r>
              <a:rPr lang="en" sz="1600">
                <a:solidFill>
                  <a:srgbClr val="000000"/>
                </a:solidFill>
              </a:rPr>
              <a:t>1. What question(s) are you trying to solve (or prove wrong)?</a:t>
            </a:r>
            <a:endParaRPr sz="1600">
              <a:solidFill>
                <a:srgbClr val="000000"/>
              </a:solidFill>
            </a:endParaRPr>
          </a:p>
          <a:p>
            <a:pPr indent="0" lvl="0" marL="0" rtl="0" algn="just">
              <a:lnSpc>
                <a:spcPct val="158000"/>
              </a:lnSpc>
              <a:spcBef>
                <a:spcPts val="500"/>
              </a:spcBef>
              <a:spcAft>
                <a:spcPts val="0"/>
              </a:spcAft>
              <a:buClr>
                <a:srgbClr val="000000"/>
              </a:buClr>
              <a:buSzPts val="1100"/>
              <a:buFont typeface="Arial"/>
              <a:buNone/>
            </a:pPr>
            <a:r>
              <a:rPr lang="en" sz="1600">
                <a:solidFill>
                  <a:srgbClr val="000000"/>
                </a:solidFill>
              </a:rPr>
              <a:t>2. What kind of data do you have and how do you treat different types?</a:t>
            </a:r>
            <a:endParaRPr sz="1600">
              <a:solidFill>
                <a:srgbClr val="000000"/>
              </a:solidFill>
            </a:endParaRPr>
          </a:p>
          <a:p>
            <a:pPr indent="0" lvl="0" marL="0" rtl="0" algn="just">
              <a:lnSpc>
                <a:spcPct val="158000"/>
              </a:lnSpc>
              <a:spcBef>
                <a:spcPts val="500"/>
              </a:spcBef>
              <a:spcAft>
                <a:spcPts val="0"/>
              </a:spcAft>
              <a:buClr>
                <a:srgbClr val="000000"/>
              </a:buClr>
              <a:buSzPts val="1100"/>
              <a:buFont typeface="Arial"/>
              <a:buNone/>
            </a:pPr>
            <a:r>
              <a:rPr lang="en" sz="1600">
                <a:solidFill>
                  <a:srgbClr val="000000"/>
                </a:solidFill>
              </a:rPr>
              <a:t>3. What’s missing from the data and how do you deal with it?</a:t>
            </a:r>
            <a:endParaRPr sz="1600">
              <a:solidFill>
                <a:srgbClr val="000000"/>
              </a:solidFill>
            </a:endParaRPr>
          </a:p>
          <a:p>
            <a:pPr indent="0" lvl="0" marL="0" rtl="0" algn="just">
              <a:lnSpc>
                <a:spcPct val="158000"/>
              </a:lnSpc>
              <a:spcBef>
                <a:spcPts val="500"/>
              </a:spcBef>
              <a:spcAft>
                <a:spcPts val="0"/>
              </a:spcAft>
              <a:buClr>
                <a:srgbClr val="000000"/>
              </a:buClr>
              <a:buSzPts val="1100"/>
              <a:buFont typeface="Arial"/>
              <a:buNone/>
            </a:pPr>
            <a:r>
              <a:rPr lang="en" sz="1600">
                <a:solidFill>
                  <a:srgbClr val="000000"/>
                </a:solidFill>
              </a:rPr>
              <a:t>4. Where are the outliers and why should you care about them?</a:t>
            </a:r>
            <a:endParaRPr sz="1600">
              <a:solidFill>
                <a:srgbClr val="000000"/>
              </a:solidFill>
            </a:endParaRPr>
          </a:p>
          <a:p>
            <a:pPr indent="0" lvl="0" marL="0" rtl="0" algn="just">
              <a:lnSpc>
                <a:spcPct val="158000"/>
              </a:lnSpc>
              <a:spcBef>
                <a:spcPts val="500"/>
              </a:spcBef>
              <a:spcAft>
                <a:spcPts val="0"/>
              </a:spcAft>
              <a:buClr>
                <a:srgbClr val="000000"/>
              </a:buClr>
              <a:buSzPts val="1100"/>
              <a:buFont typeface="Arial"/>
              <a:buNone/>
            </a:pPr>
            <a:r>
              <a:rPr lang="en" sz="1600">
                <a:solidFill>
                  <a:srgbClr val="000000"/>
                </a:solidFill>
              </a:rPr>
              <a:t>5. How can you add, change or remove features to get more out of your data?</a:t>
            </a:r>
            <a:endParaRPr sz="1600">
              <a:solidFill>
                <a:srgbClr val="000000"/>
              </a:solidFill>
            </a:endParaRPr>
          </a:p>
          <a:p>
            <a:pPr indent="0" lvl="0" marL="0" rtl="0" algn="just">
              <a:spcBef>
                <a:spcPts val="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29"/>
          <p:cNvSpPr/>
          <p:nvPr/>
        </p:nvSpPr>
        <p:spPr>
          <a:xfrm>
            <a:off x="3257950" y="883400"/>
            <a:ext cx="2361000" cy="945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400">
                <a:latin typeface="Nunito"/>
                <a:ea typeface="Nunito"/>
                <a:cs typeface="Nunito"/>
                <a:sym typeface="Nunito"/>
              </a:rPr>
              <a:t>Data Cleansing</a:t>
            </a:r>
            <a:endParaRPr sz="2400">
              <a:latin typeface="Nunito"/>
              <a:ea typeface="Nunito"/>
              <a:cs typeface="Nunito"/>
              <a:sym typeface="Nunito"/>
            </a:endParaRPr>
          </a:p>
        </p:txBody>
      </p:sp>
      <p:sp>
        <p:nvSpPr>
          <p:cNvPr id="383" name="Google Shape;383;p29"/>
          <p:cNvSpPr/>
          <p:nvPr/>
        </p:nvSpPr>
        <p:spPr>
          <a:xfrm>
            <a:off x="3149650" y="2458675"/>
            <a:ext cx="2577600" cy="945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400">
                <a:latin typeface="Nunito"/>
                <a:ea typeface="Nunito"/>
                <a:cs typeface="Nunito"/>
                <a:sym typeface="Nunito"/>
              </a:rPr>
              <a:t>Define Questions</a:t>
            </a:r>
            <a:endParaRPr sz="2400">
              <a:latin typeface="Nunito"/>
              <a:ea typeface="Nunito"/>
              <a:cs typeface="Nunito"/>
              <a:sym typeface="Nunito"/>
            </a:endParaRPr>
          </a:p>
        </p:txBody>
      </p:sp>
      <p:sp>
        <p:nvSpPr>
          <p:cNvPr id="384" name="Google Shape;384;p29"/>
          <p:cNvSpPr/>
          <p:nvPr/>
        </p:nvSpPr>
        <p:spPr>
          <a:xfrm>
            <a:off x="3453850" y="4033950"/>
            <a:ext cx="1969200" cy="945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400">
                <a:latin typeface="Nunito"/>
                <a:ea typeface="Nunito"/>
                <a:cs typeface="Nunito"/>
                <a:sym typeface="Nunito"/>
              </a:rPr>
              <a:t>Visualization</a:t>
            </a:r>
            <a:endParaRPr sz="2400">
              <a:latin typeface="Nunito"/>
              <a:ea typeface="Nunito"/>
              <a:cs typeface="Nunito"/>
              <a:sym typeface="Nunito"/>
            </a:endParaRPr>
          </a:p>
        </p:txBody>
      </p:sp>
      <p:cxnSp>
        <p:nvCxnSpPr>
          <p:cNvPr id="385" name="Google Shape;385;p29"/>
          <p:cNvCxnSpPr>
            <a:endCxn id="383" idx="0"/>
          </p:cNvCxnSpPr>
          <p:nvPr/>
        </p:nvCxnSpPr>
        <p:spPr>
          <a:xfrm>
            <a:off x="4438450" y="1828375"/>
            <a:ext cx="0" cy="630300"/>
          </a:xfrm>
          <a:prstGeom prst="straightConnector1">
            <a:avLst/>
          </a:prstGeom>
          <a:noFill/>
          <a:ln cap="flat" cmpd="sng" w="9525">
            <a:solidFill>
              <a:srgbClr val="000000"/>
            </a:solidFill>
            <a:prstDash val="solid"/>
            <a:round/>
            <a:headEnd len="med" w="med" type="none"/>
            <a:tailEnd len="med" w="med" type="triangle"/>
          </a:ln>
        </p:spPr>
      </p:cxnSp>
      <p:cxnSp>
        <p:nvCxnSpPr>
          <p:cNvPr id="386" name="Google Shape;386;p29"/>
          <p:cNvCxnSpPr/>
          <p:nvPr/>
        </p:nvCxnSpPr>
        <p:spPr>
          <a:xfrm>
            <a:off x="4438450" y="3403675"/>
            <a:ext cx="0" cy="630300"/>
          </a:xfrm>
          <a:prstGeom prst="straightConnector1">
            <a:avLst/>
          </a:prstGeom>
          <a:noFill/>
          <a:ln cap="flat" cmpd="sng" w="9525">
            <a:solidFill>
              <a:srgbClr val="000000"/>
            </a:solidFill>
            <a:prstDash val="solid"/>
            <a:round/>
            <a:headEnd len="med" w="med" type="none"/>
            <a:tailEnd len="med" w="med" type="triangle"/>
          </a:ln>
        </p:spPr>
      </p:cxnSp>
      <p:sp>
        <p:nvSpPr>
          <p:cNvPr id="387" name="Google Shape;387;p29"/>
          <p:cNvSpPr txBox="1"/>
          <p:nvPr/>
        </p:nvSpPr>
        <p:spPr>
          <a:xfrm>
            <a:off x="680150" y="95425"/>
            <a:ext cx="2828400" cy="54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Nunito"/>
                <a:ea typeface="Nunito"/>
                <a:cs typeface="Nunito"/>
                <a:sym typeface="Nunito"/>
              </a:rPr>
              <a:t>Workflow of EDA</a:t>
            </a:r>
            <a:endParaRPr sz="2400">
              <a:latin typeface="Nunito"/>
              <a:ea typeface="Nunito"/>
              <a:cs typeface="Nunito"/>
              <a:sym typeface="Nunito"/>
            </a:endParaRPr>
          </a:p>
        </p:txBody>
      </p:sp>
      <p:sp>
        <p:nvSpPr>
          <p:cNvPr id="388" name="Google Shape;388;p29"/>
          <p:cNvSpPr/>
          <p:nvPr/>
        </p:nvSpPr>
        <p:spPr>
          <a:xfrm>
            <a:off x="95450" y="161125"/>
            <a:ext cx="584700" cy="417600"/>
          </a:xfrm>
          <a:prstGeom prst="chevron">
            <a:avLst>
              <a:gd fmla="val 50000" name="adj"/>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9"/>
          <p:cNvSpPr/>
          <p:nvPr/>
        </p:nvSpPr>
        <p:spPr>
          <a:xfrm rot="4380794">
            <a:off x="6573159" y="-353123"/>
            <a:ext cx="2027035" cy="3065896"/>
          </a:xfrm>
          <a:prstGeom prst="wedgeEllipse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9"/>
          <p:cNvSpPr/>
          <p:nvPr/>
        </p:nvSpPr>
        <p:spPr>
          <a:xfrm rot="-5400918">
            <a:off x="1011243" y="1268089"/>
            <a:ext cx="1123800" cy="2544300"/>
          </a:xfrm>
          <a:prstGeom prst="wedgeRoundRectCallout">
            <a:avLst>
              <a:gd fmla="val -20833" name="adj1"/>
              <a:gd fmla="val 62500"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9"/>
          <p:cNvSpPr txBox="1"/>
          <p:nvPr/>
        </p:nvSpPr>
        <p:spPr>
          <a:xfrm>
            <a:off x="6324975" y="578725"/>
            <a:ext cx="2410500" cy="1820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Nunito"/>
              <a:buAutoNum type="arabicPeriod"/>
            </a:pPr>
            <a:r>
              <a:rPr lang="en">
                <a:latin typeface="Nunito"/>
                <a:ea typeface="Nunito"/>
                <a:cs typeface="Nunito"/>
                <a:sym typeface="Nunito"/>
              </a:rPr>
              <a:t>Remove unused columns</a:t>
            </a:r>
            <a:endParaRPr>
              <a:latin typeface="Nunito"/>
              <a:ea typeface="Nunito"/>
              <a:cs typeface="Nunito"/>
              <a:sym typeface="Nunito"/>
            </a:endParaRPr>
          </a:p>
          <a:p>
            <a:pPr indent="-317500" lvl="0" marL="457200" rtl="0" algn="l">
              <a:spcBef>
                <a:spcPts val="0"/>
              </a:spcBef>
              <a:spcAft>
                <a:spcPts val="0"/>
              </a:spcAft>
              <a:buSzPts val="1400"/>
              <a:buFont typeface="Nunito"/>
              <a:buAutoNum type="arabicPeriod"/>
            </a:pPr>
            <a:r>
              <a:rPr lang="en">
                <a:latin typeface="Nunito"/>
                <a:ea typeface="Nunito"/>
                <a:cs typeface="Nunito"/>
                <a:sym typeface="Nunito"/>
              </a:rPr>
              <a:t>Remove </a:t>
            </a:r>
            <a:r>
              <a:rPr lang="en">
                <a:latin typeface="Nunito"/>
                <a:ea typeface="Nunito"/>
                <a:cs typeface="Nunito"/>
                <a:sym typeface="Nunito"/>
              </a:rPr>
              <a:t>duplicates</a:t>
            </a:r>
            <a:endParaRPr>
              <a:latin typeface="Nunito"/>
              <a:ea typeface="Nunito"/>
              <a:cs typeface="Nunito"/>
              <a:sym typeface="Nunito"/>
            </a:endParaRPr>
          </a:p>
          <a:p>
            <a:pPr indent="-317500" lvl="0" marL="457200" rtl="0" algn="l">
              <a:spcBef>
                <a:spcPts val="0"/>
              </a:spcBef>
              <a:spcAft>
                <a:spcPts val="0"/>
              </a:spcAft>
              <a:buSzPts val="1400"/>
              <a:buFont typeface="Nunito"/>
              <a:buAutoNum type="arabicPeriod"/>
            </a:pPr>
            <a:r>
              <a:rPr lang="en">
                <a:latin typeface="Nunito"/>
                <a:ea typeface="Nunito"/>
                <a:cs typeface="Nunito"/>
                <a:sym typeface="Nunito"/>
              </a:rPr>
              <a:t>Handle missing data</a:t>
            </a:r>
            <a:endParaRPr>
              <a:latin typeface="Nunito"/>
              <a:ea typeface="Nunito"/>
              <a:cs typeface="Nunito"/>
              <a:sym typeface="Nunito"/>
            </a:endParaRPr>
          </a:p>
          <a:p>
            <a:pPr indent="-317500" lvl="0" marL="457200" rtl="0" algn="l">
              <a:spcBef>
                <a:spcPts val="0"/>
              </a:spcBef>
              <a:spcAft>
                <a:spcPts val="0"/>
              </a:spcAft>
              <a:buSzPts val="1400"/>
              <a:buFont typeface="Nunito"/>
              <a:buAutoNum type="arabicPeriod"/>
            </a:pPr>
            <a:r>
              <a:rPr lang="en">
                <a:latin typeface="Nunito"/>
                <a:ea typeface="Nunito"/>
                <a:cs typeface="Nunito"/>
                <a:sym typeface="Nunito"/>
              </a:rPr>
              <a:t>Manipulating data types</a:t>
            </a:r>
            <a:endParaRPr>
              <a:latin typeface="Nunito"/>
              <a:ea typeface="Nunito"/>
              <a:cs typeface="Nunito"/>
              <a:sym typeface="Nunito"/>
            </a:endParaRPr>
          </a:p>
        </p:txBody>
      </p:sp>
      <p:sp>
        <p:nvSpPr>
          <p:cNvPr id="392" name="Google Shape;392;p29"/>
          <p:cNvSpPr txBox="1"/>
          <p:nvPr/>
        </p:nvSpPr>
        <p:spPr>
          <a:xfrm>
            <a:off x="584750" y="2160025"/>
            <a:ext cx="1969200" cy="85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Identifying relations between variables</a:t>
            </a:r>
            <a:endParaRPr>
              <a:latin typeface="Nunito"/>
              <a:ea typeface="Nunito"/>
              <a:cs typeface="Nunito"/>
              <a:sym typeface="Nunito"/>
            </a:endParaRPr>
          </a:p>
        </p:txBody>
      </p:sp>
      <p:sp>
        <p:nvSpPr>
          <p:cNvPr id="393" name="Google Shape;393;p29"/>
          <p:cNvSpPr/>
          <p:nvPr/>
        </p:nvSpPr>
        <p:spPr>
          <a:xfrm flipH="1" rot="5400000">
            <a:off x="6551625" y="2945652"/>
            <a:ext cx="1280700" cy="2740800"/>
          </a:xfrm>
          <a:prstGeom prst="wedgeRoundRectCallout">
            <a:avLst>
              <a:gd fmla="val -20833" name="adj1"/>
              <a:gd fmla="val 62500"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9"/>
          <p:cNvSpPr txBox="1"/>
          <p:nvPr/>
        </p:nvSpPr>
        <p:spPr>
          <a:xfrm>
            <a:off x="6011475" y="3916300"/>
            <a:ext cx="2361000" cy="799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Nunito"/>
              <a:buAutoNum type="arabicPeriod"/>
            </a:pPr>
            <a:r>
              <a:rPr lang="en">
                <a:latin typeface="Nunito"/>
                <a:ea typeface="Nunito"/>
                <a:cs typeface="Nunito"/>
                <a:sym typeface="Nunito"/>
              </a:rPr>
              <a:t>Plot raw data</a:t>
            </a:r>
            <a:endParaRPr>
              <a:latin typeface="Nunito"/>
              <a:ea typeface="Nunito"/>
              <a:cs typeface="Nunito"/>
              <a:sym typeface="Nunito"/>
            </a:endParaRPr>
          </a:p>
          <a:p>
            <a:pPr indent="-317500" lvl="0" marL="457200" rtl="0" algn="l">
              <a:spcBef>
                <a:spcPts val="0"/>
              </a:spcBef>
              <a:spcAft>
                <a:spcPts val="0"/>
              </a:spcAft>
              <a:buSzPts val="1400"/>
              <a:buFont typeface="Nunito"/>
              <a:buAutoNum type="arabicPeriod"/>
            </a:pPr>
            <a:r>
              <a:rPr lang="en">
                <a:latin typeface="Nunito"/>
                <a:ea typeface="Nunito"/>
                <a:cs typeface="Nunito"/>
                <a:sym typeface="Nunito"/>
              </a:rPr>
              <a:t>Plot statistics of the data</a:t>
            </a:r>
            <a:endParaRPr>
              <a:latin typeface="Nunito"/>
              <a:ea typeface="Nunito"/>
              <a:cs typeface="Nunito"/>
              <a:sym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Google Shape;399;p30"/>
          <p:cNvSpPr txBox="1"/>
          <p:nvPr>
            <p:ph type="title"/>
          </p:nvPr>
        </p:nvSpPr>
        <p:spPr>
          <a:xfrm>
            <a:off x="1303800" y="598575"/>
            <a:ext cx="7030500" cy="63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solidFill>
                  <a:srgbClr val="000000"/>
                </a:solidFill>
              </a:rPr>
              <a:t>Prerequisites</a:t>
            </a:r>
            <a:r>
              <a:rPr lang="en" sz="3400">
                <a:solidFill>
                  <a:srgbClr val="000000"/>
                </a:solidFill>
              </a:rPr>
              <a:t> of project :</a:t>
            </a:r>
            <a:endParaRPr sz="3400">
              <a:solidFill>
                <a:srgbClr val="000000"/>
              </a:solidFill>
            </a:endParaRPr>
          </a:p>
        </p:txBody>
      </p:sp>
      <p:sp>
        <p:nvSpPr>
          <p:cNvPr id="400" name="Google Shape;400;p30"/>
          <p:cNvSpPr txBox="1"/>
          <p:nvPr>
            <p:ph idx="1" type="body"/>
          </p:nvPr>
        </p:nvSpPr>
        <p:spPr>
          <a:xfrm>
            <a:off x="1303800" y="1634325"/>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AutoNum type="arabicPeriod"/>
            </a:pPr>
            <a:r>
              <a:rPr lang="en">
                <a:solidFill>
                  <a:srgbClr val="000000"/>
                </a:solidFill>
              </a:rPr>
              <a:t>Statistics : Probability distributions (Bernoulli, Binomial, Uniform, Normal), P-value, PDF(Probability Density Function), CDF(Cumulative Distribution Function), Statistical Inference, CLT(Central Limit Theorem), Hypothesis </a:t>
            </a:r>
            <a:endParaRPr>
              <a:solidFill>
                <a:srgbClr val="000000"/>
              </a:solidFill>
            </a:endParaRPr>
          </a:p>
          <a:p>
            <a:pPr indent="-311150" lvl="0" marL="457200" rtl="0" algn="l">
              <a:spcBef>
                <a:spcPts val="0"/>
              </a:spcBef>
              <a:spcAft>
                <a:spcPts val="0"/>
              </a:spcAft>
              <a:buClr>
                <a:srgbClr val="000000"/>
              </a:buClr>
              <a:buSzPts val="1300"/>
              <a:buAutoNum type="arabicPeriod"/>
            </a:pPr>
            <a:r>
              <a:rPr lang="en">
                <a:solidFill>
                  <a:srgbClr val="000000"/>
                </a:solidFill>
              </a:rPr>
              <a:t>Bayesian Theory : Likelihood, Priors, Posteriors, MLE (Maximum Likelihood Estimation), MAP (Maximum </a:t>
            </a:r>
            <a:r>
              <a:rPr lang="en">
                <a:solidFill>
                  <a:srgbClr val="000000"/>
                </a:solidFill>
              </a:rPr>
              <a:t>A Posteriori</a:t>
            </a:r>
            <a:r>
              <a:rPr lang="en">
                <a:solidFill>
                  <a:srgbClr val="000000"/>
                </a:solidFill>
              </a:rPr>
              <a:t> ), Bayesian Regression, </a:t>
            </a:r>
            <a:r>
              <a:rPr lang="en">
                <a:solidFill>
                  <a:srgbClr val="000000"/>
                </a:solidFill>
              </a:rPr>
              <a:t>Naive bayes</a:t>
            </a:r>
            <a:endParaRPr>
              <a:solidFill>
                <a:srgbClr val="000000"/>
              </a:solidFill>
            </a:endParaRPr>
          </a:p>
          <a:p>
            <a:pPr indent="-311150" lvl="0" marL="457200" rtl="0" algn="l">
              <a:spcBef>
                <a:spcPts val="0"/>
              </a:spcBef>
              <a:spcAft>
                <a:spcPts val="0"/>
              </a:spcAft>
              <a:buClr>
                <a:srgbClr val="000000"/>
              </a:buClr>
              <a:buSzPts val="1300"/>
              <a:buAutoNum type="arabicPeriod"/>
            </a:pPr>
            <a:r>
              <a:rPr lang="en">
                <a:solidFill>
                  <a:srgbClr val="000000"/>
                </a:solidFill>
              </a:rPr>
              <a:t>Support Vector Machines : Support vectors, kernels - Radial basis function(RBF), Polynomial</a:t>
            </a:r>
            <a:endParaRPr>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Google Shape;405;p31"/>
          <p:cNvSpPr txBox="1"/>
          <p:nvPr>
            <p:ph type="title"/>
          </p:nvPr>
        </p:nvSpPr>
        <p:spPr>
          <a:xfrm>
            <a:off x="1303800" y="598575"/>
            <a:ext cx="7030500" cy="61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solidFill>
                  <a:srgbClr val="000000"/>
                </a:solidFill>
              </a:rPr>
              <a:t>Technical Details :</a:t>
            </a:r>
            <a:endParaRPr sz="3400">
              <a:solidFill>
                <a:srgbClr val="000000"/>
              </a:solidFill>
            </a:endParaRPr>
          </a:p>
        </p:txBody>
      </p:sp>
      <p:sp>
        <p:nvSpPr>
          <p:cNvPr id="406" name="Google Shape;406;p31"/>
          <p:cNvSpPr txBox="1"/>
          <p:nvPr>
            <p:ph idx="1" type="body"/>
          </p:nvPr>
        </p:nvSpPr>
        <p:spPr>
          <a:xfrm>
            <a:off x="1303800" y="1831225"/>
            <a:ext cx="7030500" cy="1583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AutoNum type="arabicPeriod"/>
            </a:pPr>
            <a:r>
              <a:rPr lang="en" sz="2400">
                <a:solidFill>
                  <a:srgbClr val="000000"/>
                </a:solidFill>
              </a:rPr>
              <a:t>Bayesian</a:t>
            </a:r>
            <a:r>
              <a:rPr lang="en" sz="2400">
                <a:solidFill>
                  <a:srgbClr val="000000"/>
                </a:solidFill>
              </a:rPr>
              <a:t> : PyMC3</a:t>
            </a:r>
            <a:endParaRPr sz="2400">
              <a:solidFill>
                <a:srgbClr val="000000"/>
              </a:solidFill>
            </a:endParaRPr>
          </a:p>
          <a:p>
            <a:pPr indent="-381000" lvl="0" marL="457200" rtl="0" algn="l">
              <a:spcBef>
                <a:spcPts val="0"/>
              </a:spcBef>
              <a:spcAft>
                <a:spcPts val="0"/>
              </a:spcAft>
              <a:buClr>
                <a:srgbClr val="000000"/>
              </a:buClr>
              <a:buSzPts val="2400"/>
              <a:buAutoNum type="arabicPeriod"/>
            </a:pPr>
            <a:r>
              <a:rPr lang="en" sz="2400">
                <a:solidFill>
                  <a:srgbClr val="000000"/>
                </a:solidFill>
              </a:rPr>
              <a:t>SVM : Sklearn</a:t>
            </a:r>
            <a:endParaRPr sz="24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14"/>
          <p:cNvSpPr txBox="1"/>
          <p:nvPr/>
        </p:nvSpPr>
        <p:spPr>
          <a:xfrm>
            <a:off x="1203575" y="49500"/>
            <a:ext cx="72813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Maven Pro"/>
                <a:ea typeface="Maven Pro"/>
                <a:cs typeface="Maven Pro"/>
                <a:sym typeface="Maven Pro"/>
              </a:rPr>
              <a:t>Introduction of Project </a:t>
            </a:r>
            <a:endParaRPr sz="4800">
              <a:latin typeface="Maven Pro"/>
              <a:ea typeface="Maven Pro"/>
              <a:cs typeface="Maven Pro"/>
              <a:sym typeface="Maven Pro"/>
            </a:endParaRPr>
          </a:p>
        </p:txBody>
      </p:sp>
      <p:sp>
        <p:nvSpPr>
          <p:cNvPr id="286" name="Google Shape;286;p14"/>
          <p:cNvSpPr txBox="1"/>
          <p:nvPr/>
        </p:nvSpPr>
        <p:spPr>
          <a:xfrm>
            <a:off x="1137850" y="2079225"/>
            <a:ext cx="7550700" cy="2470200"/>
          </a:xfrm>
          <a:prstGeom prst="rect">
            <a:avLst/>
          </a:prstGeom>
          <a:noFill/>
          <a:ln>
            <a:noFill/>
          </a:ln>
        </p:spPr>
        <p:txBody>
          <a:bodyPr anchorCtr="0" anchor="t" bIns="91425" lIns="91425" spcFirstLastPara="1" rIns="91425" wrap="square" tIns="91425">
            <a:noAutofit/>
          </a:bodyPr>
          <a:lstStyle/>
          <a:p>
            <a:pPr indent="-330200" lvl="0" marL="457200" rtl="0" algn="just">
              <a:spcBef>
                <a:spcPts val="0"/>
              </a:spcBef>
              <a:spcAft>
                <a:spcPts val="0"/>
              </a:spcAft>
              <a:buSzPts val="1600"/>
              <a:buFont typeface="Nunito"/>
              <a:buChar char="●"/>
            </a:pPr>
            <a:r>
              <a:rPr lang="en" sz="1600">
                <a:latin typeface="Nunito"/>
                <a:ea typeface="Nunito"/>
                <a:cs typeface="Nunito"/>
                <a:sym typeface="Nunito"/>
              </a:rPr>
              <a:t>Particle physics investigates the irreducibly smallest detectable particles and the</a:t>
            </a:r>
            <a:r>
              <a:rPr lang="en" sz="1600">
                <a:uFill>
                  <a:noFill/>
                </a:uFill>
                <a:latin typeface="Nunito"/>
                <a:ea typeface="Nunito"/>
                <a:cs typeface="Nunito"/>
                <a:sym typeface="Nunito"/>
                <a:hlinkClick r:id="rId3"/>
              </a:rPr>
              <a:t> fundamental interactions</a:t>
            </a:r>
            <a:r>
              <a:rPr lang="en" sz="1600">
                <a:latin typeface="Nunito"/>
                <a:ea typeface="Nunito"/>
                <a:cs typeface="Nunito"/>
                <a:sym typeface="Nunito"/>
              </a:rPr>
              <a:t> necessary to explain their behaviour.</a:t>
            </a:r>
            <a:endParaRPr sz="1600">
              <a:latin typeface="Nunito"/>
              <a:ea typeface="Nunito"/>
              <a:cs typeface="Nunito"/>
              <a:sym typeface="Nunito"/>
            </a:endParaRPr>
          </a:p>
          <a:p>
            <a:pPr indent="0" lvl="0" marL="457200" rtl="0" algn="just">
              <a:spcBef>
                <a:spcPts val="0"/>
              </a:spcBef>
              <a:spcAft>
                <a:spcPts val="0"/>
              </a:spcAft>
              <a:buNone/>
            </a:pPr>
            <a:r>
              <a:t/>
            </a:r>
            <a:endParaRPr sz="1600">
              <a:latin typeface="Nunito"/>
              <a:ea typeface="Nunito"/>
              <a:cs typeface="Nunito"/>
              <a:sym typeface="Nunito"/>
            </a:endParaRPr>
          </a:p>
          <a:p>
            <a:pPr indent="-330200" lvl="0" marL="457200" rtl="0" algn="just">
              <a:spcBef>
                <a:spcPts val="0"/>
              </a:spcBef>
              <a:spcAft>
                <a:spcPts val="0"/>
              </a:spcAft>
              <a:buSzPts val="1600"/>
              <a:buFont typeface="Nunito"/>
              <a:buChar char="●"/>
            </a:pPr>
            <a:r>
              <a:rPr lang="en" sz="1600">
                <a:latin typeface="Nunito"/>
                <a:ea typeface="Nunito"/>
                <a:cs typeface="Nunito"/>
                <a:sym typeface="Nunito"/>
              </a:rPr>
              <a:t>High energy physics is a br</a:t>
            </a:r>
            <a:r>
              <a:rPr lang="en" sz="1600">
                <a:latin typeface="Nunito"/>
                <a:ea typeface="Nunito"/>
                <a:cs typeface="Nunito"/>
                <a:sym typeface="Nunito"/>
              </a:rPr>
              <a:t>a</a:t>
            </a:r>
            <a:r>
              <a:rPr lang="en" sz="1600">
                <a:latin typeface="Nunito"/>
                <a:ea typeface="Nunito"/>
                <a:cs typeface="Nunito"/>
                <a:sym typeface="Nunito"/>
              </a:rPr>
              <a:t>nch of</a:t>
            </a:r>
            <a:r>
              <a:rPr lang="en" sz="1600">
                <a:uFill>
                  <a:noFill/>
                </a:uFill>
                <a:latin typeface="Nunito"/>
                <a:ea typeface="Nunito"/>
                <a:cs typeface="Nunito"/>
                <a:sym typeface="Nunito"/>
                <a:hlinkClick r:id="rId4"/>
              </a:rPr>
              <a:t> physics</a:t>
            </a:r>
            <a:r>
              <a:rPr lang="en" sz="1600">
                <a:latin typeface="Nunito"/>
                <a:ea typeface="Nunito"/>
                <a:cs typeface="Nunito"/>
                <a:sym typeface="Nunito"/>
              </a:rPr>
              <a:t> that studies the nature of the particles that constitute</a:t>
            </a:r>
            <a:r>
              <a:rPr lang="en" sz="1600">
                <a:uFill>
                  <a:noFill/>
                </a:uFill>
                <a:latin typeface="Nunito"/>
                <a:ea typeface="Nunito"/>
                <a:cs typeface="Nunito"/>
                <a:sym typeface="Nunito"/>
                <a:hlinkClick r:id="rId5"/>
              </a:rPr>
              <a:t> matter</a:t>
            </a:r>
            <a:r>
              <a:rPr lang="en" sz="1600">
                <a:latin typeface="Nunito"/>
                <a:ea typeface="Nunito"/>
                <a:cs typeface="Nunito"/>
                <a:sym typeface="Nunito"/>
              </a:rPr>
              <a:t> and</a:t>
            </a:r>
            <a:r>
              <a:rPr lang="en" sz="1600">
                <a:uFill>
                  <a:noFill/>
                </a:uFill>
                <a:latin typeface="Nunito"/>
                <a:ea typeface="Nunito"/>
                <a:cs typeface="Nunito"/>
                <a:sym typeface="Nunito"/>
                <a:hlinkClick r:id="rId6"/>
              </a:rPr>
              <a:t> radiation</a:t>
            </a:r>
            <a:r>
              <a:rPr lang="en" sz="1600">
                <a:latin typeface="Nunito"/>
                <a:ea typeface="Nunito"/>
                <a:cs typeface="Nunito"/>
                <a:sym typeface="Nunito"/>
              </a:rPr>
              <a:t>. </a:t>
            </a:r>
            <a:endParaRPr sz="1600">
              <a:latin typeface="Nunito"/>
              <a:ea typeface="Nunito"/>
              <a:cs typeface="Nunito"/>
              <a:sym typeface="Nunito"/>
            </a:endParaRPr>
          </a:p>
          <a:p>
            <a:pPr indent="0" lvl="0" marL="457200" rtl="0" algn="just">
              <a:spcBef>
                <a:spcPts val="0"/>
              </a:spcBef>
              <a:spcAft>
                <a:spcPts val="0"/>
              </a:spcAft>
              <a:buNone/>
            </a:pPr>
            <a:r>
              <a:t/>
            </a:r>
            <a:endParaRPr sz="1600">
              <a:latin typeface="Nunito"/>
              <a:ea typeface="Nunito"/>
              <a:cs typeface="Nunito"/>
              <a:sym typeface="Nunito"/>
            </a:endParaRPr>
          </a:p>
          <a:p>
            <a:pPr indent="-330200" lvl="0" marL="457200" rtl="0" algn="just">
              <a:spcBef>
                <a:spcPts val="0"/>
              </a:spcBef>
              <a:spcAft>
                <a:spcPts val="0"/>
              </a:spcAft>
              <a:buSzPts val="1600"/>
              <a:buFont typeface="Nunito"/>
              <a:buChar char="●"/>
            </a:pPr>
            <a:r>
              <a:rPr lang="en" sz="1600">
                <a:latin typeface="Nunito"/>
                <a:ea typeface="Nunito"/>
                <a:cs typeface="Nunito"/>
                <a:sym typeface="Nunito"/>
              </a:rPr>
              <a:t>The currently dominant theory explaining these fundamental particles and fields, along with their dynamics, is called the</a:t>
            </a:r>
            <a:r>
              <a:rPr lang="en" sz="1600">
                <a:uFill>
                  <a:noFill/>
                </a:uFill>
                <a:latin typeface="Nunito"/>
                <a:ea typeface="Nunito"/>
                <a:cs typeface="Nunito"/>
                <a:sym typeface="Nunito"/>
                <a:hlinkClick r:id="rId7"/>
              </a:rPr>
              <a:t> </a:t>
            </a:r>
            <a:r>
              <a:rPr b="1" lang="en" sz="1600">
                <a:uFill>
                  <a:noFill/>
                </a:uFill>
                <a:latin typeface="Nunito"/>
                <a:ea typeface="Nunito"/>
                <a:cs typeface="Nunito"/>
                <a:sym typeface="Nunito"/>
                <a:hlinkClick r:id="rId8"/>
              </a:rPr>
              <a:t>Standard Model</a:t>
            </a:r>
            <a:r>
              <a:rPr lang="en" sz="1600">
                <a:latin typeface="Nunito"/>
                <a:ea typeface="Nunito"/>
                <a:cs typeface="Nunito"/>
                <a:sym typeface="Nunito"/>
              </a:rPr>
              <a:t>.</a:t>
            </a:r>
            <a:endParaRPr sz="1600">
              <a:latin typeface="Nunito"/>
              <a:ea typeface="Nunito"/>
              <a:cs typeface="Nunito"/>
              <a:sym typeface="Nunito"/>
            </a:endParaRPr>
          </a:p>
        </p:txBody>
      </p:sp>
      <p:sp>
        <p:nvSpPr>
          <p:cNvPr id="287" name="Google Shape;287;p14"/>
          <p:cNvSpPr txBox="1"/>
          <p:nvPr/>
        </p:nvSpPr>
        <p:spPr>
          <a:xfrm>
            <a:off x="1137850" y="1314513"/>
            <a:ext cx="6554400" cy="7647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Nunito"/>
              <a:buAutoNum type="arabicPeriod"/>
            </a:pPr>
            <a:r>
              <a:rPr b="1" lang="en" sz="2400">
                <a:latin typeface="Nunito"/>
                <a:ea typeface="Nunito"/>
                <a:cs typeface="Nunito"/>
                <a:sym typeface="Nunito"/>
              </a:rPr>
              <a:t>Particle Physics</a:t>
            </a:r>
            <a:endParaRPr b="1" sz="2400">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Google Shape;411;p32"/>
          <p:cNvSpPr txBox="1"/>
          <p:nvPr>
            <p:ph type="title"/>
          </p:nvPr>
        </p:nvSpPr>
        <p:spPr>
          <a:xfrm>
            <a:off x="1685600" y="959150"/>
            <a:ext cx="5260800" cy="351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0">
                <a:solidFill>
                  <a:srgbClr val="000000"/>
                </a:solidFill>
              </a:rPr>
              <a:t>THANK YOU</a:t>
            </a:r>
            <a:endParaRPr sz="10000">
              <a:solidFill>
                <a:srgbClr val="000000"/>
              </a:solidFill>
            </a:endParaRPr>
          </a:p>
        </p:txBody>
      </p:sp>
      <p:sp>
        <p:nvSpPr>
          <p:cNvPr id="412" name="Google Shape;412;p32"/>
          <p:cNvSpPr/>
          <p:nvPr/>
        </p:nvSpPr>
        <p:spPr>
          <a:xfrm flipH="1">
            <a:off x="1346225" y="668125"/>
            <a:ext cx="6023700" cy="4326900"/>
          </a:xfrm>
          <a:prstGeom prst="teardrop">
            <a:avLst>
              <a:gd fmla="val 100000" name="adj"/>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15"/>
          <p:cNvSpPr txBox="1"/>
          <p:nvPr/>
        </p:nvSpPr>
        <p:spPr>
          <a:xfrm>
            <a:off x="1214500" y="476175"/>
            <a:ext cx="5632500" cy="6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Nunito"/>
                <a:ea typeface="Nunito"/>
                <a:cs typeface="Nunito"/>
                <a:sym typeface="Nunito"/>
              </a:rPr>
              <a:t>2. Large Hadron Collider </a:t>
            </a:r>
            <a:endParaRPr b="1" sz="2400">
              <a:latin typeface="Nunito"/>
              <a:ea typeface="Nunito"/>
              <a:cs typeface="Nunito"/>
              <a:sym typeface="Nunito"/>
            </a:endParaRPr>
          </a:p>
        </p:txBody>
      </p:sp>
      <p:sp>
        <p:nvSpPr>
          <p:cNvPr id="293" name="Google Shape;293;p15"/>
          <p:cNvSpPr txBox="1"/>
          <p:nvPr/>
        </p:nvSpPr>
        <p:spPr>
          <a:xfrm>
            <a:off x="1097925" y="1085975"/>
            <a:ext cx="7769100" cy="3687600"/>
          </a:xfrm>
          <a:prstGeom prst="rect">
            <a:avLst/>
          </a:prstGeom>
          <a:noFill/>
          <a:ln>
            <a:noFill/>
          </a:ln>
        </p:spPr>
        <p:txBody>
          <a:bodyPr anchorCtr="0" anchor="t" bIns="91425" lIns="91425" spcFirstLastPara="1" rIns="91425" wrap="square" tIns="91425">
            <a:noAutofit/>
          </a:bodyPr>
          <a:lstStyle/>
          <a:p>
            <a:pPr indent="-330200" lvl="0" marL="457200" rtl="0" algn="just">
              <a:spcBef>
                <a:spcPts val="0"/>
              </a:spcBef>
              <a:spcAft>
                <a:spcPts val="0"/>
              </a:spcAft>
              <a:buClr>
                <a:srgbClr val="222222"/>
              </a:buClr>
              <a:buSzPts val="1600"/>
              <a:buFont typeface="Nunito"/>
              <a:buChar char="●"/>
            </a:pPr>
            <a:r>
              <a:rPr lang="en" sz="1600">
                <a:solidFill>
                  <a:srgbClr val="222222"/>
                </a:solidFill>
                <a:highlight>
                  <a:srgbClr val="FFFFFF"/>
                </a:highlight>
                <a:latin typeface="Nunito"/>
                <a:ea typeface="Nunito"/>
                <a:cs typeface="Nunito"/>
                <a:sym typeface="Nunito"/>
              </a:rPr>
              <a:t>The </a:t>
            </a:r>
            <a:r>
              <a:rPr b="1" lang="en" sz="1600">
                <a:solidFill>
                  <a:srgbClr val="222222"/>
                </a:solidFill>
                <a:highlight>
                  <a:srgbClr val="FFFFFF"/>
                </a:highlight>
                <a:latin typeface="Nunito"/>
                <a:ea typeface="Nunito"/>
                <a:cs typeface="Nunito"/>
                <a:sym typeface="Nunito"/>
              </a:rPr>
              <a:t>Large Hadron Collider</a:t>
            </a:r>
            <a:r>
              <a:rPr lang="en" sz="1600">
                <a:solidFill>
                  <a:srgbClr val="222222"/>
                </a:solidFill>
                <a:highlight>
                  <a:srgbClr val="FFFFFF"/>
                </a:highlight>
                <a:latin typeface="Nunito"/>
                <a:ea typeface="Nunito"/>
                <a:cs typeface="Nunito"/>
                <a:sym typeface="Nunito"/>
              </a:rPr>
              <a:t> (</a:t>
            </a:r>
            <a:r>
              <a:rPr b="1" lang="en" sz="1600">
                <a:solidFill>
                  <a:srgbClr val="222222"/>
                </a:solidFill>
                <a:highlight>
                  <a:srgbClr val="FFFFFF"/>
                </a:highlight>
                <a:latin typeface="Nunito"/>
                <a:ea typeface="Nunito"/>
                <a:cs typeface="Nunito"/>
                <a:sym typeface="Nunito"/>
              </a:rPr>
              <a:t>LHC</a:t>
            </a:r>
            <a:r>
              <a:rPr lang="en" sz="1600">
                <a:solidFill>
                  <a:srgbClr val="222222"/>
                </a:solidFill>
                <a:highlight>
                  <a:srgbClr val="FFFFFF"/>
                </a:highlight>
                <a:latin typeface="Nunito"/>
                <a:ea typeface="Nunito"/>
                <a:cs typeface="Nunito"/>
                <a:sym typeface="Nunito"/>
              </a:rPr>
              <a:t>) is the world's largest and most powerful particle collider and the largest machine in the world.</a:t>
            </a:r>
            <a:endParaRPr sz="1600">
              <a:solidFill>
                <a:srgbClr val="222222"/>
              </a:solidFill>
              <a:highlight>
                <a:srgbClr val="FFFFFF"/>
              </a:highlight>
              <a:latin typeface="Nunito"/>
              <a:ea typeface="Nunito"/>
              <a:cs typeface="Nunito"/>
              <a:sym typeface="Nunito"/>
            </a:endParaRPr>
          </a:p>
          <a:p>
            <a:pPr indent="0" lvl="0" marL="0" rtl="0" algn="just">
              <a:spcBef>
                <a:spcPts val="0"/>
              </a:spcBef>
              <a:spcAft>
                <a:spcPts val="0"/>
              </a:spcAft>
              <a:buNone/>
            </a:pPr>
            <a:r>
              <a:t/>
            </a:r>
            <a:endParaRPr sz="1600">
              <a:solidFill>
                <a:srgbClr val="222222"/>
              </a:solidFill>
              <a:highlight>
                <a:srgbClr val="FFFFFF"/>
              </a:highlight>
              <a:latin typeface="Nunito"/>
              <a:ea typeface="Nunito"/>
              <a:cs typeface="Nunito"/>
              <a:sym typeface="Nunito"/>
            </a:endParaRPr>
          </a:p>
          <a:p>
            <a:pPr indent="-330200" lvl="0" marL="457200" rtl="0" algn="just">
              <a:spcBef>
                <a:spcPts val="0"/>
              </a:spcBef>
              <a:spcAft>
                <a:spcPts val="0"/>
              </a:spcAft>
              <a:buClr>
                <a:srgbClr val="222222"/>
              </a:buClr>
              <a:buSzPts val="1600"/>
              <a:buFont typeface="Nunito"/>
              <a:buChar char="●"/>
            </a:pPr>
            <a:r>
              <a:rPr lang="en" sz="1600">
                <a:solidFill>
                  <a:srgbClr val="222222"/>
                </a:solidFill>
                <a:highlight>
                  <a:srgbClr val="FFFFFF"/>
                </a:highlight>
                <a:latin typeface="Nunito"/>
                <a:ea typeface="Nunito"/>
                <a:cs typeface="Nunito"/>
                <a:sym typeface="Nunito"/>
              </a:rPr>
              <a:t>It was built by the European Organization for Nuclear Research (CERN) between 1998 and 2008 in collaboration with over 10,000 scientists and hundreds of universities and laboratories, as well as more than 100 countries.</a:t>
            </a:r>
            <a:endParaRPr sz="1600">
              <a:solidFill>
                <a:srgbClr val="222222"/>
              </a:solidFill>
              <a:highlight>
                <a:srgbClr val="FFFFFF"/>
              </a:highlight>
              <a:latin typeface="Nunito"/>
              <a:ea typeface="Nunito"/>
              <a:cs typeface="Nunito"/>
              <a:sym typeface="Nunito"/>
            </a:endParaRPr>
          </a:p>
          <a:p>
            <a:pPr indent="0" lvl="0" marL="457200" rtl="0" algn="just">
              <a:spcBef>
                <a:spcPts val="0"/>
              </a:spcBef>
              <a:spcAft>
                <a:spcPts val="0"/>
              </a:spcAft>
              <a:buNone/>
            </a:pPr>
            <a:r>
              <a:t/>
            </a:r>
            <a:endParaRPr sz="1600">
              <a:solidFill>
                <a:srgbClr val="222222"/>
              </a:solidFill>
              <a:highlight>
                <a:srgbClr val="FFFFFF"/>
              </a:highlight>
              <a:latin typeface="Nunito"/>
              <a:ea typeface="Nunito"/>
              <a:cs typeface="Nunito"/>
              <a:sym typeface="Nunito"/>
            </a:endParaRPr>
          </a:p>
          <a:p>
            <a:pPr indent="-330200" lvl="0" marL="457200" rtl="0" algn="just">
              <a:spcBef>
                <a:spcPts val="0"/>
              </a:spcBef>
              <a:spcAft>
                <a:spcPts val="0"/>
              </a:spcAft>
              <a:buClr>
                <a:srgbClr val="222222"/>
              </a:buClr>
              <a:buSzPts val="1600"/>
              <a:buFont typeface="Nunito"/>
              <a:buChar char="●"/>
            </a:pPr>
            <a:r>
              <a:rPr lang="en" sz="1600">
                <a:solidFill>
                  <a:srgbClr val="222222"/>
                </a:solidFill>
                <a:highlight>
                  <a:srgbClr val="FFFFFF"/>
                </a:highlight>
                <a:latin typeface="Nunito"/>
                <a:ea typeface="Nunito"/>
                <a:cs typeface="Nunito"/>
                <a:sym typeface="Nunito"/>
              </a:rPr>
              <a:t>It lies in a tunnel 27 kilometres (17 mi) in circumference and as deep as 175 metres (574 ft) beneath the France–Switzerland border near Geneva.</a:t>
            </a:r>
            <a:endParaRPr sz="1600">
              <a:solidFill>
                <a:srgbClr val="222222"/>
              </a:solidFill>
              <a:highlight>
                <a:srgbClr val="FFFFFF"/>
              </a:highlight>
              <a:latin typeface="Nunito"/>
              <a:ea typeface="Nunito"/>
              <a:cs typeface="Nunito"/>
              <a:sym typeface="Nunito"/>
            </a:endParaRPr>
          </a:p>
          <a:p>
            <a:pPr indent="0" lvl="0" marL="457200" rtl="0" algn="just">
              <a:spcBef>
                <a:spcPts val="0"/>
              </a:spcBef>
              <a:spcAft>
                <a:spcPts val="0"/>
              </a:spcAft>
              <a:buNone/>
            </a:pPr>
            <a:r>
              <a:t/>
            </a:r>
            <a:endParaRPr sz="1600">
              <a:solidFill>
                <a:srgbClr val="222222"/>
              </a:solidFill>
              <a:highlight>
                <a:srgbClr val="FFFFFF"/>
              </a:highlight>
              <a:latin typeface="Nunito"/>
              <a:ea typeface="Nunito"/>
              <a:cs typeface="Nunito"/>
              <a:sym typeface="Nunito"/>
            </a:endParaRPr>
          </a:p>
          <a:p>
            <a:pPr indent="-330200" lvl="0" marL="457200" rtl="0" algn="just">
              <a:spcBef>
                <a:spcPts val="0"/>
              </a:spcBef>
              <a:spcAft>
                <a:spcPts val="0"/>
              </a:spcAft>
              <a:buSzPts val="1600"/>
              <a:buFont typeface="Nunito"/>
              <a:buChar char="●"/>
            </a:pPr>
            <a:r>
              <a:rPr lang="en" sz="1600">
                <a:solidFill>
                  <a:srgbClr val="222222"/>
                </a:solidFill>
                <a:highlight>
                  <a:srgbClr val="FFFFFF"/>
                </a:highlight>
                <a:latin typeface="Nunito"/>
                <a:ea typeface="Nunito"/>
                <a:cs typeface="Nunito"/>
                <a:sym typeface="Nunito"/>
              </a:rPr>
              <a:t>The aim of the LHC is to allow physicists to test the predictions of different theories of particle physics, including measuring the properties of the Higgs boson and searching for the large family of new particles predicted by supersymmetric theories</a:t>
            </a:r>
            <a:endParaRPr sz="1600">
              <a:solidFill>
                <a:srgbClr val="222222"/>
              </a:solidFill>
              <a:highlight>
                <a:srgbClr val="FFFFFF"/>
              </a:highlight>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pic>
        <p:nvPicPr>
          <p:cNvPr id="298" name="Google Shape;298;p16"/>
          <p:cNvPicPr preferRelativeResize="0"/>
          <p:nvPr/>
        </p:nvPicPr>
        <p:blipFill>
          <a:blip r:embed="rId3">
            <a:alphaModFix/>
          </a:blip>
          <a:stretch>
            <a:fillRect/>
          </a:stretch>
        </p:blipFill>
        <p:spPr>
          <a:xfrm>
            <a:off x="152400" y="152400"/>
            <a:ext cx="8822876" cy="48387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17"/>
          <p:cNvSpPr txBox="1"/>
          <p:nvPr/>
        </p:nvSpPr>
        <p:spPr>
          <a:xfrm>
            <a:off x="1152875" y="191625"/>
            <a:ext cx="6554400" cy="76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Nunito"/>
                <a:ea typeface="Nunito"/>
                <a:cs typeface="Nunito"/>
                <a:sym typeface="Nunito"/>
              </a:rPr>
              <a:t>3. Experiments  </a:t>
            </a:r>
            <a:endParaRPr b="1" sz="2400">
              <a:latin typeface="Nunito"/>
              <a:ea typeface="Nunito"/>
              <a:cs typeface="Nunito"/>
              <a:sym typeface="Nunito"/>
            </a:endParaRPr>
          </a:p>
        </p:txBody>
      </p:sp>
      <p:sp>
        <p:nvSpPr>
          <p:cNvPr id="304" name="Google Shape;304;p17"/>
          <p:cNvSpPr txBox="1"/>
          <p:nvPr/>
        </p:nvSpPr>
        <p:spPr>
          <a:xfrm>
            <a:off x="1152875" y="1014375"/>
            <a:ext cx="7797600" cy="3492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600">
                <a:latin typeface="Nunito"/>
                <a:ea typeface="Nunito"/>
                <a:cs typeface="Nunito"/>
                <a:sym typeface="Nunito"/>
              </a:rPr>
              <a:t>ATLAS</a:t>
            </a:r>
            <a:r>
              <a:rPr lang="en" sz="1600">
                <a:latin typeface="Nunito"/>
                <a:ea typeface="Nunito"/>
                <a:cs typeface="Nunito"/>
                <a:sym typeface="Nunito"/>
              </a:rPr>
              <a:t> </a:t>
            </a:r>
            <a:r>
              <a:rPr b="1" lang="en" sz="1600">
                <a:latin typeface="Nunito"/>
                <a:ea typeface="Nunito"/>
                <a:cs typeface="Nunito"/>
                <a:sym typeface="Nunito"/>
              </a:rPr>
              <a:t>(A Toroidal LHC ApparatuS)</a:t>
            </a:r>
            <a:r>
              <a:rPr lang="en" sz="1600">
                <a:latin typeface="Nunito"/>
                <a:ea typeface="Nunito"/>
                <a:cs typeface="Nunito"/>
                <a:sym typeface="Nunito"/>
              </a:rPr>
              <a:t>: </a:t>
            </a:r>
            <a:r>
              <a:rPr lang="en" sz="1600">
                <a:solidFill>
                  <a:srgbClr val="222222"/>
                </a:solidFill>
                <a:latin typeface="Nunito"/>
                <a:ea typeface="Nunito"/>
                <a:cs typeface="Nunito"/>
                <a:sym typeface="Nunito"/>
              </a:rPr>
              <a:t>One of two general-purpose detectors. ATLAS studies the Higgs boson and looks for signs of new physics, including the origins of mass and extra dimensions.</a:t>
            </a:r>
            <a:endParaRPr sz="1600">
              <a:solidFill>
                <a:srgbClr val="222222"/>
              </a:solidFill>
              <a:latin typeface="Nunito"/>
              <a:ea typeface="Nunito"/>
              <a:cs typeface="Nunito"/>
              <a:sym typeface="Nunito"/>
            </a:endParaRPr>
          </a:p>
          <a:p>
            <a:pPr indent="0" lvl="0" marL="0" rtl="0" algn="just">
              <a:spcBef>
                <a:spcPts val="0"/>
              </a:spcBef>
              <a:spcAft>
                <a:spcPts val="0"/>
              </a:spcAft>
              <a:buNone/>
            </a:pPr>
            <a:r>
              <a:t/>
            </a:r>
            <a:endParaRPr sz="1600">
              <a:solidFill>
                <a:srgbClr val="222222"/>
              </a:solidFill>
              <a:latin typeface="Nunito"/>
              <a:ea typeface="Nunito"/>
              <a:cs typeface="Nunito"/>
              <a:sym typeface="Nunito"/>
            </a:endParaRPr>
          </a:p>
          <a:p>
            <a:pPr indent="0" lvl="0" marL="0" rtl="0" algn="just">
              <a:spcBef>
                <a:spcPts val="0"/>
              </a:spcBef>
              <a:spcAft>
                <a:spcPts val="0"/>
              </a:spcAft>
              <a:buNone/>
            </a:pPr>
            <a:r>
              <a:rPr b="1" lang="en" sz="1600">
                <a:solidFill>
                  <a:srgbClr val="222222"/>
                </a:solidFill>
                <a:latin typeface="Nunito"/>
                <a:ea typeface="Nunito"/>
                <a:cs typeface="Nunito"/>
                <a:sym typeface="Nunito"/>
              </a:rPr>
              <a:t>CMS</a:t>
            </a:r>
            <a:r>
              <a:rPr lang="en" sz="1600">
                <a:solidFill>
                  <a:srgbClr val="222222"/>
                </a:solidFill>
                <a:latin typeface="Nunito"/>
                <a:ea typeface="Nunito"/>
                <a:cs typeface="Nunito"/>
                <a:sym typeface="Nunito"/>
              </a:rPr>
              <a:t> </a:t>
            </a:r>
            <a:r>
              <a:rPr b="1" lang="en" sz="1600">
                <a:solidFill>
                  <a:srgbClr val="222222"/>
                </a:solidFill>
                <a:latin typeface="Nunito"/>
                <a:ea typeface="Nunito"/>
                <a:cs typeface="Nunito"/>
                <a:sym typeface="Nunito"/>
              </a:rPr>
              <a:t>(</a:t>
            </a:r>
            <a:r>
              <a:rPr b="1" lang="en" sz="1600">
                <a:highlight>
                  <a:srgbClr val="FFFFFF"/>
                </a:highlight>
                <a:latin typeface="Nunito"/>
                <a:ea typeface="Nunito"/>
                <a:cs typeface="Nunito"/>
                <a:sym typeface="Nunito"/>
              </a:rPr>
              <a:t>Compact Muon Solenoid)</a:t>
            </a:r>
            <a:r>
              <a:rPr lang="en" sz="1600">
                <a:solidFill>
                  <a:srgbClr val="222222"/>
                </a:solidFill>
                <a:latin typeface="Nunito"/>
                <a:ea typeface="Nunito"/>
                <a:cs typeface="Nunito"/>
                <a:sym typeface="Nunito"/>
              </a:rPr>
              <a:t>: The other general-purpose detector, like ATLAS, studies the Higgs boson and look for clues of new physics.</a:t>
            </a:r>
            <a:endParaRPr sz="1600">
              <a:solidFill>
                <a:srgbClr val="222222"/>
              </a:solidFill>
              <a:latin typeface="Nunito"/>
              <a:ea typeface="Nunito"/>
              <a:cs typeface="Nunito"/>
              <a:sym typeface="Nunito"/>
            </a:endParaRPr>
          </a:p>
          <a:p>
            <a:pPr indent="0" lvl="0" marL="0" rtl="0" algn="just">
              <a:spcBef>
                <a:spcPts val="0"/>
              </a:spcBef>
              <a:spcAft>
                <a:spcPts val="0"/>
              </a:spcAft>
              <a:buNone/>
            </a:pPr>
            <a:r>
              <a:t/>
            </a:r>
            <a:endParaRPr sz="1600">
              <a:solidFill>
                <a:srgbClr val="222222"/>
              </a:solidFill>
              <a:latin typeface="Nunito"/>
              <a:ea typeface="Nunito"/>
              <a:cs typeface="Nunito"/>
              <a:sym typeface="Nunito"/>
            </a:endParaRPr>
          </a:p>
          <a:p>
            <a:pPr indent="0" lvl="0" marL="0" rtl="0" algn="just">
              <a:spcBef>
                <a:spcPts val="0"/>
              </a:spcBef>
              <a:spcAft>
                <a:spcPts val="0"/>
              </a:spcAft>
              <a:buNone/>
            </a:pPr>
            <a:r>
              <a:rPr b="1" lang="en" sz="1600">
                <a:solidFill>
                  <a:srgbClr val="222222"/>
                </a:solidFill>
                <a:latin typeface="Nunito"/>
                <a:ea typeface="Nunito"/>
                <a:cs typeface="Nunito"/>
                <a:sym typeface="Nunito"/>
              </a:rPr>
              <a:t>ALICE (</a:t>
            </a:r>
            <a:r>
              <a:rPr b="1" lang="en" sz="1600"/>
              <a:t>A large Ion Collider Experiment)</a:t>
            </a:r>
            <a:r>
              <a:rPr lang="en" sz="1600">
                <a:solidFill>
                  <a:srgbClr val="222222"/>
                </a:solidFill>
                <a:latin typeface="Nunito"/>
                <a:ea typeface="Nunito"/>
                <a:cs typeface="Nunito"/>
                <a:sym typeface="Nunito"/>
              </a:rPr>
              <a:t>: ALICE is studying a "fluid" form of matter called quark–gluon plasma that existed shortly after the Big Bang.</a:t>
            </a:r>
            <a:endParaRPr sz="1600">
              <a:solidFill>
                <a:srgbClr val="222222"/>
              </a:solidFill>
              <a:latin typeface="Nunito"/>
              <a:ea typeface="Nunito"/>
              <a:cs typeface="Nunito"/>
              <a:sym typeface="Nunito"/>
            </a:endParaRPr>
          </a:p>
          <a:p>
            <a:pPr indent="0" lvl="0" marL="0" rtl="0" algn="just">
              <a:spcBef>
                <a:spcPts val="0"/>
              </a:spcBef>
              <a:spcAft>
                <a:spcPts val="0"/>
              </a:spcAft>
              <a:buNone/>
            </a:pPr>
            <a:r>
              <a:t/>
            </a:r>
            <a:endParaRPr sz="1600">
              <a:solidFill>
                <a:srgbClr val="222222"/>
              </a:solidFill>
              <a:latin typeface="Nunito"/>
              <a:ea typeface="Nunito"/>
              <a:cs typeface="Nunito"/>
              <a:sym typeface="Nunito"/>
            </a:endParaRPr>
          </a:p>
          <a:p>
            <a:pPr indent="0" lvl="0" marL="0" rtl="0" algn="just">
              <a:spcBef>
                <a:spcPts val="0"/>
              </a:spcBef>
              <a:spcAft>
                <a:spcPts val="0"/>
              </a:spcAft>
              <a:buNone/>
            </a:pPr>
            <a:r>
              <a:rPr b="1" lang="en" sz="1600">
                <a:solidFill>
                  <a:srgbClr val="222222"/>
                </a:solidFill>
                <a:latin typeface="Nunito"/>
                <a:ea typeface="Nunito"/>
                <a:cs typeface="Nunito"/>
                <a:sym typeface="Nunito"/>
              </a:rPr>
              <a:t>LHCb (Large Hadron Collider beauty)</a:t>
            </a:r>
            <a:r>
              <a:rPr lang="en" sz="1600">
                <a:solidFill>
                  <a:srgbClr val="222222"/>
                </a:solidFill>
                <a:latin typeface="Nunito"/>
                <a:ea typeface="Nunito"/>
                <a:cs typeface="Nunito"/>
                <a:sym typeface="Nunito"/>
              </a:rPr>
              <a:t>: Equal amounts of matter and antimatter were created in the Big Bang. LHCb investigates what happened to the "missing" antimatter.</a:t>
            </a:r>
            <a:endParaRPr sz="1600">
              <a:solidFill>
                <a:srgbClr val="222222"/>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18"/>
          <p:cNvSpPr txBox="1"/>
          <p:nvPr/>
        </p:nvSpPr>
        <p:spPr>
          <a:xfrm>
            <a:off x="560900" y="107925"/>
            <a:ext cx="3904800" cy="6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Nunito"/>
                <a:ea typeface="Nunito"/>
                <a:cs typeface="Nunito"/>
                <a:sym typeface="Nunito"/>
              </a:rPr>
              <a:t>4. Higgs Boson</a:t>
            </a:r>
            <a:endParaRPr b="1" sz="2400">
              <a:latin typeface="Nunito"/>
              <a:ea typeface="Nunito"/>
              <a:cs typeface="Nunito"/>
              <a:sym typeface="Nunito"/>
            </a:endParaRPr>
          </a:p>
        </p:txBody>
      </p:sp>
      <p:sp>
        <p:nvSpPr>
          <p:cNvPr id="310" name="Google Shape;310;p18"/>
          <p:cNvSpPr txBox="1"/>
          <p:nvPr/>
        </p:nvSpPr>
        <p:spPr>
          <a:xfrm>
            <a:off x="560900" y="716025"/>
            <a:ext cx="8583000" cy="45228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Nunito"/>
              <a:buAutoNum type="arabicPeriod"/>
            </a:pPr>
            <a:r>
              <a:rPr lang="en" sz="1500">
                <a:latin typeface="Nunito"/>
                <a:ea typeface="Nunito"/>
                <a:cs typeface="Nunito"/>
                <a:sym typeface="Nunito"/>
              </a:rPr>
              <a:t>Physicists’ realisation - Close ties between two of the four fundamental forces – the weak force and the electromagnetic force.</a:t>
            </a:r>
            <a:endParaRPr sz="1500">
              <a:latin typeface="Nunito"/>
              <a:ea typeface="Nunito"/>
              <a:cs typeface="Nunito"/>
              <a:sym typeface="Nunito"/>
            </a:endParaRPr>
          </a:p>
          <a:p>
            <a:pPr indent="0" lvl="0" marL="457200" rtl="0" algn="l">
              <a:spcBef>
                <a:spcPts val="0"/>
              </a:spcBef>
              <a:spcAft>
                <a:spcPts val="0"/>
              </a:spcAft>
              <a:buNone/>
            </a:pPr>
            <a:r>
              <a:t/>
            </a:r>
            <a:endParaRPr sz="1500">
              <a:latin typeface="Nunito"/>
              <a:ea typeface="Nunito"/>
              <a:cs typeface="Nunito"/>
              <a:sym typeface="Nunito"/>
            </a:endParaRPr>
          </a:p>
          <a:p>
            <a:pPr indent="-323850" lvl="0" marL="457200" rtl="0" algn="l">
              <a:spcBef>
                <a:spcPts val="0"/>
              </a:spcBef>
              <a:spcAft>
                <a:spcPts val="0"/>
              </a:spcAft>
              <a:buSzPts val="1500"/>
              <a:buFont typeface="Nunito"/>
              <a:buAutoNum type="arabicPeriod"/>
            </a:pPr>
            <a:r>
              <a:rPr lang="en" sz="1500">
                <a:latin typeface="Nunito"/>
                <a:ea typeface="Nunito"/>
                <a:cs typeface="Nunito"/>
                <a:sym typeface="Nunito"/>
              </a:rPr>
              <a:t>Associated force-carrying particles - photon, and the</a:t>
            </a:r>
            <a:r>
              <a:rPr lang="en" sz="1500">
                <a:uFill>
                  <a:noFill/>
                </a:uFill>
                <a:latin typeface="Nunito"/>
                <a:ea typeface="Nunito"/>
                <a:cs typeface="Nunito"/>
                <a:sym typeface="Nunito"/>
                <a:hlinkClick r:id="rId3"/>
              </a:rPr>
              <a:t> </a:t>
            </a:r>
            <a:r>
              <a:rPr lang="en" sz="1500" u="sng">
                <a:solidFill>
                  <a:schemeClr val="hlink"/>
                </a:solidFill>
                <a:latin typeface="Nunito"/>
                <a:ea typeface="Nunito"/>
                <a:cs typeface="Nunito"/>
                <a:sym typeface="Nunito"/>
                <a:hlinkClick r:id="rId4"/>
              </a:rPr>
              <a:t>W</a:t>
            </a:r>
            <a:r>
              <a:rPr lang="en" sz="1500">
                <a:latin typeface="Nunito"/>
                <a:ea typeface="Nunito"/>
                <a:cs typeface="Nunito"/>
                <a:sym typeface="Nunito"/>
              </a:rPr>
              <a:t> and</a:t>
            </a:r>
            <a:r>
              <a:rPr lang="en" sz="1500">
                <a:uFill>
                  <a:noFill/>
                </a:uFill>
                <a:latin typeface="Nunito"/>
                <a:ea typeface="Nunito"/>
                <a:cs typeface="Nunito"/>
                <a:sym typeface="Nunito"/>
                <a:hlinkClick r:id="rId5"/>
              </a:rPr>
              <a:t> </a:t>
            </a:r>
            <a:r>
              <a:rPr lang="en" sz="1500" u="sng">
                <a:solidFill>
                  <a:schemeClr val="hlink"/>
                </a:solidFill>
                <a:latin typeface="Nunito"/>
                <a:ea typeface="Nunito"/>
                <a:cs typeface="Nunito"/>
                <a:sym typeface="Nunito"/>
                <a:hlinkClick r:id="rId6"/>
              </a:rPr>
              <a:t>Z</a:t>
            </a:r>
            <a:r>
              <a:rPr lang="en" sz="1500">
                <a:latin typeface="Nunito"/>
                <a:ea typeface="Nunito"/>
                <a:cs typeface="Nunito"/>
                <a:sym typeface="Nunito"/>
              </a:rPr>
              <a:t> bosons.</a:t>
            </a:r>
            <a:endParaRPr sz="1500">
              <a:latin typeface="Nunito"/>
              <a:ea typeface="Nunito"/>
              <a:cs typeface="Nunito"/>
              <a:sym typeface="Nunito"/>
            </a:endParaRPr>
          </a:p>
          <a:p>
            <a:pPr indent="0" lvl="0" marL="0" rtl="0" algn="l">
              <a:spcBef>
                <a:spcPts val="0"/>
              </a:spcBef>
              <a:spcAft>
                <a:spcPts val="0"/>
              </a:spcAft>
              <a:buNone/>
            </a:pPr>
            <a:r>
              <a:t/>
            </a:r>
            <a:endParaRPr sz="1600">
              <a:latin typeface="Nunito"/>
              <a:ea typeface="Nunito"/>
              <a:cs typeface="Nunito"/>
              <a:sym typeface="Nunito"/>
            </a:endParaRPr>
          </a:p>
          <a:p>
            <a:pPr indent="0" lvl="0" marL="0" rtl="0" algn="l">
              <a:spcBef>
                <a:spcPts val="0"/>
              </a:spcBef>
              <a:spcAft>
                <a:spcPts val="0"/>
              </a:spcAft>
              <a:buNone/>
            </a:pPr>
            <a:r>
              <a:rPr lang="en" sz="1600">
                <a:latin typeface="Nunito"/>
                <a:ea typeface="Nunito"/>
                <a:cs typeface="Nunito"/>
                <a:sym typeface="Nunito"/>
              </a:rPr>
              <a:t>A Major Glitch!!</a:t>
            </a:r>
            <a:endParaRPr sz="1600">
              <a:latin typeface="Nunito"/>
              <a:ea typeface="Nunito"/>
              <a:cs typeface="Nunito"/>
              <a:sym typeface="Nunito"/>
            </a:endParaRPr>
          </a:p>
          <a:p>
            <a:pPr indent="0" lvl="0" marL="0" rtl="0" algn="l">
              <a:spcBef>
                <a:spcPts val="0"/>
              </a:spcBef>
              <a:spcAft>
                <a:spcPts val="0"/>
              </a:spcAft>
              <a:buNone/>
            </a:pPr>
            <a:r>
              <a:t/>
            </a:r>
            <a:endParaRPr sz="1500">
              <a:latin typeface="Nunito"/>
              <a:ea typeface="Nunito"/>
              <a:cs typeface="Nunito"/>
              <a:sym typeface="Nunito"/>
            </a:endParaRPr>
          </a:p>
          <a:p>
            <a:pPr indent="-323850" lvl="0" marL="457200" rtl="0" algn="l">
              <a:spcBef>
                <a:spcPts val="0"/>
              </a:spcBef>
              <a:spcAft>
                <a:spcPts val="0"/>
              </a:spcAft>
              <a:buSzPts val="1500"/>
              <a:buFont typeface="Nunito"/>
              <a:buAutoNum type="arabicPeriod"/>
            </a:pPr>
            <a:r>
              <a:rPr lang="en" sz="1500">
                <a:latin typeface="Nunito"/>
                <a:ea typeface="Nunito"/>
                <a:cs typeface="Nunito"/>
                <a:sym typeface="Nunito"/>
              </a:rPr>
              <a:t>All of these particles have NO mass according to theory.</a:t>
            </a:r>
            <a:endParaRPr sz="1500">
              <a:latin typeface="Nunito"/>
              <a:ea typeface="Nunito"/>
              <a:cs typeface="Nunito"/>
              <a:sym typeface="Nunito"/>
            </a:endParaRPr>
          </a:p>
          <a:p>
            <a:pPr indent="-323850" lvl="0" marL="457200" rtl="0" algn="l">
              <a:spcBef>
                <a:spcPts val="0"/>
              </a:spcBef>
              <a:spcAft>
                <a:spcPts val="0"/>
              </a:spcAft>
              <a:buSzPts val="1500"/>
              <a:buFont typeface="Nunito"/>
              <a:buAutoNum type="arabicPeriod"/>
            </a:pPr>
            <a:r>
              <a:rPr lang="en" sz="1500">
                <a:latin typeface="Nunito"/>
                <a:ea typeface="Nunito"/>
                <a:cs typeface="Nunito"/>
                <a:sym typeface="Nunito"/>
              </a:rPr>
              <a:t>It is true for photon, but W and Z have mass, 100 times that of a proton.</a:t>
            </a:r>
            <a:endParaRPr sz="1500">
              <a:latin typeface="Nunito"/>
              <a:ea typeface="Nunito"/>
              <a:cs typeface="Nunito"/>
              <a:sym typeface="Nunito"/>
            </a:endParaRPr>
          </a:p>
          <a:p>
            <a:pPr indent="0" lvl="0" marL="457200" rtl="0" algn="l">
              <a:spcBef>
                <a:spcPts val="0"/>
              </a:spcBef>
              <a:spcAft>
                <a:spcPts val="0"/>
              </a:spcAft>
              <a:buNone/>
            </a:pPr>
            <a:r>
              <a:t/>
            </a:r>
            <a:endParaRPr sz="1600">
              <a:latin typeface="Nunito"/>
              <a:ea typeface="Nunito"/>
              <a:cs typeface="Nunito"/>
              <a:sym typeface="Nunito"/>
            </a:endParaRPr>
          </a:p>
          <a:p>
            <a:pPr indent="0" lvl="0" marL="0" rtl="0" algn="l">
              <a:spcBef>
                <a:spcPts val="0"/>
              </a:spcBef>
              <a:spcAft>
                <a:spcPts val="0"/>
              </a:spcAft>
              <a:buNone/>
            </a:pPr>
            <a:r>
              <a:rPr lang="en" sz="1600">
                <a:latin typeface="Nunito"/>
                <a:ea typeface="Nunito"/>
                <a:cs typeface="Nunito"/>
                <a:sym typeface="Nunito"/>
              </a:rPr>
              <a:t>Scientists proposal of solution!!</a:t>
            </a:r>
            <a:endParaRPr sz="1600">
              <a:latin typeface="Nunito"/>
              <a:ea typeface="Nunito"/>
              <a:cs typeface="Nunito"/>
              <a:sym typeface="Nunito"/>
            </a:endParaRPr>
          </a:p>
          <a:p>
            <a:pPr indent="0" lvl="0" marL="0" rtl="0" algn="l">
              <a:spcBef>
                <a:spcPts val="0"/>
              </a:spcBef>
              <a:spcAft>
                <a:spcPts val="0"/>
              </a:spcAft>
              <a:buNone/>
            </a:pPr>
            <a:r>
              <a:t/>
            </a:r>
            <a:endParaRPr sz="1600">
              <a:latin typeface="Nunito"/>
              <a:ea typeface="Nunito"/>
              <a:cs typeface="Nunito"/>
              <a:sym typeface="Nunito"/>
            </a:endParaRPr>
          </a:p>
          <a:p>
            <a:pPr indent="0" lvl="0" marL="457200" rtl="0" algn="l">
              <a:spcBef>
                <a:spcPts val="0"/>
              </a:spcBef>
              <a:spcAft>
                <a:spcPts val="0"/>
              </a:spcAft>
              <a:buNone/>
            </a:pPr>
            <a:r>
              <a:rPr lang="en" sz="1600">
                <a:latin typeface="Nunito"/>
                <a:ea typeface="Nunito"/>
                <a:cs typeface="Nunito"/>
                <a:sym typeface="Nunito"/>
              </a:rPr>
              <a:t>There must be some mechanism which gives mass to the W and Z bosons when they interact with an </a:t>
            </a:r>
            <a:r>
              <a:rPr lang="en" sz="1600">
                <a:latin typeface="Nunito"/>
                <a:ea typeface="Nunito"/>
                <a:cs typeface="Nunito"/>
                <a:sym typeface="Nunito"/>
              </a:rPr>
              <a:t> invisible field. Scientists named this the </a:t>
            </a:r>
            <a:r>
              <a:rPr b="1" lang="en" sz="1600">
                <a:latin typeface="Nunito"/>
                <a:ea typeface="Nunito"/>
                <a:cs typeface="Nunito"/>
                <a:sym typeface="Nunito"/>
              </a:rPr>
              <a:t>Higgs Field</a:t>
            </a:r>
            <a:r>
              <a:rPr lang="en" sz="1600">
                <a:latin typeface="Nunito"/>
                <a:ea typeface="Nunito"/>
                <a:cs typeface="Nunito"/>
                <a:sym typeface="Nunito"/>
              </a:rPr>
              <a:t> and propose that it pervades the entire universe. </a:t>
            </a:r>
            <a:endParaRPr sz="1600">
              <a:latin typeface="Nunito"/>
              <a:ea typeface="Nunito"/>
              <a:cs typeface="Nunito"/>
              <a:sym typeface="Nunito"/>
            </a:endParaRPr>
          </a:p>
          <a:p>
            <a:pPr indent="0" lvl="0" marL="457200" rtl="0" algn="l">
              <a:spcBef>
                <a:spcPts val="0"/>
              </a:spcBef>
              <a:spcAft>
                <a:spcPts val="0"/>
              </a:spcAft>
              <a:buNone/>
            </a:pPr>
            <a:r>
              <a:t/>
            </a:r>
            <a:endParaRPr sz="1600">
              <a:latin typeface="Nunito"/>
              <a:ea typeface="Nunito"/>
              <a:cs typeface="Nunito"/>
              <a:sym typeface="Nunito"/>
            </a:endParaRPr>
          </a:p>
          <a:p>
            <a:pPr indent="0" lvl="0" marL="457200" rtl="0" algn="l">
              <a:spcBef>
                <a:spcPts val="0"/>
              </a:spcBef>
              <a:spcAft>
                <a:spcPts val="0"/>
              </a:spcAft>
              <a:buNone/>
            </a:pPr>
            <a:r>
              <a:rPr lang="en" sz="1600">
                <a:latin typeface="Nunito"/>
                <a:ea typeface="Nunito"/>
                <a:cs typeface="Nunito"/>
                <a:sym typeface="Nunito"/>
              </a:rPr>
              <a:t>The particle associated with this Higgs field was named the </a:t>
            </a:r>
            <a:r>
              <a:rPr b="1" lang="en" sz="1600">
                <a:latin typeface="Nunito"/>
                <a:ea typeface="Nunito"/>
                <a:cs typeface="Nunito"/>
                <a:sym typeface="Nunito"/>
              </a:rPr>
              <a:t>Higgs boson</a:t>
            </a:r>
            <a:r>
              <a:rPr lang="en" sz="1600">
                <a:latin typeface="Nunito"/>
                <a:ea typeface="Nunito"/>
                <a:cs typeface="Nunito"/>
                <a:sym typeface="Nunito"/>
              </a:rPr>
              <a:t> as it was responsible for giving mass to bosons.</a:t>
            </a:r>
            <a:endParaRPr sz="1600">
              <a:latin typeface="Nunito"/>
              <a:ea typeface="Nunito"/>
              <a:cs typeface="Nunito"/>
              <a:sym typeface="Nunito"/>
            </a:endParaRPr>
          </a:p>
          <a:p>
            <a:pPr indent="0" lvl="0" marL="457200" rtl="0" algn="l">
              <a:spcBef>
                <a:spcPts val="0"/>
              </a:spcBef>
              <a:spcAft>
                <a:spcPts val="0"/>
              </a:spcAft>
              <a:buNone/>
            </a:pPr>
            <a:r>
              <a:t/>
            </a:r>
            <a:endParaRPr sz="1600">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19"/>
          <p:cNvSpPr txBox="1"/>
          <p:nvPr/>
        </p:nvSpPr>
        <p:spPr>
          <a:xfrm>
            <a:off x="1291125" y="1077950"/>
            <a:ext cx="7431900" cy="3010800"/>
          </a:xfrm>
          <a:prstGeom prst="rect">
            <a:avLst/>
          </a:prstGeom>
          <a:noFill/>
          <a:ln>
            <a:noFill/>
          </a:ln>
        </p:spPr>
        <p:txBody>
          <a:bodyPr anchorCtr="0" anchor="t" bIns="91425" lIns="91425" spcFirstLastPara="1" rIns="91425" wrap="square" tIns="91425">
            <a:noAutofit/>
          </a:bodyPr>
          <a:lstStyle/>
          <a:p>
            <a:pPr indent="-330200" lvl="0" marL="457200" rtl="0" algn="just">
              <a:spcBef>
                <a:spcPts val="0"/>
              </a:spcBef>
              <a:spcAft>
                <a:spcPts val="0"/>
              </a:spcAft>
              <a:buSzPts val="1600"/>
              <a:buFont typeface="Nunito"/>
              <a:buChar char="●"/>
            </a:pPr>
            <a:r>
              <a:rPr lang="en" sz="1600">
                <a:latin typeface="Nunito"/>
                <a:ea typeface="Nunito"/>
                <a:cs typeface="Nunito"/>
                <a:sym typeface="Nunito"/>
              </a:rPr>
              <a:t>At peak performance, up to one billion proton-proton collisions per second, with a combined data volume of more than 60 million megabytes per second are observed.</a:t>
            </a:r>
            <a:endParaRPr sz="1600">
              <a:latin typeface="Nunito"/>
              <a:ea typeface="Nunito"/>
              <a:cs typeface="Nunito"/>
              <a:sym typeface="Nunito"/>
            </a:endParaRPr>
          </a:p>
          <a:p>
            <a:pPr indent="0" lvl="0" marL="457200" rtl="0" algn="just">
              <a:spcBef>
                <a:spcPts val="0"/>
              </a:spcBef>
              <a:spcAft>
                <a:spcPts val="0"/>
              </a:spcAft>
              <a:buNone/>
            </a:pPr>
            <a:r>
              <a:t/>
            </a:r>
            <a:endParaRPr sz="1600">
              <a:latin typeface="Nunito"/>
              <a:ea typeface="Nunito"/>
              <a:cs typeface="Nunito"/>
              <a:sym typeface="Nunito"/>
            </a:endParaRPr>
          </a:p>
          <a:p>
            <a:pPr indent="-330200" lvl="0" marL="457200" rtl="0" algn="just">
              <a:spcBef>
                <a:spcPts val="0"/>
              </a:spcBef>
              <a:spcAft>
                <a:spcPts val="0"/>
              </a:spcAft>
              <a:buSzPts val="1600"/>
              <a:buFont typeface="Nunito"/>
              <a:buChar char="●"/>
            </a:pPr>
            <a:r>
              <a:rPr lang="en" sz="1600">
                <a:latin typeface="Nunito"/>
                <a:ea typeface="Nunito"/>
                <a:cs typeface="Nunito"/>
                <a:sym typeface="Nunito"/>
              </a:rPr>
              <a:t>Only a few of these events will contain interesting characteristics that might lead to new discoveries.</a:t>
            </a:r>
            <a:endParaRPr sz="1600">
              <a:latin typeface="Nunito"/>
              <a:ea typeface="Nunito"/>
              <a:cs typeface="Nunito"/>
              <a:sym typeface="Nunito"/>
            </a:endParaRPr>
          </a:p>
          <a:p>
            <a:pPr indent="0" lvl="0" marL="457200" rtl="0" algn="just">
              <a:spcBef>
                <a:spcPts val="0"/>
              </a:spcBef>
              <a:spcAft>
                <a:spcPts val="0"/>
              </a:spcAft>
              <a:buNone/>
            </a:pPr>
            <a:r>
              <a:t/>
            </a:r>
            <a:endParaRPr sz="1600">
              <a:latin typeface="Nunito"/>
              <a:ea typeface="Nunito"/>
              <a:cs typeface="Nunito"/>
              <a:sym typeface="Nunito"/>
            </a:endParaRPr>
          </a:p>
          <a:p>
            <a:pPr indent="-330200" lvl="0" marL="457200" rtl="0" algn="just">
              <a:spcBef>
                <a:spcPts val="0"/>
              </a:spcBef>
              <a:spcAft>
                <a:spcPts val="0"/>
              </a:spcAft>
              <a:buSzPts val="1600"/>
              <a:buFont typeface="Nunito"/>
              <a:buChar char="●"/>
            </a:pPr>
            <a:r>
              <a:rPr lang="en" sz="1600">
                <a:latin typeface="Nunito"/>
                <a:ea typeface="Nunito"/>
                <a:cs typeface="Nunito"/>
                <a:sym typeface="Nunito"/>
              </a:rPr>
              <a:t>To reduce the flow of data to manageable levels, ATLAS uses a specialised multi-level computing system - the </a:t>
            </a:r>
            <a:r>
              <a:rPr b="1" lang="en" sz="1600">
                <a:latin typeface="Nunito"/>
                <a:ea typeface="Nunito"/>
                <a:cs typeface="Nunito"/>
                <a:sym typeface="Nunito"/>
              </a:rPr>
              <a:t>Trigger System </a:t>
            </a:r>
            <a:r>
              <a:rPr lang="en" sz="1600">
                <a:latin typeface="Nunito"/>
                <a:ea typeface="Nunito"/>
                <a:cs typeface="Nunito"/>
                <a:sym typeface="Nunito"/>
              </a:rPr>
              <a:t>- which selects events with distinguishing characteristics that make them interesting for physics analyses.</a:t>
            </a:r>
            <a:endParaRPr sz="1600">
              <a:latin typeface="Nunito"/>
              <a:ea typeface="Nunito"/>
              <a:cs typeface="Nunito"/>
              <a:sym typeface="Nunito"/>
            </a:endParaRPr>
          </a:p>
        </p:txBody>
      </p:sp>
      <p:pic>
        <p:nvPicPr>
          <p:cNvPr id="316" name="Google Shape;316;p19"/>
          <p:cNvPicPr preferRelativeResize="0"/>
          <p:nvPr/>
        </p:nvPicPr>
        <p:blipFill rotWithShape="1">
          <a:blip r:embed="rId3">
            <a:alphaModFix/>
          </a:blip>
          <a:srcRect b="51631" l="0" r="93420" t="9184"/>
          <a:stretch/>
        </p:blipFill>
        <p:spPr>
          <a:xfrm>
            <a:off x="1399350" y="4088825"/>
            <a:ext cx="422399" cy="503850"/>
          </a:xfrm>
          <a:prstGeom prst="rect">
            <a:avLst/>
          </a:prstGeom>
          <a:noFill/>
          <a:ln>
            <a:noFill/>
          </a:ln>
        </p:spPr>
      </p:pic>
      <p:sp>
        <p:nvSpPr>
          <p:cNvPr id="317" name="Google Shape;317;p19"/>
          <p:cNvSpPr txBox="1"/>
          <p:nvPr/>
        </p:nvSpPr>
        <p:spPr>
          <a:xfrm>
            <a:off x="1976925" y="4088825"/>
            <a:ext cx="6554400" cy="764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i="1" lang="en" sz="1500">
                <a:highlight>
                  <a:srgbClr val="FFFFFF"/>
                </a:highlight>
              </a:rPr>
              <a:t>The </a:t>
            </a:r>
            <a:r>
              <a:rPr b="1" i="1" lang="en" sz="1500">
                <a:highlight>
                  <a:srgbClr val="FFFFFF"/>
                </a:highlight>
              </a:rPr>
              <a:t>trigger</a:t>
            </a:r>
            <a:r>
              <a:rPr i="1" lang="en" sz="1500">
                <a:highlight>
                  <a:srgbClr val="FFFFFF"/>
                </a:highlight>
              </a:rPr>
              <a:t> system selects 100 interesting events per second out of 1000 million total. The </a:t>
            </a:r>
            <a:r>
              <a:rPr b="1" i="1" lang="en" sz="1500">
                <a:highlight>
                  <a:srgbClr val="FFFFFF"/>
                </a:highlight>
              </a:rPr>
              <a:t>data acquisition</a:t>
            </a:r>
            <a:r>
              <a:rPr i="1" lang="en" sz="1500">
                <a:highlight>
                  <a:srgbClr val="FFFFFF"/>
                </a:highlight>
              </a:rPr>
              <a:t> system channels the data from the detectors to storage.</a:t>
            </a:r>
            <a:endParaRPr i="1"/>
          </a:p>
        </p:txBody>
      </p:sp>
      <p:sp>
        <p:nvSpPr>
          <p:cNvPr id="318" name="Google Shape;318;p19"/>
          <p:cNvSpPr txBox="1"/>
          <p:nvPr/>
        </p:nvSpPr>
        <p:spPr>
          <a:xfrm>
            <a:off x="1294800" y="410275"/>
            <a:ext cx="6554400" cy="50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b="1" lang="en" sz="2400">
                <a:latin typeface="Nunito"/>
                <a:ea typeface="Nunito"/>
                <a:cs typeface="Nunito"/>
                <a:sym typeface="Nunito"/>
              </a:rPr>
              <a:t>5. Triggering and Data Acquisition</a:t>
            </a:r>
            <a:endParaRPr b="1" sz="2400">
              <a:latin typeface="Nunito"/>
              <a:ea typeface="Nunito"/>
              <a:cs typeface="Nunito"/>
              <a:sym typeface="Nunito"/>
            </a:endParaRPr>
          </a:p>
          <a:p>
            <a:pPr indent="0" lvl="0" marL="0" rtl="0" algn="l">
              <a:spcBef>
                <a:spcPts val="800"/>
              </a:spcBef>
              <a:spcAft>
                <a:spcPts val="0"/>
              </a:spcAft>
              <a:buNone/>
            </a:pPr>
            <a:r>
              <a:t/>
            </a:r>
            <a:endParaRPr sz="2400">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20"/>
          <p:cNvSpPr txBox="1"/>
          <p:nvPr/>
        </p:nvSpPr>
        <p:spPr>
          <a:xfrm>
            <a:off x="1123175" y="787275"/>
            <a:ext cx="7925400" cy="4261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600">
                <a:latin typeface="Nunito"/>
                <a:ea typeface="Nunito"/>
                <a:cs typeface="Nunito"/>
                <a:sym typeface="Nunito"/>
              </a:rPr>
              <a:t>The </a:t>
            </a:r>
            <a:r>
              <a:rPr b="1" lang="en" sz="1600">
                <a:latin typeface="Nunito"/>
                <a:ea typeface="Nunito"/>
                <a:cs typeface="Nunito"/>
                <a:sym typeface="Nunito"/>
              </a:rPr>
              <a:t>ATLAS</a:t>
            </a:r>
            <a:r>
              <a:rPr lang="en" sz="1600">
                <a:latin typeface="Nunito"/>
                <a:ea typeface="Nunito"/>
                <a:cs typeface="Nunito"/>
                <a:sym typeface="Nunito"/>
              </a:rPr>
              <a:t> trigger system carries out the selection process in three stages. </a:t>
            </a:r>
            <a:endParaRPr sz="1600">
              <a:latin typeface="Nunito"/>
              <a:ea typeface="Nunito"/>
              <a:cs typeface="Nunito"/>
              <a:sym typeface="Nunito"/>
            </a:endParaRPr>
          </a:p>
          <a:p>
            <a:pPr indent="0" lvl="0" marL="0" rtl="0" algn="just">
              <a:spcBef>
                <a:spcPts val="0"/>
              </a:spcBef>
              <a:spcAft>
                <a:spcPts val="0"/>
              </a:spcAft>
              <a:buNone/>
            </a:pPr>
            <a:r>
              <a:t/>
            </a:r>
            <a:endParaRPr sz="1600">
              <a:latin typeface="Nunito"/>
              <a:ea typeface="Nunito"/>
              <a:cs typeface="Nunito"/>
              <a:sym typeface="Nunito"/>
            </a:endParaRPr>
          </a:p>
          <a:p>
            <a:pPr indent="0" lvl="0" marL="0" rtl="0" algn="just">
              <a:spcBef>
                <a:spcPts val="0"/>
              </a:spcBef>
              <a:spcAft>
                <a:spcPts val="0"/>
              </a:spcAft>
              <a:buNone/>
            </a:pPr>
            <a:r>
              <a:rPr b="1" lang="en" sz="1600">
                <a:latin typeface="Nunito"/>
                <a:ea typeface="Nunito"/>
                <a:cs typeface="Nunito"/>
                <a:sym typeface="Nunito"/>
              </a:rPr>
              <a:t>Level-1 trigger</a:t>
            </a:r>
            <a:r>
              <a:rPr lang="en" sz="1600">
                <a:latin typeface="Nunito"/>
                <a:ea typeface="Nunito"/>
                <a:cs typeface="Nunito"/>
                <a:sym typeface="Nunito"/>
              </a:rPr>
              <a:t> : It works on a subset of information from the muon detectors. The decision to keep the data from an event is made less than two microseconds after the event occurs, and the event is then retrieved from pipelined storage buffers and</a:t>
            </a:r>
            <a:r>
              <a:rPr lang="en" sz="1600">
                <a:latin typeface="Nunito"/>
                <a:ea typeface="Nunito"/>
                <a:cs typeface="Nunito"/>
                <a:sym typeface="Nunito"/>
              </a:rPr>
              <a:t> less than 100,000 are kept by the Level-1 trigger.</a:t>
            </a:r>
            <a:endParaRPr sz="1600">
              <a:latin typeface="Nunito"/>
              <a:ea typeface="Nunito"/>
              <a:cs typeface="Nunito"/>
              <a:sym typeface="Nunito"/>
            </a:endParaRPr>
          </a:p>
          <a:p>
            <a:pPr indent="0" lvl="0" marL="0" rtl="0" algn="just">
              <a:spcBef>
                <a:spcPts val="0"/>
              </a:spcBef>
              <a:spcAft>
                <a:spcPts val="0"/>
              </a:spcAft>
              <a:buNone/>
            </a:pPr>
            <a:r>
              <a:t/>
            </a:r>
            <a:endParaRPr sz="1600">
              <a:latin typeface="Nunito"/>
              <a:ea typeface="Nunito"/>
              <a:cs typeface="Nunito"/>
              <a:sym typeface="Nunito"/>
            </a:endParaRPr>
          </a:p>
          <a:p>
            <a:pPr indent="0" lvl="0" marL="0" rtl="0" algn="just">
              <a:spcBef>
                <a:spcPts val="0"/>
              </a:spcBef>
              <a:spcAft>
                <a:spcPts val="0"/>
              </a:spcAft>
              <a:buClr>
                <a:srgbClr val="000000"/>
              </a:buClr>
              <a:buSzPts val="1100"/>
              <a:buFont typeface="Arial"/>
              <a:buNone/>
            </a:pPr>
            <a:r>
              <a:rPr b="1" lang="en" sz="1600">
                <a:latin typeface="Nunito"/>
                <a:ea typeface="Nunito"/>
                <a:cs typeface="Nunito"/>
                <a:sym typeface="Nunito"/>
              </a:rPr>
              <a:t>Level-2 trigger</a:t>
            </a:r>
            <a:r>
              <a:rPr lang="en" sz="1600">
                <a:latin typeface="Nunito"/>
                <a:ea typeface="Nunito"/>
                <a:cs typeface="Nunito"/>
                <a:sym typeface="Nunito"/>
              </a:rPr>
              <a:t> : It is a large array of custom processors that analyse in greater detail specific regions of interest identified by the Level-1 system for each event. In the </a:t>
            </a:r>
            <a:r>
              <a:rPr lang="en" sz="1600">
                <a:latin typeface="Nunito"/>
                <a:ea typeface="Nunito"/>
                <a:cs typeface="Nunito"/>
                <a:sym typeface="Nunito"/>
              </a:rPr>
              <a:t>meantime</a:t>
            </a:r>
            <a:r>
              <a:rPr lang="en" sz="1600">
                <a:latin typeface="Nunito"/>
                <a:ea typeface="Nunito"/>
                <a:cs typeface="Nunito"/>
                <a:sym typeface="Nunito"/>
              </a:rPr>
              <a:t>, a few thousand events per second pass Level-2, and have their data passed on to Level-3.</a:t>
            </a:r>
            <a:endParaRPr sz="1600">
              <a:latin typeface="Nunito"/>
              <a:ea typeface="Nunito"/>
              <a:cs typeface="Nunito"/>
              <a:sym typeface="Nunito"/>
            </a:endParaRPr>
          </a:p>
          <a:p>
            <a:pPr indent="0" lvl="0" marL="0" rtl="0" algn="just">
              <a:spcBef>
                <a:spcPts val="0"/>
              </a:spcBef>
              <a:spcAft>
                <a:spcPts val="0"/>
              </a:spcAft>
              <a:buNone/>
            </a:pPr>
            <a:r>
              <a:t/>
            </a:r>
            <a:endParaRPr b="1" sz="1600">
              <a:latin typeface="Nunito"/>
              <a:ea typeface="Nunito"/>
              <a:cs typeface="Nunito"/>
              <a:sym typeface="Nunito"/>
            </a:endParaRPr>
          </a:p>
          <a:p>
            <a:pPr indent="0" lvl="0" marL="0" rtl="0" algn="just">
              <a:spcBef>
                <a:spcPts val="0"/>
              </a:spcBef>
              <a:spcAft>
                <a:spcPts val="0"/>
              </a:spcAft>
              <a:buClr>
                <a:srgbClr val="000000"/>
              </a:buClr>
              <a:buSzPts val="1100"/>
              <a:buFont typeface="Arial"/>
              <a:buNone/>
            </a:pPr>
            <a:r>
              <a:rPr b="1" lang="en" sz="1600">
                <a:latin typeface="Nunito"/>
                <a:ea typeface="Nunito"/>
                <a:cs typeface="Nunito"/>
                <a:sym typeface="Nunito"/>
              </a:rPr>
              <a:t>Level-3 trigger </a:t>
            </a:r>
            <a:r>
              <a:rPr lang="en" sz="1600">
                <a:latin typeface="Nunito"/>
                <a:ea typeface="Nunito"/>
                <a:cs typeface="Nunito"/>
                <a:sym typeface="Nunito"/>
              </a:rPr>
              <a:t>:</a:t>
            </a:r>
            <a:r>
              <a:rPr b="1" lang="en" sz="1600">
                <a:latin typeface="Nunito"/>
                <a:ea typeface="Nunito"/>
                <a:cs typeface="Nunito"/>
                <a:sym typeface="Nunito"/>
              </a:rPr>
              <a:t> </a:t>
            </a:r>
            <a:r>
              <a:rPr lang="en" sz="1600">
                <a:latin typeface="Nunito"/>
                <a:ea typeface="Nunito"/>
                <a:cs typeface="Nunito"/>
                <a:sym typeface="Nunito"/>
              </a:rPr>
              <a:t>It is a large farm of CPUs which perform a detailed analysis of the full event data. About 200 events per second are left after the Level-3 analysis, and these are passed on to a data storage system for offline analysis.</a:t>
            </a:r>
            <a:endParaRPr sz="1600">
              <a:latin typeface="Nunito"/>
              <a:ea typeface="Nunito"/>
              <a:cs typeface="Nunito"/>
              <a:sym typeface="Nunito"/>
            </a:endParaRPr>
          </a:p>
          <a:p>
            <a:pPr indent="0" lvl="0" marL="0" rtl="0" algn="just">
              <a:spcBef>
                <a:spcPts val="0"/>
              </a:spcBef>
              <a:spcAft>
                <a:spcPts val="0"/>
              </a:spcAft>
              <a:buNone/>
            </a:pPr>
            <a:r>
              <a:t/>
            </a:r>
            <a:endParaRPr sz="1600">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21"/>
          <p:cNvSpPr txBox="1"/>
          <p:nvPr>
            <p:ph idx="1" type="body"/>
          </p:nvPr>
        </p:nvSpPr>
        <p:spPr>
          <a:xfrm>
            <a:off x="1136075" y="639250"/>
            <a:ext cx="7030500" cy="61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400">
                <a:solidFill>
                  <a:srgbClr val="000000"/>
                </a:solidFill>
              </a:rPr>
              <a:t>6. Challenges :</a:t>
            </a:r>
            <a:endParaRPr b="1" sz="2400">
              <a:solidFill>
                <a:srgbClr val="000000"/>
              </a:solidFill>
            </a:endParaRPr>
          </a:p>
        </p:txBody>
      </p:sp>
      <p:sp>
        <p:nvSpPr>
          <p:cNvPr id="329" name="Google Shape;329;p21"/>
          <p:cNvSpPr txBox="1"/>
          <p:nvPr/>
        </p:nvSpPr>
        <p:spPr>
          <a:xfrm>
            <a:off x="1136075" y="1470450"/>
            <a:ext cx="7515900" cy="2435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600">
                <a:latin typeface="Nunito"/>
                <a:ea typeface="Nunito"/>
                <a:cs typeface="Nunito"/>
                <a:sym typeface="Nunito"/>
              </a:rPr>
              <a:t>Discriminate between collisions which produce particles of interest (signal) from those producing other particles (background ).</a:t>
            </a:r>
            <a:endParaRPr sz="1600">
              <a:latin typeface="Nunito"/>
              <a:ea typeface="Nunito"/>
              <a:cs typeface="Nunito"/>
              <a:sym typeface="Nunito"/>
            </a:endParaRPr>
          </a:p>
          <a:p>
            <a:pPr indent="0" lvl="0" marL="0" rtl="0" algn="just">
              <a:spcBef>
                <a:spcPts val="0"/>
              </a:spcBef>
              <a:spcAft>
                <a:spcPts val="0"/>
              </a:spcAft>
              <a:buNone/>
            </a:pPr>
            <a:r>
              <a:t/>
            </a:r>
            <a:endParaRPr sz="1600">
              <a:latin typeface="Nunito"/>
              <a:ea typeface="Nunito"/>
              <a:cs typeface="Nunito"/>
              <a:sym typeface="Nunito"/>
            </a:endParaRPr>
          </a:p>
          <a:p>
            <a:pPr indent="0" lvl="0" marL="0" rtl="0" algn="just">
              <a:spcBef>
                <a:spcPts val="0"/>
              </a:spcBef>
              <a:spcAft>
                <a:spcPts val="0"/>
              </a:spcAft>
              <a:buNone/>
            </a:pPr>
            <a:r>
              <a:rPr lang="en" sz="1600">
                <a:latin typeface="Nunito"/>
                <a:ea typeface="Nunito"/>
                <a:cs typeface="Nunito"/>
                <a:sym typeface="Nunito"/>
              </a:rPr>
              <a:t>There are two types of decay:</a:t>
            </a:r>
            <a:endParaRPr sz="1600">
              <a:latin typeface="Nunito"/>
              <a:ea typeface="Nunito"/>
              <a:cs typeface="Nunito"/>
              <a:sym typeface="Nunito"/>
            </a:endParaRPr>
          </a:p>
          <a:p>
            <a:pPr indent="-330200" lvl="0" marL="457200" rtl="0" algn="just">
              <a:spcBef>
                <a:spcPts val="0"/>
              </a:spcBef>
              <a:spcAft>
                <a:spcPts val="0"/>
              </a:spcAft>
              <a:buSzPts val="1600"/>
              <a:buFont typeface="Nunito"/>
              <a:buAutoNum type="arabicPeriod"/>
            </a:pPr>
            <a:r>
              <a:rPr lang="en" sz="1600">
                <a:latin typeface="Nunito"/>
                <a:ea typeface="Nunito"/>
                <a:cs typeface="Nunito"/>
                <a:sym typeface="Nunito"/>
              </a:rPr>
              <a:t>Decay of Higgs boson particles</a:t>
            </a:r>
            <a:endParaRPr sz="1600">
              <a:latin typeface="Nunito"/>
              <a:ea typeface="Nunito"/>
              <a:cs typeface="Nunito"/>
              <a:sym typeface="Nunito"/>
            </a:endParaRPr>
          </a:p>
          <a:p>
            <a:pPr indent="-330200" lvl="0" marL="457200" rtl="0" algn="just">
              <a:spcBef>
                <a:spcPts val="0"/>
              </a:spcBef>
              <a:spcAft>
                <a:spcPts val="0"/>
              </a:spcAft>
              <a:buSzPts val="1600"/>
              <a:buFont typeface="Nunito"/>
              <a:buAutoNum type="arabicPeriod"/>
            </a:pPr>
            <a:r>
              <a:rPr lang="en" sz="1600">
                <a:latin typeface="Nunito"/>
                <a:ea typeface="Nunito"/>
                <a:cs typeface="Nunito"/>
                <a:sym typeface="Nunito"/>
              </a:rPr>
              <a:t>Decay of Supersymmetric particles</a:t>
            </a:r>
            <a:endParaRPr sz="1600">
              <a:latin typeface="Nunito"/>
              <a:ea typeface="Nunito"/>
              <a:cs typeface="Nunito"/>
              <a:sym typeface="Nunito"/>
            </a:endParaRPr>
          </a:p>
          <a:p>
            <a:pPr indent="0" lvl="0" marL="0" rtl="0" algn="just">
              <a:spcBef>
                <a:spcPts val="0"/>
              </a:spcBef>
              <a:spcAft>
                <a:spcPts val="0"/>
              </a:spcAft>
              <a:buNone/>
            </a:pPr>
            <a:r>
              <a:t/>
            </a:r>
            <a:endParaRPr sz="1600">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