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415" r:id="rId7"/>
    <p:sldId id="416" r:id="rId8"/>
    <p:sldId id="417" r:id="rId9"/>
    <p:sldId id="418" r:id="rId10"/>
    <p:sldId id="424" r:id="rId11"/>
    <p:sldId id="420" r:id="rId12"/>
    <p:sldId id="421" r:id="rId13"/>
    <p:sldId id="422" r:id="rId14"/>
    <p:sldId id="425" r:id="rId15"/>
    <p:sldId id="414" r:id="rId16"/>
    <p:sldId id="402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incs stílus, csak rács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86320" autoAdjust="0"/>
  </p:normalViewPr>
  <p:slideViewPr>
    <p:cSldViewPr snapToGrid="0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A839-F3E4-4D9D-A525-BAD91030AC63}" type="datetimeFigureOut">
              <a:rPr lang="hu-HU" smtClean="0"/>
              <a:t>2023. 12. 05.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62000-11C5-4D5A-AC79-6C282017C8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0017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8ECCF109-5704-477E-995D-F88760F42F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2099CC8-E10B-4B36-B7D6-73FB509C0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456" y="2001838"/>
            <a:ext cx="8385544" cy="1879046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hu-HU"/>
              <a:t> Cím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7666E9E-197D-46A2-9B6B-457BE70D5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3955410"/>
            <a:ext cx="5971953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</p:spTree>
    <p:extLst>
      <p:ext uri="{BB962C8B-B14F-4D97-AF65-F5344CB8AC3E}">
        <p14:creationId xmlns:p14="http://schemas.microsoft.com/office/powerpoint/2010/main" val="14233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62F4D36-E609-41C9-90D1-FB97F816B3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4D0EA0-45A6-4BA8-B853-EB441A33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832DA9-CA69-4206-9F01-34D50025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C99101-8484-49DB-8614-AA603623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8126B1-8F10-41BC-8CD1-2F4531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F39F033D-BDC1-4A37-B1AE-1771A4C4A525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ím 8">
            <a:extLst>
              <a:ext uri="{FF2B5EF4-FFF2-40B4-BE49-F238E27FC236}">
                <a16:creationId xmlns:a16="http://schemas.microsoft.com/office/drawing/2014/main" id="{5D3147A7-1ECF-4863-B38D-0F818A83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82430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3826ED7A-1BF2-4FC0-99C4-00E480B58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1D9EA4-04BC-41D5-884B-A8F0AF2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0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C452C0-2557-45B4-A9F4-F20EC75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667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5D0D00-64F6-43E5-A09F-CE1A72DD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1AABAB-CCF8-4EFD-8775-A3483F0DA1E6}" type="datetime1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7FCAE8-AACD-454B-90DC-8E6F10DD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29FE1C-4208-4AC1-8887-5D6682C5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850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88EA3FA3-E579-4B32-AFB8-88A2F2221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54009BD-B1D6-40CF-96E2-BD0066FE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DCEEF1-ECCE-4C54-99B5-75CBFD404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5EA962-DF13-43A3-A84E-80C2FCB4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8721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E610F-7E0C-4CB7-BA19-9B3BCAA1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86A98E5-7FAA-4267-90DB-9E7BCE3DBFB1}" type="datetime1">
              <a:rPr lang="hu-HU" smtClean="0"/>
              <a:t>2023. 12. 05.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893640-7157-4D03-A818-DB22C4C8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13BE1C-AC49-4FB1-BE73-84887BF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E51596C2-2264-4B65-8048-6E5DD282DCF1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6D4D7463-2A34-486E-BCF9-A27B10856D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DFA980C-7B71-4F5D-8A4E-E4BC0DE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C7B884-8B2C-401B-8747-0C74C9A7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D7D7F99-D7BC-4E63-B40A-601AF062F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01CD74-AA88-45A3-B908-69F19513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BAE6FD5-CFC7-4978-AFE8-23F917DB4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7814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3E8F33-6CD4-4843-BA1B-5CC9B4B0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8D24EF-D5A6-4C0B-AB47-C0A9C11DD0F3}" type="datetime1">
              <a:rPr lang="hu-HU" smtClean="0"/>
              <a:t>2023. 12. 05.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81FCA56-1AE2-4681-AE04-664159A3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FA7447-5A10-46E8-84E4-673C70A9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CF6FD5E7-623A-46C8-B4EF-B63CD055793E}"/>
              </a:ext>
            </a:extLst>
          </p:cNvPr>
          <p:cNvCxnSpPr/>
          <p:nvPr userDrawn="1"/>
        </p:nvCxnSpPr>
        <p:spPr>
          <a:xfrm>
            <a:off x="757931" y="1690688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4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88F267DC-2BDE-41CD-83BB-45AC4B1B84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FD60825-F818-4574-8400-344BD87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6B23D6-DC91-4CF7-920A-2BF9E53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A38C83-8565-4C89-A457-CD5070CD6869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CF7590-4130-41A4-894A-0E19A6C4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12250A-08C6-41F0-A2DB-2D2A9E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9663987F-CBC6-473E-80BA-72DC27A878C8}"/>
              </a:ext>
            </a:extLst>
          </p:cNvPr>
          <p:cNvCxnSpPr/>
          <p:nvPr userDrawn="1"/>
        </p:nvCxnSpPr>
        <p:spPr>
          <a:xfrm>
            <a:off x="757931" y="1441174"/>
            <a:ext cx="10676138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915802D4-9412-4F0F-9019-B2E1E4389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07608"/>
            <a:ext cx="12192000" cy="850392"/>
          </a:xfrm>
          <a:prstGeom prst="rect">
            <a:avLst/>
          </a:prstGeom>
        </p:spPr>
      </p:pic>
      <p:sp>
        <p:nvSpPr>
          <p:cNvPr id="2" name="Dátum helye 1">
            <a:extLst>
              <a:ext uri="{FF2B5EF4-FFF2-40B4-BE49-F238E27FC236}">
                <a16:creationId xmlns:a16="http://schemas.microsoft.com/office/drawing/2014/main" id="{D1CCCF1F-5E73-41A6-A0C3-A1DCCB67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7E148-8339-4922-9604-A14BBAA216BB}" type="datetime1">
              <a:rPr lang="hu-HU" smtClean="0"/>
              <a:t>2023. 12. 05.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A1F8E3D-9690-4F1F-8133-5A82F497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579B50-EF8A-4354-9252-FE9D9255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7ECEBC-3B63-4262-8BE9-06366B519A9F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95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BE49CD-7DB0-4867-A82C-04FE37ED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0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FE073D-886B-4598-84CB-8ECE7401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0B117-7C65-4A5E-9015-006CDE6F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36550" y="6247425"/>
            <a:ext cx="1378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2A15-7B04-448F-A256-02DAB50045DD}" type="datetime1">
              <a:rPr lang="hu-HU" smtClean="0"/>
              <a:t>2023. 12. 05.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C661A3-2442-48FA-8301-97C4F681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4776" y="62474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2739BB-063D-4B62-8ACA-7C4EAA39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31626" y="6257089"/>
            <a:ext cx="1822174" cy="357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CEBC-3B63-4262-8BE9-06366B519A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70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285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87D79-A9CC-4FD1-A8B9-D42E5637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56" y="2214489"/>
            <a:ext cx="8385544" cy="1879046"/>
          </a:xfrm>
        </p:spPr>
        <p:txBody>
          <a:bodyPr>
            <a:normAutofit/>
          </a:bodyPr>
          <a:lstStyle/>
          <a:p>
            <a:r>
              <a:rPr lang="en-US" sz="3500" cap="all" dirty="0"/>
              <a:t>collective intelligence </a:t>
            </a:r>
            <a:r>
              <a:rPr lang="hu-HU" sz="3500" cap="all" dirty="0"/>
              <a:t>- </a:t>
            </a:r>
            <a:r>
              <a:rPr lang="en-US" sz="3500" cap="all" dirty="0"/>
              <a:t>Formation</a:t>
            </a:r>
            <a:endParaRPr lang="en-US" sz="3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008CD27-A5B1-404F-912A-5BDFA6CAD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56" y="4338182"/>
            <a:ext cx="7970874" cy="1518332"/>
          </a:xfrm>
        </p:spPr>
        <p:txBody>
          <a:bodyPr>
            <a:normAutofit/>
          </a:bodyPr>
          <a:lstStyle/>
          <a:p>
            <a:r>
              <a:rPr lang="hu-HU" sz="1400" dirty="0"/>
              <a:t>Ákos Rúzsa</a:t>
            </a:r>
            <a:endParaRPr lang="en-US" sz="1400" dirty="0"/>
          </a:p>
          <a:p>
            <a:r>
              <a:rPr lang="en-US" sz="1400" dirty="0"/>
              <a:t>fr2wt6@inf.elte.hu</a:t>
            </a:r>
          </a:p>
        </p:txBody>
      </p:sp>
    </p:spTree>
    <p:extLst>
      <p:ext uri="{BB962C8B-B14F-4D97-AF65-F5344CB8AC3E}">
        <p14:creationId xmlns:p14="http://schemas.microsoft.com/office/powerpoint/2010/main" val="40961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en-US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60A7A8C-7B4C-91A9-EB76-9AC5A129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785"/>
            <a:ext cx="3804957" cy="397914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C529497-92F8-E85D-42AB-E9F6FCAE6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29456"/>
            <a:ext cx="3842086" cy="3995769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369E78DB-3FDF-67D7-1F15-BC8C70BAC4C6}"/>
              </a:ext>
            </a:extLst>
          </p:cNvPr>
          <p:cNvSpPr txBox="1"/>
          <p:nvPr/>
        </p:nvSpPr>
        <p:spPr>
          <a:xfrm>
            <a:off x="2388754" y="5625225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8DC2807-9567-B8BD-6631-4157651BBCAC}"/>
              </a:ext>
            </a:extLst>
          </p:cNvPr>
          <p:cNvSpPr txBox="1"/>
          <p:nvPr/>
        </p:nvSpPr>
        <p:spPr>
          <a:xfrm>
            <a:off x="7419829" y="5596932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9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Results</a:t>
            </a:r>
            <a:endParaRPr lang="en-US" dirty="0"/>
          </a:p>
        </p:txBody>
      </p:sp>
      <p:pic>
        <p:nvPicPr>
          <p:cNvPr id="8" name="Képernyőfelvétel 7">
            <a:hlinkClick r:id="" action="ppaction://media"/>
            <a:extLst>
              <a:ext uri="{FF2B5EF4-FFF2-40B4-BE49-F238E27FC236}">
                <a16:creationId xmlns:a16="http://schemas.microsoft.com/office/drawing/2014/main" id="{48E17305-6C71-64B2-9673-CE0A31720DB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099" end="5997.8798"/>
                </p14:media>
              </p:ext>
            </p:extLst>
          </p:nvPr>
        </p:nvPicPr>
        <p:blipFill rotWithShape="1">
          <a:blip r:embed="rId4"/>
          <a:srcRect l="4439" t="12161" r="19328" b="9073"/>
          <a:stretch/>
        </p:blipFill>
        <p:spPr>
          <a:xfrm>
            <a:off x="4038600" y="1612027"/>
            <a:ext cx="4114800" cy="42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8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B633DB-5615-2F5D-E270-E20F1C282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  <a:endParaRPr lang="hu-HU" b="1" dirty="0"/>
          </a:p>
          <a:p>
            <a:r>
              <a:rPr lang="en-US" dirty="0"/>
              <a:t>Simplifying the observation space for the specific task is necessary.</a:t>
            </a:r>
          </a:p>
          <a:p>
            <a:r>
              <a:rPr lang="en-US" dirty="0"/>
              <a:t>Reward function is generalizable to many shapes.</a:t>
            </a:r>
          </a:p>
          <a:p>
            <a:r>
              <a:rPr lang="en-US" dirty="0"/>
              <a:t>Training to move from one shape to another is easier than from random position. </a:t>
            </a:r>
          </a:p>
          <a:p>
            <a:pPr marL="0" indent="0">
              <a:buNone/>
            </a:pPr>
            <a:r>
              <a:rPr lang="en-US" b="1" dirty="0"/>
              <a:t>Further Work</a:t>
            </a:r>
          </a:p>
          <a:p>
            <a:r>
              <a:rPr lang="en-US" dirty="0"/>
              <a:t>Find the limitations of the reward function.</a:t>
            </a:r>
          </a:p>
          <a:p>
            <a:r>
              <a:rPr lang="en-US" dirty="0"/>
              <a:t>Find a way to eliminate oscillations.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49C13-A248-9D55-3045-1F0644E2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8996A-3504-37C0-EF62-3E6162CB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EABA14-F98C-F529-2685-51DA738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Work Example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6EF2B66-4DA5-231A-DF6D-B48C3FB6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1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782DC-5081-A540-6A6D-E5E8C71C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77C31-3E4A-DFB4-4CEB-3BF8B692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13</a:t>
            </a:fld>
            <a:endParaRPr lang="hu-H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FAF27F-70B5-AA86-38A1-B1EC2BA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875736" cy="1680934"/>
          </a:xfrm>
        </p:spPr>
        <p:txBody>
          <a:bodyPr/>
          <a:lstStyle/>
          <a:p>
            <a:r>
              <a:rPr lang="en-US" sz="6000" dirty="0"/>
              <a:t>Thank You for Your attention!</a:t>
            </a:r>
            <a:endParaRPr lang="hu-H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4F38B2E-B662-EF9F-18B2-17705C32901D}"/>
              </a:ext>
            </a:extLst>
          </p:cNvPr>
          <p:cNvSpPr txBox="1">
            <a:spLocks/>
          </p:cNvSpPr>
          <p:nvPr/>
        </p:nvSpPr>
        <p:spPr>
          <a:xfrm>
            <a:off x="831850" y="4722630"/>
            <a:ext cx="365166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Questions</a:t>
            </a:r>
            <a:r>
              <a:rPr lang="hu-HU" dirty="0"/>
              <a:t>?</a:t>
            </a:r>
          </a:p>
          <a:p>
            <a:endParaRPr lang="hu-HU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5ED06CC-8A38-B735-4129-8B9DAD3E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2128" y="6247424"/>
            <a:ext cx="5570195" cy="365125"/>
          </a:xfrm>
        </p:spPr>
        <p:txBody>
          <a:bodyPr/>
          <a:lstStyle/>
          <a:p>
            <a:endParaRPr lang="hu-HU" sz="12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E1AAD0-4E71-EC9C-B011-F38548395ADC}"/>
              </a:ext>
            </a:extLst>
          </p:cNvPr>
          <p:cNvSpPr txBox="1">
            <a:spLocks/>
          </p:cNvSpPr>
          <p:nvPr/>
        </p:nvSpPr>
        <p:spPr>
          <a:xfrm>
            <a:off x="5783605" y="4722630"/>
            <a:ext cx="5570195" cy="1036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85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1800" b="1" dirty="0">
                <a:latin typeface="Open Sans"/>
                <a:ea typeface="Open Sans"/>
                <a:cs typeface="Open Sans"/>
              </a:rPr>
              <a:t>Ákos</a:t>
            </a:r>
            <a:r>
              <a:rPr lang="hu-HU" sz="1800" dirty="0">
                <a:latin typeface="Open Sans"/>
                <a:ea typeface="Open Sans"/>
                <a:cs typeface="Open Sans"/>
              </a:rPr>
              <a:t> </a:t>
            </a:r>
            <a:r>
              <a:rPr lang="hu-HU" sz="1800" b="1" dirty="0">
                <a:latin typeface="Open Sans"/>
                <a:ea typeface="Open Sans"/>
                <a:cs typeface="Open Sans"/>
              </a:rPr>
              <a:t>Rúzsa</a:t>
            </a:r>
            <a:br>
              <a:rPr lang="en-US" sz="2000" dirty="0">
                <a:latin typeface="Open Sans"/>
                <a:ea typeface="Open Sans"/>
                <a:cs typeface="Open Sans"/>
              </a:rPr>
            </a:br>
            <a:r>
              <a:rPr lang="hu-HU" sz="2000" b="1" dirty="0">
                <a:latin typeface="Open Sans"/>
                <a:ea typeface="Open Sans"/>
                <a:cs typeface="Open Sans"/>
              </a:rPr>
              <a:t>fr2wt6</a:t>
            </a:r>
            <a:r>
              <a:rPr lang="en-US" sz="2000" b="1" dirty="0">
                <a:latin typeface="Open Sans"/>
                <a:ea typeface="Open Sans"/>
                <a:cs typeface="Open Sans"/>
              </a:rPr>
              <a:t>@inf.elte.hu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12853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90CDC5-5B56-1948-5744-1CA4CC6B9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166890" cy="4351338"/>
          </a:xfrm>
        </p:spPr>
        <p:txBody>
          <a:bodyPr>
            <a:normAutofit/>
          </a:bodyPr>
          <a:lstStyle/>
          <a:p>
            <a:r>
              <a:rPr lang="en-US" dirty="0"/>
              <a:t>Create a multi-agent system in which the agents learn to form a predefined shape. No agent should be outside this shape, and inside they should be uniformly distributed.</a:t>
            </a:r>
          </a:p>
          <a:p>
            <a:r>
              <a:rPr lang="en-US" dirty="0"/>
              <a:t>The agents will first form a simple shape (circle) then move to a different, more complex shape.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1B3-BE59-9AF8-2978-C9FDE3F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E0030-AF03-27D2-200A-0D4058F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B9788-02DE-BD7F-EBB9-6D7E2D2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18E5DF-570B-B0A6-CC8C-2E29E96A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D13AEA-2676-1A33-47F2-1B340BF8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5090" y="1548721"/>
            <a:ext cx="4348710" cy="202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0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B9353A-990F-3A8E-E26B-E246A598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6067844" cy="4351338"/>
          </a:xfrm>
        </p:spPr>
        <p:txBody>
          <a:bodyPr/>
          <a:lstStyle/>
          <a:p>
            <a:r>
              <a:rPr lang="en-US" dirty="0"/>
              <a:t>Modification of the </a:t>
            </a:r>
            <a:r>
              <a:rPr lang="en-US" dirty="0" err="1"/>
              <a:t>PettingZoo</a:t>
            </a:r>
            <a:r>
              <a:rPr lang="en-US" dirty="0"/>
              <a:t> </a:t>
            </a:r>
            <a:r>
              <a:rPr lang="en-US" dirty="0" err="1"/>
              <a:t>SimpleTag</a:t>
            </a:r>
            <a:r>
              <a:rPr lang="en-US" dirty="0"/>
              <a:t> environment</a:t>
            </a:r>
          </a:p>
          <a:p>
            <a:r>
              <a:rPr lang="en-US" dirty="0"/>
              <a:t>Only a single agent type</a:t>
            </a:r>
          </a:p>
          <a:p>
            <a:r>
              <a:rPr lang="en-US" dirty="0"/>
              <a:t>No obstacles</a:t>
            </a:r>
          </a:p>
          <a:p>
            <a:r>
              <a:rPr lang="en-US" dirty="0"/>
              <a:t>Added two shapes, the circle and the “mountains”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746AA-BE26-5769-B12B-A71FDECC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D436D-A86E-173B-30F7-64621AEF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4D9B-F982-F573-8DA6-2BE44C67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69433FD-E064-2F9B-809B-3D43778F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87456-98D2-FD42-8CE8-F04967DF78C4}"/>
              </a:ext>
            </a:extLst>
          </p:cNvPr>
          <p:cNvSpPr txBox="1"/>
          <p:nvPr/>
        </p:nvSpPr>
        <p:spPr>
          <a:xfrm rot="19139031">
            <a:off x="7719480" y="2579477"/>
            <a:ext cx="287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Image(s)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7D6D87E9-282E-62BC-9593-9A3C2BCC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044" y="1548721"/>
            <a:ext cx="4047063" cy="42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69CEE-6327-F71D-9EEC-0F817C204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8721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Consists of 4 values:</a:t>
            </a:r>
          </a:p>
          <a:p>
            <a:r>
              <a:rPr lang="en-US" dirty="0"/>
              <a:t>Relative position to the center of the object on the x axis</a:t>
            </a:r>
          </a:p>
          <a:p>
            <a:r>
              <a:rPr lang="en-US" dirty="0"/>
              <a:t>Relative position to the center of the object on the y axis</a:t>
            </a:r>
          </a:p>
          <a:p>
            <a:r>
              <a:rPr lang="en-US" dirty="0"/>
              <a:t>Relative position to the closest other agent on the x axis</a:t>
            </a:r>
          </a:p>
          <a:p>
            <a:r>
              <a:rPr lang="en-US" dirty="0"/>
              <a:t>Relative position to the closest other agent on the y axis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956-D79F-38EA-8E9C-DB7FC7AC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A200-E413-5A1C-7257-02EE3061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85FD1-4630-01C6-34D3-1AB46414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FAD1D4-555C-306B-0A2B-DC51A14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spaces</a:t>
            </a:r>
          </a:p>
        </p:txBody>
      </p:sp>
    </p:spTree>
    <p:extLst>
      <p:ext uri="{BB962C8B-B14F-4D97-AF65-F5344CB8AC3E}">
        <p14:creationId xmlns:p14="http://schemas.microsoft.com/office/powerpoint/2010/main" val="18383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D88B6-9967-DFF9-7770-7A233BB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simple, 5 actions:</a:t>
            </a:r>
          </a:p>
          <a:p>
            <a:r>
              <a:rPr lang="en-US" dirty="0"/>
              <a:t>Stay</a:t>
            </a:r>
          </a:p>
          <a:p>
            <a:r>
              <a:rPr lang="en-US" dirty="0"/>
              <a:t>Up</a:t>
            </a:r>
          </a:p>
          <a:p>
            <a:r>
              <a:rPr lang="en-US" dirty="0"/>
              <a:t>Down</a:t>
            </a:r>
          </a:p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90659-FF81-E884-841D-1D5182B2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3DE3C-4F36-D0CB-9459-DB6B1275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2FF3D-D8A7-ECFD-3E03-1865D18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A1690B-39AB-48C3-4344-C4D134A5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spaces</a:t>
            </a:r>
          </a:p>
        </p:txBody>
      </p:sp>
    </p:spTree>
    <p:extLst>
      <p:ext uri="{BB962C8B-B14F-4D97-AF65-F5344CB8AC3E}">
        <p14:creationId xmlns:p14="http://schemas.microsoft.com/office/powerpoint/2010/main" val="276487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C38C3-1E57-A97A-6287-A97EA6DA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44170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Models:</a:t>
            </a:r>
          </a:p>
          <a:p>
            <a:r>
              <a:rPr lang="en-US" dirty="0"/>
              <a:t>Simple: Choose random action, repeat while reward increases, then choose again</a:t>
            </a:r>
          </a:p>
          <a:p>
            <a:r>
              <a:rPr lang="en-US" dirty="0"/>
              <a:t>ANN: Multilayer perceptron (MLP), Proximal Policy Optimization (PPO)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56F29-6B70-0DDA-7130-2B1BB76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71099-158B-B68B-C7F2-BECE9B5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1B6F5-4A1C-7A70-5DE6-D544A487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0BF8A-FD1F-8569-1588-383DCAAC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Policies</a:t>
            </a:r>
          </a:p>
        </p:txBody>
      </p:sp>
      <p:pic>
        <p:nvPicPr>
          <p:cNvPr id="48" name="Kép 47">
            <a:extLst>
              <a:ext uri="{FF2B5EF4-FFF2-40B4-BE49-F238E27FC236}">
                <a16:creationId xmlns:a16="http://schemas.microsoft.com/office/drawing/2014/main" id="{C30220DF-FF85-845D-4078-B272FD9D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88" y="1788540"/>
            <a:ext cx="2922455" cy="3045611"/>
          </a:xfrm>
          <a:prstGeom prst="rect">
            <a:avLst/>
          </a:prstGeom>
        </p:spPr>
      </p:pic>
      <p:pic>
        <p:nvPicPr>
          <p:cNvPr id="49" name="Kép 48" descr="A képen képernyőkép, szöveg, Operációs rendszer látható&#10;&#10;Automatikusan generált leírás">
            <a:extLst>
              <a:ext uri="{FF2B5EF4-FFF2-40B4-BE49-F238E27FC236}">
                <a16:creationId xmlns:a16="http://schemas.microsoft.com/office/drawing/2014/main" id="{481F41A0-0A03-C222-93C4-B7989AFF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46" y="1785068"/>
            <a:ext cx="2922454" cy="3049083"/>
          </a:xfrm>
          <a:prstGeom prst="rect">
            <a:avLst/>
          </a:prstGeom>
        </p:spPr>
      </p:pic>
      <p:sp>
        <p:nvSpPr>
          <p:cNvPr id="50" name="Szövegdoboz 49">
            <a:extLst>
              <a:ext uri="{FF2B5EF4-FFF2-40B4-BE49-F238E27FC236}">
                <a16:creationId xmlns:a16="http://schemas.microsoft.com/office/drawing/2014/main" id="{3385C05A-16EA-8B73-F45B-EB7A909EFBBE}"/>
              </a:ext>
            </a:extLst>
          </p:cNvPr>
          <p:cNvSpPr txBox="1"/>
          <p:nvPr/>
        </p:nvSpPr>
        <p:spPr>
          <a:xfrm>
            <a:off x="6307588" y="481218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CABD054A-3269-22AC-6C1D-08CBA45C48BE}"/>
              </a:ext>
            </a:extLst>
          </p:cNvPr>
          <p:cNvSpPr txBox="1"/>
          <p:nvPr/>
        </p:nvSpPr>
        <p:spPr>
          <a:xfrm>
            <a:off x="9584636" y="481218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18079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F919D-8D48-B4A5-881B-C6058634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721"/>
            <a:ext cx="10515600" cy="4351338"/>
          </a:xfrm>
        </p:spPr>
        <p:txBody>
          <a:bodyPr/>
          <a:lstStyle/>
          <a:p>
            <a:r>
              <a:rPr lang="en-US" dirty="0"/>
              <a:t>Negative if outside play area</a:t>
            </a:r>
          </a:p>
          <a:p>
            <a:r>
              <a:rPr lang="en-US" dirty="0"/>
              <a:t>Zero if in play area but outside shape</a:t>
            </a:r>
          </a:p>
          <a:p>
            <a:r>
              <a:rPr lang="en-US" dirty="0"/>
              <a:t>If inside shape, the distance to the closest other agent (spread out)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BE7B-8595-86E3-79B8-B91F691A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BDAC8-683B-F823-6E95-653CCECA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9A7A8-BB08-C1B1-7C72-EC82E36F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C565F-2C4C-ECA3-5EF1-864A2E9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</p:spTree>
    <p:extLst>
      <p:ext uri="{BB962C8B-B14F-4D97-AF65-F5344CB8AC3E}">
        <p14:creationId xmlns:p14="http://schemas.microsoft.com/office/powerpoint/2010/main" val="67126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B02AE0-A0F6-6EA8-FFF4-AC93E134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looking at the training graphs, we can gain information about the difficulty of the task, and how efficiently the algorithm learned. Was the zero rewarding a problem?</a:t>
            </a:r>
          </a:p>
          <a:p>
            <a:r>
              <a:rPr lang="en-US" dirty="0"/>
              <a:t>To see the performance of the networks, we can look at the results visually.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8072C-60C4-7828-26C1-65D16ADB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6BB95-A927-4104-60D0-042B162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8E137-DF63-1EA2-B096-EBE013E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056E5B-5B91-2C13-416C-7A8EA5CA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4482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7D906-3102-994F-D8C5-24165E3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7A7F-1DAF-4896-9C1F-70526E13ECB8}" type="datetime1">
              <a:rPr lang="hu-HU" smtClean="0"/>
              <a:t>2023. 12. 05.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1128-9B9C-5926-3FBA-918832B1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70828-15CD-9210-408B-A47ABB16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CEBC-3B63-4262-8BE9-06366B519A9F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6EF171-E454-1386-1B4B-EC863D1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mean during training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345DD7B-97A3-E596-05F5-DD594CCF4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74252"/>
            <a:ext cx="5823127" cy="210371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D0CF821D-C4CC-6E35-5F68-9336F9CD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4222"/>
            <a:ext cx="5823127" cy="2093281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B7876ADB-2472-13E0-44F2-E18A0EA11CA8}"/>
              </a:ext>
            </a:extLst>
          </p:cNvPr>
          <p:cNvSpPr txBox="1"/>
          <p:nvPr/>
        </p:nvSpPr>
        <p:spPr>
          <a:xfrm>
            <a:off x="6661327" y="2406196"/>
            <a:ext cx="703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70CD7260-2BC1-8792-CC47-8C5A3D36DF9B}"/>
              </a:ext>
            </a:extLst>
          </p:cNvPr>
          <p:cNvSpPr txBox="1"/>
          <p:nvPr/>
        </p:nvSpPr>
        <p:spPr>
          <a:xfrm>
            <a:off x="6661327" y="4741444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Mountains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99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8" ma:contentTypeDescription="Új dokumentum létrehozása." ma:contentTypeScope="" ma:versionID="cf5bc1a942c794de9c470f24f760a6a4">
  <xsd:schema xmlns:xsd="http://www.w3.org/2001/XMLSchema" xmlns:xs="http://www.w3.org/2001/XMLSchema" xmlns:p="http://schemas.microsoft.com/office/2006/metadata/properties" xmlns:ns2="42eee0cc-f1c1-4533-a4d5-262d2e82bcbc" targetNamespace="http://schemas.microsoft.com/office/2006/metadata/properties" ma:root="true" ma:fieldsID="77ca7ef7e6fe54a4012c7480afea3d43" ns2:_="">
    <xsd:import namespace="42eee0cc-f1c1-4533-a4d5-262d2e82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7F4783-09C3-4781-A121-AEB0C2F4909E}">
  <ds:schemaRefs>
    <ds:schemaRef ds:uri="e6d11555-e15c-4c54-b2e5-a42792137e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8f14fbb-1d2a-466a-9a24-1c5e4393ebbe"/>
    <ds:schemaRef ds:uri="869ec585-f782-4a61-874e-1c695b591433"/>
  </ds:schemaRefs>
</ds:datastoreItem>
</file>

<file path=customXml/itemProps2.xml><?xml version="1.0" encoding="utf-8"?>
<ds:datastoreItem xmlns:ds="http://schemas.openxmlformats.org/officeDocument/2006/customXml" ds:itemID="{BECAE8D7-2126-496B-BE8D-9D148AE99E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643C64-E897-4588-8418-ABFDC072AAA9}"/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382</Words>
  <Application>Microsoft Office PowerPoint</Application>
  <PresentationFormat>Szélesvásznú</PresentationFormat>
  <Paragraphs>81</Paragraphs>
  <Slides>13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Open Sans</vt:lpstr>
      <vt:lpstr>Office-téma</vt:lpstr>
      <vt:lpstr>collective intelligence - Formation</vt:lpstr>
      <vt:lpstr>Formation</vt:lpstr>
      <vt:lpstr>Environment</vt:lpstr>
      <vt:lpstr>Observation spaces</vt:lpstr>
      <vt:lpstr>Action spaces</vt:lpstr>
      <vt:lpstr>Models and Policies</vt:lpstr>
      <vt:lpstr>Rewards</vt:lpstr>
      <vt:lpstr>Evaluation</vt:lpstr>
      <vt:lpstr>Reward mean during training</vt:lpstr>
      <vt:lpstr>Results</vt:lpstr>
      <vt:lpstr>Results</vt:lpstr>
      <vt:lpstr>Conclusion and Further Work Example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Szilárd Kovács</dc:creator>
  <cp:lastModifiedBy>Rúzsa Ákos</cp:lastModifiedBy>
  <cp:revision>26</cp:revision>
  <dcterms:created xsi:type="dcterms:W3CDTF">2022-01-03T10:33:56Z</dcterms:created>
  <dcterms:modified xsi:type="dcterms:W3CDTF">2023-12-05T16:52:56Z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</Properties>
</file>