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v+Iy01kekE3xstL982e/+PYK6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1.xml"/><Relationship Id="rId21" Type="http://schemas.openxmlformats.org/officeDocument/2006/relationships/font" Target="fonts/OpenSans-regular.fntdata"/><Relationship Id="rId3" Type="http://schemas.openxmlformats.org/officeDocument/2006/relationships/slideMaster" Target="slideMasters/slideMaster1.xml"/><Relationship Id="rId25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4" Type="http://schemas.openxmlformats.org/officeDocument/2006/relationships/font" Target="fonts/OpenSans-boldItalic.fntdata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font" Target="fonts/OpenSans-italic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customXml" Target="../customXml/item3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font" Target="fonts/OpenSans-bold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693dd360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693dd360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a693dd360f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693dd360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693dd360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a693dd360f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93dd360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693dd360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a693dd360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93dd360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93dd36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a693dd360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93dd360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693dd360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a693dd360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/>
          <p:nvPr>
            <p:ph type="ctrTitle"/>
          </p:nvPr>
        </p:nvSpPr>
        <p:spPr>
          <a:xfrm>
            <a:off x="758456" y="2001838"/>
            <a:ext cx="8385544" cy="1879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758456" y="3955410"/>
            <a:ext cx="597195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>
  <p:cSld name="Cím és tartal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07608"/>
            <a:ext cx="12192000" cy="85039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838200" y="15487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16"/>
          <p:cNvCxnSpPr/>
          <p:nvPr/>
        </p:nvCxnSpPr>
        <p:spPr>
          <a:xfrm>
            <a:off x="757931" y="1441174"/>
            <a:ext cx="10676138" cy="0"/>
          </a:xfrm>
          <a:prstGeom prst="straightConnector1">
            <a:avLst/>
          </a:prstGeom>
          <a:noFill/>
          <a:ln cap="flat" cmpd="sng" w="9525">
            <a:solidFill>
              <a:srgbClr val="01285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07608"/>
            <a:ext cx="12192000" cy="85039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7"/>
          <p:cNvSpPr txBox="1"/>
          <p:nvPr>
            <p:ph type="title"/>
          </p:nvPr>
        </p:nvSpPr>
        <p:spPr>
          <a:xfrm>
            <a:off x="838200" y="12870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838200" y="41667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07608"/>
            <a:ext cx="12192000" cy="85039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8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838200" y="154872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6172200" y="154872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8"/>
          <p:cNvCxnSpPr/>
          <p:nvPr/>
        </p:nvCxnSpPr>
        <p:spPr>
          <a:xfrm>
            <a:off x="757931" y="1441174"/>
            <a:ext cx="10676138" cy="0"/>
          </a:xfrm>
          <a:prstGeom prst="straightConnector1">
            <a:avLst/>
          </a:prstGeom>
          <a:noFill/>
          <a:ln cap="flat" cmpd="sng" w="9525">
            <a:solidFill>
              <a:srgbClr val="01285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07608"/>
            <a:ext cx="12192000" cy="85039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378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378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19"/>
          <p:cNvCxnSpPr/>
          <p:nvPr/>
        </p:nvCxnSpPr>
        <p:spPr>
          <a:xfrm>
            <a:off x="757931" y="1690688"/>
            <a:ext cx="10676138" cy="0"/>
          </a:xfrm>
          <a:prstGeom prst="straightConnector1">
            <a:avLst/>
          </a:prstGeom>
          <a:noFill/>
          <a:ln cap="flat" cmpd="sng" w="9525">
            <a:solidFill>
              <a:srgbClr val="01285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07608"/>
            <a:ext cx="12192000" cy="85039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p20"/>
          <p:cNvCxnSpPr/>
          <p:nvPr/>
        </p:nvCxnSpPr>
        <p:spPr>
          <a:xfrm>
            <a:off x="757931" y="1441174"/>
            <a:ext cx="10676138" cy="0"/>
          </a:xfrm>
          <a:prstGeom prst="straightConnector1">
            <a:avLst/>
          </a:prstGeom>
          <a:noFill/>
          <a:ln cap="flat" cmpd="sng" w="9525">
            <a:solidFill>
              <a:srgbClr val="01285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07608"/>
            <a:ext cx="12192000" cy="85039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1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  <a:defRPr b="0" i="0" sz="3600" u="none" cap="none" strike="noStrike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dy4kt@inf.elte.hu" TargetMode="External"/><Relationship Id="rId4" Type="http://schemas.openxmlformats.org/officeDocument/2006/relationships/hyperlink" Target="mailto:hdy4kt@inf.elte.h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758456" y="2214489"/>
            <a:ext cx="8385544" cy="1879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</a:pPr>
            <a:r>
              <a:rPr lang="en-US" sz="3500"/>
              <a:t>Pattern formation.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758456" y="4338182"/>
            <a:ext cx="7970874" cy="1518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Name: Erdemee Temuulen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Email 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hdy4kt@</a:t>
            </a:r>
            <a:r>
              <a:rPr lang="en-US" sz="1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inf.elte.hu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ID : HDY4KT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93dd360f_0_11"/>
          <p:cNvSpPr txBox="1"/>
          <p:nvPr>
            <p:ph idx="1" type="body"/>
          </p:nvPr>
        </p:nvSpPr>
        <p:spPr>
          <a:xfrm>
            <a:off x="838200" y="154872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distance between closest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Area of the voronoi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a693dd360f_0_11"/>
          <p:cNvSpPr txBox="1"/>
          <p:nvPr>
            <p:ph idx="12" type="sldNum"/>
          </p:nvPr>
        </p:nvSpPr>
        <p:spPr>
          <a:xfrm>
            <a:off x="9531626" y="6257089"/>
            <a:ext cx="1822200" cy="3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g2a693dd360f_0_11"/>
          <p:cNvSpPr txBox="1"/>
          <p:nvPr>
            <p:ph type="title"/>
          </p:nvPr>
        </p:nvSpPr>
        <p:spPr>
          <a:xfrm>
            <a:off x="838200" y="365125"/>
            <a:ext cx="10515600" cy="10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metrics [CVT calculator]</a:t>
            </a:r>
            <a:endParaRPr/>
          </a:p>
        </p:txBody>
      </p:sp>
      <p:sp>
        <p:nvSpPr>
          <p:cNvPr id="155" name="Google Shape;155;g2a693dd360f_0_11"/>
          <p:cNvSpPr txBox="1"/>
          <p:nvPr/>
        </p:nvSpPr>
        <p:spPr>
          <a:xfrm>
            <a:off x="6099050" y="2840750"/>
            <a:ext cx="48435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test 2</a:t>
            </a:r>
            <a:endParaRPr sz="26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num_generators = 10</a:t>
            </a:r>
            <a:endParaRPr sz="26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num_iterations = 100</a:t>
            </a:r>
            <a:endParaRPr sz="26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num_samples = 10000</a:t>
            </a:r>
            <a:endParaRPr sz="26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2a693dd360f_0_11"/>
          <p:cNvSpPr txBox="1"/>
          <p:nvPr/>
        </p:nvSpPr>
        <p:spPr>
          <a:xfrm>
            <a:off x="1146050" y="2947425"/>
            <a:ext cx="42825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test 1</a:t>
            </a:r>
            <a:endParaRPr sz="25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num_generators = 50</a:t>
            </a:r>
            <a:endParaRPr sz="25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num_iterations = 100</a:t>
            </a:r>
            <a:endParaRPr sz="25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num_samples = 10000</a:t>
            </a:r>
            <a:endParaRPr sz="25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93dd360f_0_26"/>
          <p:cNvSpPr txBox="1"/>
          <p:nvPr>
            <p:ph idx="1" type="body"/>
          </p:nvPr>
        </p:nvSpPr>
        <p:spPr>
          <a:xfrm>
            <a:off x="838200" y="154872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a693dd360f_0_26"/>
          <p:cNvSpPr txBox="1"/>
          <p:nvPr>
            <p:ph idx="12" type="sldNum"/>
          </p:nvPr>
        </p:nvSpPr>
        <p:spPr>
          <a:xfrm>
            <a:off x="9531626" y="6257089"/>
            <a:ext cx="1822200" cy="3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g2a693dd360f_0_26"/>
          <p:cNvSpPr txBox="1"/>
          <p:nvPr>
            <p:ph type="title"/>
          </p:nvPr>
        </p:nvSpPr>
        <p:spPr>
          <a:xfrm>
            <a:off x="838200" y="365125"/>
            <a:ext cx="10515600" cy="10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[CVT calculator 1]</a:t>
            </a:r>
            <a:endParaRPr/>
          </a:p>
        </p:txBody>
      </p:sp>
      <p:pic>
        <p:nvPicPr>
          <p:cNvPr id="165" name="Google Shape;165;g2a693dd360f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1548713"/>
            <a:ext cx="5210175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a693dd360f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63" y="1548713"/>
            <a:ext cx="52101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693dd360f_0_36"/>
          <p:cNvSpPr txBox="1"/>
          <p:nvPr>
            <p:ph idx="1" type="body"/>
          </p:nvPr>
        </p:nvSpPr>
        <p:spPr>
          <a:xfrm>
            <a:off x="838200" y="154872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a693dd360f_0_36"/>
          <p:cNvSpPr txBox="1"/>
          <p:nvPr>
            <p:ph idx="12" type="sldNum"/>
          </p:nvPr>
        </p:nvSpPr>
        <p:spPr>
          <a:xfrm>
            <a:off x="9531626" y="6257089"/>
            <a:ext cx="1822200" cy="3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2a693dd360f_0_36"/>
          <p:cNvSpPr txBox="1"/>
          <p:nvPr>
            <p:ph type="title"/>
          </p:nvPr>
        </p:nvSpPr>
        <p:spPr>
          <a:xfrm>
            <a:off x="838200" y="365125"/>
            <a:ext cx="10515600" cy="10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Result [CVT calculator 2]</a:t>
            </a:r>
            <a:endParaRPr/>
          </a:p>
        </p:txBody>
      </p:sp>
      <p:pic>
        <p:nvPicPr>
          <p:cNvPr id="175" name="Google Shape;175;g2a693dd360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25" y="1548713"/>
            <a:ext cx="5410200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a693dd360f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425" y="1548713"/>
            <a:ext cx="54102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838200" y="15487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T</a:t>
            </a:r>
            <a:r>
              <a:rPr lang="en-US" sz="2800"/>
              <a:t>ravel time = distance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Avg score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 sz="2800"/>
              <a:t>Number of iterations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Record score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2023. 12. 13.</a:t>
            </a:r>
            <a:endParaRPr/>
          </a:p>
        </p:txBody>
      </p:sp>
      <p:sp>
        <p:nvSpPr>
          <p:cNvPr id="183" name="Google Shape;183;p8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8"/>
          <p:cNvSpPr txBox="1"/>
          <p:nvPr>
            <p:ph type="title"/>
          </p:nvPr>
        </p:nvSpPr>
        <p:spPr>
          <a:xfrm>
            <a:off x="838200" y="365125"/>
            <a:ext cx="105156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</a:pPr>
            <a:r>
              <a:rPr lang="en-US"/>
              <a:t>Evaluation metrics [path finder]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2023. 12. 13.</a:t>
            </a:r>
            <a:endParaRPr/>
          </a:p>
        </p:txBody>
      </p:sp>
      <p:sp>
        <p:nvSpPr>
          <p:cNvPr id="191" name="Google Shape;191;p11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</a:pPr>
            <a:r>
              <a:rPr lang="en-US"/>
              <a:t>Results [path finder] </a:t>
            </a:r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02576"/>
            <a:ext cx="4907300" cy="36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583" y="1946888"/>
            <a:ext cx="4719917" cy="356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838200" y="15487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ct val="100000"/>
              <a:buNone/>
            </a:pPr>
            <a:r>
              <a:rPr b="1" lang="en-US"/>
              <a:t>Conclusion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Scenario 1 we had n = 1 the learning speed is much faster because of no collusion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Scenario 2 we had n = 2 the learning speed is low because of collusion and also lack of communication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ct val="100000"/>
              <a:buNone/>
            </a:pPr>
            <a:r>
              <a:rPr lang="en-US"/>
              <a:t>Agents are better learning if they have central learning checkpoint but individual action control.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ct val="100000"/>
              <a:buNone/>
            </a:pPr>
            <a:r>
              <a:rPr b="1" lang="en-US"/>
              <a:t>Further Work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ct val="100000"/>
              <a:buChar char="•"/>
            </a:pPr>
            <a:r>
              <a:rPr lang="en-US"/>
              <a:t>Need to improve environment 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Need to </a:t>
            </a:r>
            <a:r>
              <a:rPr lang="en-US"/>
              <a:t>improve</a:t>
            </a:r>
            <a:r>
              <a:rPr lang="en-US"/>
              <a:t> observation space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Combine the CVT with path finder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1" name="Google Shape;201;p12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2023. 12. 13.</a:t>
            </a:r>
            <a:endParaRPr/>
          </a:p>
        </p:txBody>
      </p:sp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2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</a:pPr>
            <a:r>
              <a:rPr lang="en-US"/>
              <a:t>Conclusion and Further Work Example</a:t>
            </a:r>
            <a:endParaRPr/>
          </a:p>
        </p:txBody>
      </p:sp>
      <p:sp>
        <p:nvSpPr>
          <p:cNvPr id="204" name="Google Shape;204;p12"/>
          <p:cNvSpPr txBox="1"/>
          <p:nvPr>
            <p:ph idx="11" type="ftr"/>
          </p:nvPr>
        </p:nvSpPr>
        <p:spPr>
          <a:xfrm>
            <a:off x="4592128" y="6247424"/>
            <a:ext cx="5570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2023. 12. 13.</a:t>
            </a:r>
            <a:endParaRPr/>
          </a:p>
        </p:txBody>
      </p:sp>
      <p:sp>
        <p:nvSpPr>
          <p:cNvPr id="210" name="Google Shape;210;p13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3"/>
          <p:cNvSpPr txBox="1"/>
          <p:nvPr>
            <p:ph type="title"/>
          </p:nvPr>
        </p:nvSpPr>
        <p:spPr>
          <a:xfrm>
            <a:off x="831850" y="1709739"/>
            <a:ext cx="10875736" cy="1680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6000"/>
              <a:buFont typeface="Open Sans"/>
              <a:buNone/>
            </a:pPr>
            <a:r>
              <a:rPr lang="en-US" sz="6000"/>
              <a:t>Thank You for Your attention!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831850" y="4258852"/>
            <a:ext cx="365166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3"/>
          <p:cNvSpPr txBox="1"/>
          <p:nvPr>
            <p:ph idx="11" type="ftr"/>
          </p:nvPr>
        </p:nvSpPr>
        <p:spPr>
          <a:xfrm>
            <a:off x="4592128" y="6247424"/>
            <a:ext cx="5570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5250426" y="3902530"/>
            <a:ext cx="6292645" cy="2072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Name Temuulen Erdemee</a:t>
            </a:r>
            <a:endParaRPr i="1" sz="20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000"/>
              <a:buFont typeface="Arial"/>
              <a:buNone/>
            </a:pPr>
            <a:br>
              <a:rPr lang="en-US" sz="20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hdy4kt</a:t>
            </a:r>
            <a:r>
              <a:rPr b="1" lang="en-US" sz="2000">
                <a:solidFill>
                  <a:srgbClr val="012851"/>
                </a:solidFill>
                <a:latin typeface="Open Sans"/>
                <a:ea typeface="Open Sans"/>
                <a:cs typeface="Open Sans"/>
                <a:sym typeface="Open Sans"/>
              </a:rPr>
              <a:t>@inf.elte.hu</a:t>
            </a:r>
            <a:endParaRPr b="1" sz="3200">
              <a:solidFill>
                <a:srgbClr val="0128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idx="1" type="body"/>
          </p:nvPr>
        </p:nvSpPr>
        <p:spPr>
          <a:xfrm>
            <a:off x="838200" y="1548725"/>
            <a:ext cx="1004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Goal : Spread the points inside the given shape evenly.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None/>
            </a:pPr>
            <a:r>
              <a:rPr lang="en-US"/>
              <a:t>task 1: Randomly allocate N number of points inside the given shape.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None/>
            </a:pPr>
            <a:r>
              <a:rPr lang="en-US"/>
              <a:t>task 2 : Find voronoi </a:t>
            </a:r>
            <a:r>
              <a:rPr lang="en-US"/>
              <a:t>tessellation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None/>
            </a:pPr>
            <a:r>
              <a:rPr lang="en-US"/>
              <a:t>task 3 : Find the centroid for each of them.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None/>
            </a:pPr>
            <a:r>
              <a:rPr lang="en-US"/>
              <a:t>task 4 : Move the point to center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None/>
            </a:pPr>
            <a:r>
              <a:rPr lang="en-US"/>
              <a:t>task 5 : Iterate until it reaches optimal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2023. 12. 13.</a:t>
            </a:r>
            <a:endParaRPr/>
          </a:p>
        </p:txBody>
      </p:sp>
      <p:sp>
        <p:nvSpPr>
          <p:cNvPr id="78" name="Google Shape;78;p2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</a:pPr>
            <a:r>
              <a:rPr lang="en-US"/>
              <a:t>CVT calculator [part 1]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693dd360f_0_0"/>
          <p:cNvSpPr txBox="1"/>
          <p:nvPr>
            <p:ph idx="1" type="body"/>
          </p:nvPr>
        </p:nvSpPr>
        <p:spPr>
          <a:xfrm>
            <a:off x="838200" y="154872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Goal : Find the path until closest point from the current position.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task 1 : Randomly put N number of food and agents in the env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task 2 : Make the agents find the food 1 for each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task 3 : If agent finds the food wait until others find the food</a:t>
            </a:r>
            <a:endParaRPr/>
          </a:p>
        </p:txBody>
      </p:sp>
      <p:sp>
        <p:nvSpPr>
          <p:cNvPr id="87" name="Google Shape;87;g2a693dd360f_0_0"/>
          <p:cNvSpPr txBox="1"/>
          <p:nvPr>
            <p:ph idx="12" type="sldNum"/>
          </p:nvPr>
        </p:nvSpPr>
        <p:spPr>
          <a:xfrm>
            <a:off x="9531626" y="6257089"/>
            <a:ext cx="1822200" cy="3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g2a693dd360f_0_0"/>
          <p:cNvSpPr txBox="1"/>
          <p:nvPr>
            <p:ph type="title"/>
          </p:nvPr>
        </p:nvSpPr>
        <p:spPr>
          <a:xfrm>
            <a:off x="838200" y="365125"/>
            <a:ext cx="10515600" cy="10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Path finder [part 2]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693dd360f_0_18"/>
          <p:cNvSpPr txBox="1"/>
          <p:nvPr>
            <p:ph idx="1" type="body"/>
          </p:nvPr>
        </p:nvSpPr>
        <p:spPr>
          <a:xfrm>
            <a:off x="838200" y="154872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Custom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2D math 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 number of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Given simple shape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a693dd360f_0_18"/>
          <p:cNvSpPr txBox="1"/>
          <p:nvPr>
            <p:ph idx="12" type="sldNum"/>
          </p:nvPr>
        </p:nvSpPr>
        <p:spPr>
          <a:xfrm>
            <a:off x="9531626" y="6257089"/>
            <a:ext cx="1822200" cy="3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2a693dd360f_0_18"/>
          <p:cNvSpPr txBox="1"/>
          <p:nvPr>
            <p:ph type="title"/>
          </p:nvPr>
        </p:nvSpPr>
        <p:spPr>
          <a:xfrm>
            <a:off x="838200" y="365125"/>
            <a:ext cx="10515600" cy="10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</a:pPr>
            <a:r>
              <a:rPr lang="en-US"/>
              <a:t>Environment [cvt calculator]</a:t>
            </a:r>
            <a:endParaRPr/>
          </a:p>
        </p:txBody>
      </p:sp>
      <p:pic>
        <p:nvPicPr>
          <p:cNvPr id="97" name="Google Shape;97;g2a693dd360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625" y="1757400"/>
            <a:ext cx="54102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5487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Custom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2D pygame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1 agent type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400"/>
              <a:buChar char="•"/>
            </a:pPr>
            <a:r>
              <a:rPr lang="en-US"/>
              <a:t>Finder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1 reward type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Food [goal position]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2023. 12. 13.</a:t>
            </a:r>
            <a:endParaRPr/>
          </a:p>
        </p:txBody>
      </p:sp>
      <p:sp>
        <p:nvSpPr>
          <p:cNvPr id="104" name="Google Shape;104;p3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</a:pPr>
            <a:r>
              <a:rPr lang="en-US"/>
              <a:t>Environment [path finder]</a:t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013" y="1591625"/>
            <a:ext cx="602932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548725"/>
            <a:ext cx="9924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[danger straight, danger right, danger left,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direction left, direction right,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direction up, direction down,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food left, food right,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food up, food down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]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Directions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Foods position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Agents position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Border position</a:t>
            </a:r>
            <a:endParaRPr/>
          </a:p>
        </p:txBody>
      </p:sp>
      <p:sp>
        <p:nvSpPr>
          <p:cNvPr id="113" name="Google Shape;113;p4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2023. 12. 13.</a:t>
            </a:r>
            <a:endParaRPr/>
          </a:p>
        </p:txBody>
      </p:sp>
      <p:sp>
        <p:nvSpPr>
          <p:cNvPr id="114" name="Google Shape;114;p4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</a:pPr>
            <a:r>
              <a:rPr lang="en-US"/>
              <a:t>Observation spaces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548721"/>
            <a:ext cx="38499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Down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Left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Right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Stay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2023. 12. 13.</a:t>
            </a:r>
            <a:endParaRPr/>
          </a:p>
        </p:txBody>
      </p:sp>
      <p:sp>
        <p:nvSpPr>
          <p:cNvPr id="123" name="Google Shape;123;p5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</a:pPr>
            <a:r>
              <a:rPr lang="en-US"/>
              <a:t>Action spaces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344230" y="2376369"/>
            <a:ext cx="2354604" cy="2355287"/>
          </a:xfrm>
          <a:prstGeom prst="quadArrow">
            <a:avLst>
              <a:gd fmla="val 10000" name="adj1"/>
              <a:gd fmla="val 17143" name="adj2"/>
              <a:gd fmla="val 22500" name="adj3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548721"/>
            <a:ext cx="38499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2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Models</a:t>
            </a:r>
            <a:endParaRPr/>
          </a:p>
          <a:p>
            <a:pPr indent="-2514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400"/>
              <a:buChar char="•"/>
            </a:pPr>
            <a:r>
              <a:rPr lang="en-US"/>
              <a:t>Linear_QNet(DQN)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None/>
            </a:pPr>
            <a:r>
              <a:t/>
            </a:r>
            <a:endParaRPr/>
          </a:p>
          <a:p>
            <a:pPr indent="-2552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Policie</a:t>
            </a:r>
            <a:endParaRPr/>
          </a:p>
          <a:p>
            <a:pPr indent="-2514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400"/>
              <a:buChar char="•"/>
            </a:pPr>
            <a:r>
              <a:rPr lang="en-US"/>
              <a:t>Q-learning</a:t>
            </a:r>
            <a:endParaRPr/>
          </a:p>
        </p:txBody>
      </p:sp>
      <p:sp>
        <p:nvSpPr>
          <p:cNvPr id="132" name="Google Shape;132;p6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2023. 12. 13.</a:t>
            </a:r>
            <a:endParaRPr/>
          </a:p>
        </p:txBody>
      </p:sp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6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</a:pPr>
            <a:r>
              <a:rPr lang="en-US"/>
              <a:t>Models and Policies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539" y="1745974"/>
            <a:ext cx="60007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38200" y="1548721"/>
            <a:ext cx="45901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Positive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400"/>
              <a:buChar char="•"/>
            </a:pPr>
            <a:r>
              <a:rPr lang="en-US"/>
              <a:t>Food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851"/>
              </a:buClr>
              <a:buSzPts val="2800"/>
              <a:buChar char="•"/>
            </a:pPr>
            <a:r>
              <a:rPr lang="en-US"/>
              <a:t>Negative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851"/>
              </a:buClr>
              <a:buSzPts val="2400"/>
              <a:buChar char="•"/>
            </a:pPr>
            <a:r>
              <a:rPr lang="en-US"/>
              <a:t>Distance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</a:t>
            </a:r>
            <a:r>
              <a:rPr lang="en-US"/>
              <a:t>ollision</a:t>
            </a:r>
            <a:r>
              <a:rPr lang="en-US"/>
              <a:t> with each other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Collision</a:t>
            </a:r>
            <a:r>
              <a:rPr lang="en-US"/>
              <a:t> with </a:t>
            </a:r>
            <a:r>
              <a:rPr lang="en-US"/>
              <a:t>boundary</a:t>
            </a:r>
            <a:endParaRPr/>
          </a:p>
        </p:txBody>
      </p:sp>
      <p:sp>
        <p:nvSpPr>
          <p:cNvPr id="142" name="Google Shape;142;p7"/>
          <p:cNvSpPr txBox="1"/>
          <p:nvPr>
            <p:ph idx="10" type="dt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2023. 12. 13.</a:t>
            </a:r>
            <a:endParaRPr/>
          </a:p>
        </p:txBody>
      </p:sp>
      <p:sp>
        <p:nvSpPr>
          <p:cNvPr id="143" name="Google Shape;143;p7"/>
          <p:cNvSpPr txBox="1"/>
          <p:nvPr>
            <p:ph idx="11" type="ftr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 txBox="1"/>
          <p:nvPr>
            <p:ph idx="12" type="sldNum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851"/>
              </a:buClr>
              <a:buSzPts val="3600"/>
              <a:buFont typeface="Open Sans"/>
              <a:buNone/>
            </a:pPr>
            <a:r>
              <a:rPr lang="en-US"/>
              <a:t>Rewards</a:t>
            </a:r>
            <a:endParaRPr/>
          </a:p>
        </p:txBody>
      </p:sp>
      <p:pic>
        <p:nvPicPr>
          <p:cNvPr descr="Treasure chest outline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765" y="1624937"/>
            <a:ext cx="2917372" cy="291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8" ma:contentTypeDescription="Új dokumentum létrehozása." ma:contentTypeScope="" ma:versionID="cf5bc1a942c794de9c470f24f760a6a4">
  <xsd:schema xmlns:xsd="http://www.w3.org/2001/XMLSchema" xmlns:xs="http://www.w3.org/2001/XMLSchema" xmlns:p="http://schemas.microsoft.com/office/2006/metadata/properties" xmlns:ns2="42eee0cc-f1c1-4533-a4d5-262d2e82bcbc" targetNamespace="http://schemas.microsoft.com/office/2006/metadata/properties" ma:root="true" ma:fieldsID="77ca7ef7e6fe54a4012c7480afea3d43" ns2:_="">
    <xsd:import namespace="42eee0cc-f1c1-4533-a4d5-262d2e82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211B06-C425-41B2-8FA1-640202E86D42}"/>
</file>

<file path=customXml/itemProps2.xml><?xml version="1.0" encoding="utf-8"?>
<ds:datastoreItem xmlns:ds="http://schemas.openxmlformats.org/officeDocument/2006/customXml" ds:itemID="{1BAB3A9E-5A8B-4244-AF51-97FFDA12FE76}"/>
</file>

<file path=customXml/itemProps3.xml><?xml version="1.0" encoding="utf-8"?>
<ds:datastoreItem xmlns:ds="http://schemas.openxmlformats.org/officeDocument/2006/customXml" ds:itemID="{66A3DE2B-F713-405E-B232-B9C073CCD1D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Szilárd Kovács</dc:creator>
  <dcterms:created xsi:type="dcterms:W3CDTF">2022-01-03T10:33:56Z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0x0101003E8C43DB781AF245935B660B6AB3A456</vt:lpwstr>
  </property>
  <property fmtid="{D5CDD505-2E9C-101B-9397-08002B2CF9AE}" pid="3" name="MediaServiceImageTags">
    <vt:lpwstr/>
  </property>
</Properties>
</file>