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78" r:id="rId6"/>
    <p:sldId id="425" r:id="rId7"/>
    <p:sldId id="415" r:id="rId8"/>
    <p:sldId id="416" r:id="rId9"/>
    <p:sldId id="417" r:id="rId10"/>
    <p:sldId id="424" r:id="rId11"/>
    <p:sldId id="418" r:id="rId12"/>
    <p:sldId id="420" r:id="rId13"/>
    <p:sldId id="421" r:id="rId14"/>
    <p:sldId id="423" r:id="rId15"/>
    <p:sldId id="414" r:id="rId16"/>
    <p:sldId id="402" r:id="rId1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incs stílus, csak rács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87234" autoAdjust="0"/>
  </p:normalViewPr>
  <p:slideViewPr>
    <p:cSldViewPr snapToGrid="0">
      <p:cViewPr>
        <p:scale>
          <a:sx n="100" d="100"/>
          <a:sy n="100" d="100"/>
        </p:scale>
        <p:origin x="10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1A839-F3E4-4D9D-A525-BAD91030AC63}" type="datetimeFigureOut">
              <a:rPr lang="hu-HU" smtClean="0"/>
              <a:t>2023. 12. 13.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62000-11C5-4D5A-AC79-6C282017C8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0017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62000-11C5-4D5A-AC79-6C282017C8B5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4967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>
            <a:extLst>
              <a:ext uri="{FF2B5EF4-FFF2-40B4-BE49-F238E27FC236}">
                <a16:creationId xmlns:a16="http://schemas.microsoft.com/office/drawing/2014/main" id="{8ECCF109-5704-477E-995D-F88760F42F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2099CC8-E10B-4B36-B7D6-73FB509C04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456" y="2001838"/>
            <a:ext cx="8385544" cy="1879046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hu-HU"/>
              <a:t> Cím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7666E9E-197D-46A2-9B6B-457BE70D5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456" y="3955410"/>
            <a:ext cx="5971953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</p:spTree>
    <p:extLst>
      <p:ext uri="{BB962C8B-B14F-4D97-AF65-F5344CB8AC3E}">
        <p14:creationId xmlns:p14="http://schemas.microsoft.com/office/powerpoint/2010/main" val="142332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9">
            <a:extLst>
              <a:ext uri="{FF2B5EF4-FFF2-40B4-BE49-F238E27FC236}">
                <a16:creationId xmlns:a16="http://schemas.microsoft.com/office/drawing/2014/main" id="{562F4D36-E609-41C9-90D1-FB97F816B3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8F4D0EA0-45A6-4BA8-B853-EB441A338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1"/>
            <a:ext cx="10515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8832DA9-CA69-4206-9F01-34D500255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B197A7F-1DAF-4896-9C1F-70526E13ECB8}" type="datetime1">
              <a:rPr lang="hu-HU" smtClean="0"/>
              <a:t>2023. 12. 13.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2C99101-8484-49DB-8614-AA603623D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A8126B1-8F10-41BC-8CD1-2F453122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ECEBC-3B63-4262-8BE9-06366B519A9F}" type="slidenum">
              <a:rPr lang="hu-HU" smtClean="0"/>
              <a:pPr/>
              <a:t>‹#›</a:t>
            </a:fld>
            <a:endParaRPr lang="hu-HU"/>
          </a:p>
        </p:txBody>
      </p: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F39F033D-BDC1-4A37-B1AE-1771A4C4A525}"/>
              </a:ext>
            </a:extLst>
          </p:cNvPr>
          <p:cNvCxnSpPr/>
          <p:nvPr userDrawn="1"/>
        </p:nvCxnSpPr>
        <p:spPr>
          <a:xfrm>
            <a:off x="757931" y="1441174"/>
            <a:ext cx="10676138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ím 8">
            <a:extLst>
              <a:ext uri="{FF2B5EF4-FFF2-40B4-BE49-F238E27FC236}">
                <a16:creationId xmlns:a16="http://schemas.microsoft.com/office/drawing/2014/main" id="{5D3147A7-1ECF-4863-B38D-0F818A83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82430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3826ED7A-1BF2-4FC0-99C4-00E480B589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341D9EA4-04BC-41D5-884B-A8F0AF2B8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70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CC452C0-2557-45B4-A9F4-F20EC757C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1667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35D0D00-64F6-43E5-A09F-CE1A72DD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1AABAB-CCF8-4EFD-8775-A3483F0DA1E6}" type="datetime1">
              <a:rPr lang="hu-HU" smtClean="0"/>
              <a:t>2023. 12. 13.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97FCAE8-AACD-454B-90DC-8E6F10DD5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129FE1C-4208-4AC1-8887-5D6682C5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ECEBC-3B63-4262-8BE9-06366B519A9F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850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9">
            <a:extLst>
              <a:ext uri="{FF2B5EF4-FFF2-40B4-BE49-F238E27FC236}">
                <a16:creationId xmlns:a16="http://schemas.microsoft.com/office/drawing/2014/main" id="{88EA3FA3-E579-4B32-AFB8-88A2F2221E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54009BD-B1D6-40CF-96E2-BD0066FEB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DCEEF1-ECCE-4C54-99B5-75CBFD404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48721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E5EA962-DF13-43A3-A84E-80C2FCB47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48721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64E610F-7E0C-4CB7-BA19-9B3BCAA16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86A98E5-7FAA-4267-90DB-9E7BCE3DBFB1}" type="datetime1">
              <a:rPr lang="hu-HU" smtClean="0"/>
              <a:t>2023. 12. 13.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D893640-7157-4D03-A818-DB22C4C83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913BE1C-AC49-4FB1-BE73-84887BF0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ECEBC-3B63-4262-8BE9-06366B519A9F}" type="slidenum">
              <a:rPr lang="hu-HU" smtClean="0"/>
              <a:pPr/>
              <a:t>‹#›</a:t>
            </a:fld>
            <a:endParaRPr lang="hu-HU"/>
          </a:p>
        </p:txBody>
      </p: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E51596C2-2264-4B65-8048-6E5DD282DCF1}"/>
              </a:ext>
            </a:extLst>
          </p:cNvPr>
          <p:cNvCxnSpPr/>
          <p:nvPr userDrawn="1"/>
        </p:nvCxnSpPr>
        <p:spPr>
          <a:xfrm>
            <a:off x="757931" y="1441174"/>
            <a:ext cx="10676138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0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Kép 11">
            <a:extLst>
              <a:ext uri="{FF2B5EF4-FFF2-40B4-BE49-F238E27FC236}">
                <a16:creationId xmlns:a16="http://schemas.microsoft.com/office/drawing/2014/main" id="{6D4D7463-2A34-486E-BCF9-A27B10856D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DFA980C-7B71-4F5D-8A4E-E4BC0DE9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5C7B884-8B2C-401B-8747-0C74C9A77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D7D7F99-D7BC-4E63-B40A-601AF062F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37814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B01CD74-AA88-45A3-B908-69F195138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BAE6FD5-CFC7-4978-AFE8-23F917DB4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37814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A3E8F33-6CD4-4843-BA1B-5CC9B4B0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8D24EF-D5A6-4C0B-AB47-C0A9C11DD0F3}" type="datetime1">
              <a:rPr lang="hu-HU" smtClean="0"/>
              <a:t>2023. 12. 13.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681FCA56-1AE2-4681-AE04-664159A3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EFA7447-5A10-46E8-84E4-673C70A9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ECEBC-3B63-4262-8BE9-06366B519A9F}" type="slidenum">
              <a:rPr lang="hu-HU" smtClean="0"/>
              <a:pPr/>
              <a:t>‹#›</a:t>
            </a:fld>
            <a:endParaRPr lang="hu-HU"/>
          </a:p>
        </p:txBody>
      </p: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CF6FD5E7-623A-46C8-B4EF-B63CD055793E}"/>
              </a:ext>
            </a:extLst>
          </p:cNvPr>
          <p:cNvCxnSpPr/>
          <p:nvPr userDrawn="1"/>
        </p:nvCxnSpPr>
        <p:spPr>
          <a:xfrm>
            <a:off x="757931" y="1690688"/>
            <a:ext cx="10676138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04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88F267DC-2BDE-41CD-83BB-45AC4B1B84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FD60825-F818-4574-8400-344BD875F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66B23D6-DC91-4CF7-920A-2BF9E53B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6A38C83-8565-4C89-A457-CD5070CD6869}" type="datetime1">
              <a:rPr lang="hu-HU" smtClean="0"/>
              <a:t>2023. 12. 13.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8CF7590-4130-41A4-894A-0E19A6C4A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212250A-08C6-41F0-A2DB-2D2A9ECC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ECEBC-3B63-4262-8BE9-06366B519A9F}" type="slidenum">
              <a:rPr lang="hu-HU" smtClean="0"/>
              <a:pPr/>
              <a:t>‹#›</a:t>
            </a:fld>
            <a:endParaRPr lang="hu-HU"/>
          </a:p>
        </p:txBody>
      </p: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9663987F-CBC6-473E-80BA-72DC27A878C8}"/>
              </a:ext>
            </a:extLst>
          </p:cNvPr>
          <p:cNvCxnSpPr/>
          <p:nvPr userDrawn="1"/>
        </p:nvCxnSpPr>
        <p:spPr>
          <a:xfrm>
            <a:off x="757931" y="1441174"/>
            <a:ext cx="10676138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63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915802D4-9412-4F0F-9019-B2E1E43897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2" name="Dátum helye 1">
            <a:extLst>
              <a:ext uri="{FF2B5EF4-FFF2-40B4-BE49-F238E27FC236}">
                <a16:creationId xmlns:a16="http://schemas.microsoft.com/office/drawing/2014/main" id="{D1CCCF1F-5E73-41A6-A0C3-A1DCCB67D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1F7E148-8339-4922-9604-A14BBAA216BB}" type="datetime1">
              <a:rPr lang="hu-HU" smtClean="0"/>
              <a:t>2023. 12. 13.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A1F8E3D-9690-4F1F-8133-5A82F497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F579B50-EF8A-4354-9252-FE9D9255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ECEBC-3B63-4262-8BE9-06366B519A9F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95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44BE49CD-7DB0-4867-A82C-04FE37ED9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60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EFE073D-886B-4598-84CB-8ECE74014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FD0B117-7C65-4A5E-9015-006CDE6F5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36550" y="6247425"/>
            <a:ext cx="1378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92A15-7B04-448F-A256-02DAB50045DD}" type="datetime1">
              <a:rPr lang="hu-HU" smtClean="0"/>
              <a:t>2023. 12. 13.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FC661A3-2442-48FA-8301-97C4F681D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14776" y="62474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D2739BB-063D-4B62-8ACA-7C4EAA396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531626" y="6257089"/>
            <a:ext cx="1822174" cy="357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ECEBC-3B63-4262-8BE9-06366B519A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700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1285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1285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1285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1285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285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285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887D79-A9CC-4FD1-A8B9-D42E56372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456" y="2214489"/>
            <a:ext cx="8385544" cy="1879046"/>
          </a:xfrm>
        </p:spPr>
        <p:txBody>
          <a:bodyPr>
            <a:normAutofit/>
          </a:bodyPr>
          <a:lstStyle/>
          <a:p>
            <a:r>
              <a:rPr lang="en-US" sz="3500" cap="all" dirty="0"/>
              <a:t>Reinforcement Learning Based Particle Swarm Optimization</a:t>
            </a:r>
            <a:endParaRPr lang="en-US" sz="35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008CD27-A5B1-404F-912A-5BDFA6CAD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456" y="4338182"/>
            <a:ext cx="7970874" cy="1518332"/>
          </a:xfrm>
        </p:spPr>
        <p:txBody>
          <a:bodyPr>
            <a:normAutofit/>
          </a:bodyPr>
          <a:lstStyle/>
          <a:p>
            <a:r>
              <a:rPr lang="en-US" sz="1400" dirty="0"/>
              <a:t>Brandon Ooi</a:t>
            </a:r>
          </a:p>
          <a:p>
            <a:r>
              <a:rPr lang="en-US" sz="1400" dirty="0"/>
              <a:t>lr2175@inf.elte.hu</a:t>
            </a:r>
          </a:p>
        </p:txBody>
      </p:sp>
    </p:spTree>
    <p:extLst>
      <p:ext uri="{BB962C8B-B14F-4D97-AF65-F5344CB8AC3E}">
        <p14:creationId xmlns:p14="http://schemas.microsoft.com/office/powerpoint/2010/main" val="409617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07D906-3102-994F-D8C5-24165E3E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2023. 12. 13.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B1128-9B9C-5926-3FBA-918832B1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70828-15CD-9210-408B-A47ABB16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10</a:t>
            </a:fld>
            <a:endParaRPr lang="hu-H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F6EF171-E454-1386-1B4B-EC863D17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D6083FC-F678-1806-FBEE-1F3EBC9B6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665561"/>
              </p:ext>
            </p:extLst>
          </p:nvPr>
        </p:nvGraphicFramePr>
        <p:xfrm>
          <a:off x="598489" y="1563292"/>
          <a:ext cx="10995022" cy="3848250"/>
        </p:xfrm>
        <a:graphic>
          <a:graphicData uri="http://schemas.openxmlformats.org/drawingml/2006/table">
            <a:tbl>
              <a:tblPr/>
              <a:tblGrid>
                <a:gridCol w="1702971">
                  <a:extLst>
                    <a:ext uri="{9D8B030D-6E8A-4147-A177-3AD203B41FA5}">
                      <a16:colId xmlns:a16="http://schemas.microsoft.com/office/drawing/2014/main" val="2243913883"/>
                    </a:ext>
                  </a:extLst>
                </a:gridCol>
                <a:gridCol w="1734553">
                  <a:extLst>
                    <a:ext uri="{9D8B030D-6E8A-4147-A177-3AD203B41FA5}">
                      <a16:colId xmlns:a16="http://schemas.microsoft.com/office/drawing/2014/main" val="1581211525"/>
                    </a:ext>
                  </a:extLst>
                </a:gridCol>
                <a:gridCol w="1718762">
                  <a:extLst>
                    <a:ext uri="{9D8B030D-6E8A-4147-A177-3AD203B41FA5}">
                      <a16:colId xmlns:a16="http://schemas.microsoft.com/office/drawing/2014/main" val="2514256872"/>
                    </a:ext>
                  </a:extLst>
                </a:gridCol>
                <a:gridCol w="1718762">
                  <a:extLst>
                    <a:ext uri="{9D8B030D-6E8A-4147-A177-3AD203B41FA5}">
                      <a16:colId xmlns:a16="http://schemas.microsoft.com/office/drawing/2014/main" val="3051345367"/>
                    </a:ext>
                  </a:extLst>
                </a:gridCol>
                <a:gridCol w="1718762">
                  <a:extLst>
                    <a:ext uri="{9D8B030D-6E8A-4147-A177-3AD203B41FA5}">
                      <a16:colId xmlns:a16="http://schemas.microsoft.com/office/drawing/2014/main" val="1513107157"/>
                    </a:ext>
                  </a:extLst>
                </a:gridCol>
                <a:gridCol w="1794590">
                  <a:extLst>
                    <a:ext uri="{9D8B030D-6E8A-4147-A177-3AD203B41FA5}">
                      <a16:colId xmlns:a16="http://schemas.microsoft.com/office/drawing/2014/main" val="2145262028"/>
                    </a:ext>
                  </a:extLst>
                </a:gridCol>
                <a:gridCol w="606622">
                  <a:extLst>
                    <a:ext uri="{9D8B030D-6E8A-4147-A177-3AD203B41FA5}">
                      <a16:colId xmlns:a16="http://schemas.microsoft.com/office/drawing/2014/main" val="2888318525"/>
                    </a:ext>
                  </a:extLst>
                </a:gridCol>
              </a:tblGrid>
              <a:tr h="183250"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374335"/>
                  </a:ext>
                </a:extLst>
              </a:tr>
              <a:tr h="183250"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5.83E+08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2.77E+11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6.91E+11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1.38E+12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2.72E+12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6.49E+12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1rl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309021"/>
                  </a:ext>
                </a:extLst>
              </a:tr>
              <a:tr h="183250"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7.54E+10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2.95E+11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5.03E+11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8.48E+11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1.35E+12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2.96E+12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1pso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049159"/>
                  </a:ext>
                </a:extLst>
              </a:tr>
              <a:tr h="183250"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2.42E+02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1.74E+16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5.20E+36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2.82E+56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6.34E+96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1.03E+205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2rl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523501"/>
                  </a:ext>
                </a:extLst>
              </a:tr>
              <a:tr h="183250"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4.91E+02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8.10E+17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3.32E+37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2.04E+61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5.24E+87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1.83E+191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2pso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058056"/>
                  </a:ext>
                </a:extLst>
              </a:tr>
              <a:tr h="183250"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1.01E+04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3.12E+07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8.58E+08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2.96E+10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1.14E+12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2.80E+13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3rl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368282"/>
                  </a:ext>
                </a:extLst>
              </a:tr>
              <a:tr h="183250"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5.01E+06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2.22E+05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1.91E+12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2.23E+09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1.59E+14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1.64E+14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3pso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437483"/>
                  </a:ext>
                </a:extLst>
              </a:tr>
              <a:tr h="183250"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4.02E+02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4.18E+03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1.25E+04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6.09E+04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1.26E+05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3.41E+05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4rl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7002919"/>
                  </a:ext>
                </a:extLst>
              </a:tr>
              <a:tr h="183250"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4.75E+02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5.78E+03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1.50E+04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3.40E+04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5.67E+04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1.59E+05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4pso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104378"/>
                  </a:ext>
                </a:extLst>
              </a:tr>
              <a:tr h="183250"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5.05E+02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6.66E+02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8.59E+02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1.23E+03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1.76E+03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3.21E+03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5rl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878482"/>
                  </a:ext>
                </a:extLst>
              </a:tr>
              <a:tr h="183250"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5.14E+02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7.15E+02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8.84E+02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1.13E+03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1.35E+03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2.36E+03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5pso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360809"/>
                  </a:ext>
                </a:extLst>
              </a:tr>
              <a:tr h="183250"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6.20E+02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7.10E+02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7.40E+02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7.81E+02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8.11E+02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8.02E+02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6rl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2696515"/>
                  </a:ext>
                </a:extLst>
              </a:tr>
              <a:tr h="183250"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8.96E+02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7.38E+02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7.24E+02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7.98E+02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7.90E+02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7.49E+02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6pso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227908"/>
                  </a:ext>
                </a:extLst>
              </a:tr>
              <a:tr h="183250"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7.07E+02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1.23E+03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2.29E+03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3.60E+03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6.31E+03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1.38E+04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7rl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429756"/>
                  </a:ext>
                </a:extLst>
              </a:tr>
              <a:tr h="183250"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7.02E+02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8.76E+02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1.19E+03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1.64E+03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2.19E+03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4.31E+03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7pso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045366"/>
                  </a:ext>
                </a:extLst>
              </a:tr>
              <a:tr h="183250"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8.06E+02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9.45E+02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1.15E+03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1.43E+03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2.03E+03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3.68E+03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8rl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830286"/>
                  </a:ext>
                </a:extLst>
              </a:tr>
              <a:tr h="183250"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8.14E+02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9.39E+02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1.10E+03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1.32E+03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1.70E+03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2.82E+03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8pso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297881"/>
                  </a:ext>
                </a:extLst>
              </a:tr>
              <a:tr h="183250"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9.31E+02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4.43E+03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1.47E+04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3.37E+04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9.68E+04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2.20E+05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9rl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424452"/>
                  </a:ext>
                </a:extLst>
              </a:tr>
              <a:tr h="183250"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1.08E+03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4.68E+03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7.24E+03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2.07E+04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5.60E+04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1.14E+05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9pso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402865"/>
                  </a:ext>
                </a:extLst>
              </a:tr>
              <a:tr h="183250"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1.11E+03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3.59E+03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7.14E+03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1.09E+04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1.80E+04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3.67E+04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10rl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267141"/>
                  </a:ext>
                </a:extLst>
              </a:tr>
              <a:tr h="183250"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2.15E+03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5.97E+03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9.72E+03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1.08E+04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2.10E+04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3.66E+04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10pso</a:t>
                      </a:r>
                    </a:p>
                  </a:txBody>
                  <a:tcPr marL="6319" marR="6319" marT="63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728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97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07D906-3102-994F-D8C5-24165E3E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2023. 12. 13.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B1128-9B9C-5926-3FBA-918832B1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70828-15CD-9210-408B-A47ABB16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11</a:t>
            </a:fld>
            <a:endParaRPr lang="hu-H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F6EF171-E454-1386-1B4B-EC863D17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Results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840E32E-D251-C990-6AD1-329EB0AB8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Fared better on lower dimensions, but over 30 dimensions performed poorer than PSO</a:t>
            </a:r>
          </a:p>
          <a:p>
            <a:r>
              <a:rPr lang="en-SG" dirty="0"/>
              <a:t>2dim – 9/10</a:t>
            </a:r>
          </a:p>
          <a:p>
            <a:r>
              <a:rPr lang="en-SG" dirty="0"/>
              <a:t>10dim – 7/10</a:t>
            </a:r>
          </a:p>
          <a:p>
            <a:r>
              <a:rPr lang="en-SG" dirty="0"/>
              <a:t>20dim – 5/10</a:t>
            </a:r>
          </a:p>
          <a:p>
            <a:r>
              <a:rPr lang="en-SG" dirty="0"/>
              <a:t>30,50,100 - &lt;3/10, though still mostly comparable to PSO</a:t>
            </a:r>
          </a:p>
          <a:p>
            <a:r>
              <a:rPr lang="en-SG" dirty="0"/>
              <a:t>Successful improvement on </a:t>
            </a:r>
            <a:r>
              <a:rPr lang="en-SG" dirty="0" err="1"/>
              <a:t>SmartSwarm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56531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B633DB-5615-2F5D-E270-E20F1C282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Conclusion</a:t>
            </a:r>
          </a:p>
          <a:p>
            <a:r>
              <a:rPr lang="en-US" dirty="0"/>
              <a:t>Good Results</a:t>
            </a:r>
          </a:p>
          <a:p>
            <a:r>
              <a:rPr lang="en-US" dirty="0"/>
              <a:t>Similar time complexity to PSO</a:t>
            </a:r>
          </a:p>
          <a:p>
            <a:pPr lvl="1"/>
            <a:r>
              <a:rPr lang="en-US" dirty="0"/>
              <a:t>After training, equal number of objective function evaluations</a:t>
            </a:r>
          </a:p>
          <a:p>
            <a:r>
              <a:rPr lang="en-US" dirty="0"/>
              <a:t>High improvement over PSO in lower dimensions</a:t>
            </a:r>
          </a:p>
          <a:p>
            <a:r>
              <a:rPr lang="en-US" dirty="0"/>
              <a:t>Comparable to PSO up to 50 dimensions</a:t>
            </a:r>
          </a:p>
          <a:p>
            <a:pPr marL="0" indent="0">
              <a:buNone/>
            </a:pPr>
            <a:r>
              <a:rPr lang="en-US" b="1" dirty="0"/>
              <a:t>Further Work</a:t>
            </a:r>
          </a:p>
          <a:p>
            <a:r>
              <a:rPr lang="en-US" dirty="0"/>
              <a:t>Improve Observation Space</a:t>
            </a:r>
          </a:p>
          <a:p>
            <a:r>
              <a:rPr lang="en-US" dirty="0"/>
              <a:t>Further Hyperparameter Testing</a:t>
            </a:r>
          </a:p>
          <a:p>
            <a:r>
              <a:rPr lang="en-US" dirty="0"/>
              <a:t>Incorporate ensemble learning via different optimizers in Action Space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49C13-A248-9D55-3045-1F0644E2C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2023. 12. 13.</a:t>
            </a:fld>
            <a:endParaRPr lang="hu-H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8996A-3504-37C0-EF62-3E6162CB1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12</a:t>
            </a:fld>
            <a:endParaRPr lang="hu-H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2EABA14-F98C-F529-2685-51DA738AF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Further Work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6EF2B66-4DA5-231A-DF6D-B48C3FB6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2128" y="6247424"/>
            <a:ext cx="5570195" cy="365125"/>
          </a:xfrm>
        </p:spPr>
        <p:txBody>
          <a:bodyPr/>
          <a:lstStyle/>
          <a:p>
            <a:endParaRPr lang="hu-HU" sz="12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815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782DC-5081-A540-6A6D-E5E8C71C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2023. 12. 13.</a:t>
            </a:fld>
            <a:endParaRPr lang="hu-H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77C31-3E4A-DFB4-4CEB-3BF8B692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13</a:t>
            </a:fld>
            <a:endParaRPr lang="hu-H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4FAF27F-70B5-AA86-38A1-B1EC2BAB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875736" cy="1680934"/>
          </a:xfrm>
        </p:spPr>
        <p:txBody>
          <a:bodyPr/>
          <a:lstStyle/>
          <a:p>
            <a:r>
              <a:rPr lang="en-US" sz="6000" dirty="0"/>
              <a:t>Thank You for Your Attention!</a:t>
            </a:r>
            <a:endParaRPr lang="hu-H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4F38B2E-B662-EF9F-18B2-17705C32901D}"/>
              </a:ext>
            </a:extLst>
          </p:cNvPr>
          <p:cNvSpPr txBox="1">
            <a:spLocks/>
          </p:cNvSpPr>
          <p:nvPr/>
        </p:nvSpPr>
        <p:spPr>
          <a:xfrm>
            <a:off x="831850" y="4258852"/>
            <a:ext cx="365166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Questions</a:t>
            </a:r>
            <a:r>
              <a:rPr lang="hu-HU" dirty="0"/>
              <a:t>?</a:t>
            </a:r>
          </a:p>
          <a:p>
            <a:endParaRPr lang="hu-HU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E5ED06CC-8A38-B735-4129-8B9DAD3ED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2128" y="6247424"/>
            <a:ext cx="5570195" cy="365125"/>
          </a:xfrm>
        </p:spPr>
        <p:txBody>
          <a:bodyPr/>
          <a:lstStyle/>
          <a:p>
            <a:endParaRPr lang="hu-HU" sz="12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6E1AAD0-4E71-EC9C-B011-F38548395ADC}"/>
              </a:ext>
            </a:extLst>
          </p:cNvPr>
          <p:cNvSpPr txBox="1">
            <a:spLocks/>
          </p:cNvSpPr>
          <p:nvPr/>
        </p:nvSpPr>
        <p:spPr>
          <a:xfrm>
            <a:off x="5250426" y="3902530"/>
            <a:ext cx="6292645" cy="2072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000" b="1" dirty="0">
                <a:latin typeface="Open Sans"/>
                <a:ea typeface="Open Sans"/>
                <a:cs typeface="Open Sans"/>
              </a:rPr>
              <a:t>Brandon Ooi</a:t>
            </a:r>
            <a:endParaRPr lang="en-US" sz="2000" i="1" dirty="0"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br>
              <a:rPr lang="en-US" sz="2000" dirty="0">
                <a:latin typeface="Open Sans"/>
                <a:ea typeface="Open Sans"/>
                <a:cs typeface="Open Sans"/>
              </a:rPr>
            </a:br>
            <a:r>
              <a:rPr lang="en-US" sz="2000" b="1" dirty="0">
                <a:latin typeface="Open Sans"/>
                <a:ea typeface="Open Sans"/>
                <a:cs typeface="Open Sans"/>
              </a:rPr>
              <a:t>LR2175@inf.elte.hu</a:t>
            </a:r>
            <a:endParaRPr lang="hu-HU" sz="3200" b="1" dirty="0"/>
          </a:p>
        </p:txBody>
      </p:sp>
    </p:spTree>
    <p:extLst>
      <p:ext uri="{BB962C8B-B14F-4D97-AF65-F5344CB8AC3E}">
        <p14:creationId xmlns:p14="http://schemas.microsoft.com/office/powerpoint/2010/main" val="1285361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90CDC5-5B56-1948-5744-1CA4CC6B9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1"/>
            <a:ext cx="5549348" cy="4351338"/>
          </a:xfrm>
        </p:spPr>
        <p:txBody>
          <a:bodyPr/>
          <a:lstStyle/>
          <a:p>
            <a:r>
              <a:rPr lang="en-US" dirty="0"/>
              <a:t>Given a particular function</a:t>
            </a:r>
          </a:p>
          <a:p>
            <a:endParaRPr lang="en-US" dirty="0"/>
          </a:p>
          <a:p>
            <a:r>
              <a:rPr lang="en-US" dirty="0"/>
              <a:t>Find the location with the best fitness value</a:t>
            </a:r>
          </a:p>
          <a:p>
            <a:pPr lvl="1"/>
            <a:r>
              <a:rPr lang="en-US" dirty="0"/>
              <a:t>Can be complex</a:t>
            </a:r>
          </a:p>
          <a:p>
            <a:pPr lvl="1"/>
            <a:r>
              <a:rPr lang="en-US" dirty="0"/>
              <a:t>Can be noisy</a:t>
            </a:r>
          </a:p>
          <a:p>
            <a:pPr lvl="1"/>
            <a:r>
              <a:rPr lang="en-US" dirty="0"/>
              <a:t>Can model real world situations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8851B3-BE59-9AF8-2978-C9FDE3FBD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2023. 12. 13.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E0030-AF03-27D2-200A-0D4058FF7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B9788-02DE-BD7F-EBB9-6D7E2D292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2</a:t>
            </a:fld>
            <a:endParaRPr lang="hu-H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B18E5DF-570B-B0A6-CC8C-2E29E96AB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8555FC-2BFF-DBBE-CED4-1421206F74CB}"/>
              </a:ext>
            </a:extLst>
          </p:cNvPr>
          <p:cNvSpPr txBox="1"/>
          <p:nvPr/>
        </p:nvSpPr>
        <p:spPr>
          <a:xfrm rot="19139031">
            <a:off x="7719480" y="2579477"/>
            <a:ext cx="28767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Image(s)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 descr="A graph of a function&#10;&#10;Description automatically generated">
            <a:extLst>
              <a:ext uri="{FF2B5EF4-FFF2-40B4-BE49-F238E27FC236}">
                <a16:creationId xmlns:a16="http://schemas.microsoft.com/office/drawing/2014/main" id="{4434E0C4-A87C-0E44-0D26-B299AF51A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351" y="1875590"/>
            <a:ext cx="3346450" cy="27532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806406-1D04-3990-D026-A3831D3A642F}"/>
              </a:ext>
            </a:extLst>
          </p:cNvPr>
          <p:cNvSpPr txBox="1"/>
          <p:nvPr/>
        </p:nvSpPr>
        <p:spPr>
          <a:xfrm>
            <a:off x="7207250" y="4715371"/>
            <a:ext cx="3657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Baseline-Free Sampling in Parameter Exploring Policy Gradients: Super Symmetric PGPE - Scientific Figure on ResearchGate. Available from: https://www.researchgate.net/figure/sualization-of-the-2D-Rastrigin-function_fig13_280713328 [accessed 13 Dec, 2023]</a:t>
            </a:r>
            <a:endParaRPr lang="en-SG" sz="800" dirty="0"/>
          </a:p>
        </p:txBody>
      </p:sp>
    </p:spTree>
    <p:extLst>
      <p:ext uri="{BB962C8B-B14F-4D97-AF65-F5344CB8AC3E}">
        <p14:creationId xmlns:p14="http://schemas.microsoft.com/office/powerpoint/2010/main" val="1292602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BE5477-5F7A-F7B0-F1D6-4379892D1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1"/>
            <a:ext cx="6496050" cy="4351338"/>
          </a:xfrm>
        </p:spPr>
        <p:txBody>
          <a:bodyPr/>
          <a:lstStyle/>
          <a:p>
            <a:r>
              <a:rPr lang="en-SG" dirty="0"/>
              <a:t>Literature that combines Reinforcement Learning with Particle Swarm</a:t>
            </a:r>
          </a:p>
          <a:p>
            <a:r>
              <a:rPr lang="en-SG" dirty="0"/>
              <a:t>Uses reinforcement learning to update velocity vector</a:t>
            </a:r>
          </a:p>
          <a:p>
            <a:r>
              <a:rPr lang="en-SG" dirty="0"/>
              <a:t>Each dimension has it’s own velocity</a:t>
            </a:r>
          </a:p>
          <a:p>
            <a:r>
              <a:rPr lang="en-SG" dirty="0"/>
              <a:t>Results better in 2</a:t>
            </a:r>
            <a:r>
              <a:rPr lang="en-SG" baseline="30000" dirty="0"/>
              <a:t>nd</a:t>
            </a:r>
            <a:r>
              <a:rPr lang="en-SG" dirty="0"/>
              <a:t> dimension but not very robust in high dimensions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678B9D-01DA-6BF6-9DF2-A64876789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2023. 12. 13.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14074-EEB0-EAEA-738F-6578095EA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FFEC57-28F5-C2DA-700E-E93300B7A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3</a:t>
            </a:fld>
            <a:endParaRPr lang="hu-H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9575669-04A2-BE6B-71E0-A54DE274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SmartSwarm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AE249A-FBE6-BDC0-60F6-394903196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231" y="1788540"/>
            <a:ext cx="4168569" cy="275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65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B9353A-990F-3A8E-E26B-E246A5981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PettingZoo</a:t>
            </a:r>
            <a:endParaRPr lang="en-US" dirty="0"/>
          </a:p>
          <a:p>
            <a:pPr lvl="1"/>
            <a:r>
              <a:rPr lang="en-US" dirty="0"/>
              <a:t>Gymnasium</a:t>
            </a:r>
          </a:p>
          <a:p>
            <a:r>
              <a:rPr lang="en-US" dirty="0"/>
              <a:t>Individuals created</a:t>
            </a:r>
          </a:p>
          <a:p>
            <a:pPr lvl="1"/>
            <a:r>
              <a:rPr lang="en-US" dirty="0"/>
              <a:t>Storing coordinates</a:t>
            </a:r>
          </a:p>
          <a:p>
            <a:pPr lvl="1"/>
            <a:r>
              <a:rPr lang="en-US" dirty="0"/>
              <a:t>Fitness values</a:t>
            </a:r>
          </a:p>
          <a:p>
            <a:pPr lvl="1"/>
            <a:r>
              <a:rPr lang="en-US" dirty="0"/>
              <a:t>Velocity</a:t>
            </a:r>
          </a:p>
          <a:p>
            <a:r>
              <a:rPr lang="en-US" dirty="0"/>
              <a:t>Variable Dimensionalities</a:t>
            </a:r>
          </a:p>
          <a:p>
            <a:r>
              <a:rPr lang="en-US" dirty="0"/>
              <a:t>Different functions</a:t>
            </a:r>
          </a:p>
          <a:p>
            <a:r>
              <a:rPr lang="en-US" dirty="0"/>
              <a:t>10 CEC2017 Simple functions</a:t>
            </a:r>
          </a:p>
          <a:p>
            <a:pPr lvl="1"/>
            <a:r>
              <a:rPr lang="en-US" dirty="0"/>
              <a:t>Dimension 2,10,20,30,50,100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F746AA-BE26-5769-B12B-A71FDECC3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2023. 12. 13.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D436D-A86E-173B-30F7-64621AEF7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D4D9B-F982-F573-8DA6-2BE44C676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4</a:t>
            </a:fld>
            <a:endParaRPr lang="hu-H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69433FD-E064-2F9B-809B-3D43778FF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8E564A-5BBC-9A2C-D6F1-6BBE09DBE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795" y="1678577"/>
            <a:ext cx="2590805" cy="1320452"/>
          </a:xfrm>
          <a:prstGeom prst="rect">
            <a:avLst/>
          </a:prstGeom>
        </p:spPr>
      </p:pic>
      <p:pic>
        <p:nvPicPr>
          <p:cNvPr id="12" name="Picture 11" descr="A group of graphs showing different colors&#10;&#10;Description automatically generated">
            <a:extLst>
              <a:ext uri="{FF2B5EF4-FFF2-40B4-BE49-F238E27FC236}">
                <a16:creationId xmlns:a16="http://schemas.microsoft.com/office/drawing/2014/main" id="{851BF3B1-83BE-30F0-BCA4-F4EFE842A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900" y="1478594"/>
            <a:ext cx="2981465" cy="39565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44D700-C12E-9FBC-FF36-C9FA47D75672}"/>
              </a:ext>
            </a:extLst>
          </p:cNvPr>
          <p:cNvSpPr txBox="1"/>
          <p:nvPr/>
        </p:nvSpPr>
        <p:spPr>
          <a:xfrm>
            <a:off x="7740650" y="5432243"/>
            <a:ext cx="3346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Dimension learning based chimp optimizer for energy efficient wireless sensor networks - Scientific Figure on ResearchGate. Available from: https://www.researchgate.net/figure/3-D-graphs-of-CEC2017-test-suites_fig1_363238609 [accessed 13 Dec, 2023]</a:t>
            </a:r>
            <a:endParaRPr lang="en-SG" sz="800" dirty="0"/>
          </a:p>
        </p:txBody>
      </p:sp>
    </p:spTree>
    <p:extLst>
      <p:ext uri="{BB962C8B-B14F-4D97-AF65-F5344CB8AC3E}">
        <p14:creationId xmlns:p14="http://schemas.microsoft.com/office/powerpoint/2010/main" val="742393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869CEE-6327-F71D-9EEC-0F817C204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3531"/>
            <a:ext cx="5983514" cy="4351338"/>
          </a:xfrm>
        </p:spPr>
        <p:txBody>
          <a:bodyPr/>
          <a:lstStyle/>
          <a:p>
            <a:r>
              <a:rPr lang="en-US" dirty="0"/>
              <a:t>Distance to Global Best</a:t>
            </a:r>
          </a:p>
          <a:p>
            <a:r>
              <a:rPr lang="en-US" dirty="0"/>
              <a:t>Distance to Current Best</a:t>
            </a:r>
          </a:p>
          <a:p>
            <a:r>
              <a:rPr lang="en-US" dirty="0"/>
              <a:t>Distance to Worst</a:t>
            </a:r>
          </a:p>
          <a:p>
            <a:r>
              <a:rPr lang="en-US" dirty="0"/>
              <a:t>Velocity</a:t>
            </a:r>
          </a:p>
          <a:p>
            <a:r>
              <a:rPr lang="en-US" dirty="0"/>
              <a:t>Iteration Number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E4956-D79F-38EA-8E9C-DB7FC7ACC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2023. 12. 13.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E8A200-E413-5A1C-7257-02EE3061E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85FD1-4630-01C6-34D3-1AB46414A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5</a:t>
            </a:fld>
            <a:endParaRPr lang="hu-H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5FAD1D4-555C-306B-0A2B-DC51A1404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spaces</a:t>
            </a:r>
          </a:p>
        </p:txBody>
      </p:sp>
      <p:pic>
        <p:nvPicPr>
          <p:cNvPr id="10" name="Picture 9" descr="A hand holding a magnifying glass&#10;&#10;Description automatically generated">
            <a:extLst>
              <a:ext uri="{FF2B5EF4-FFF2-40B4-BE49-F238E27FC236}">
                <a16:creationId xmlns:a16="http://schemas.microsoft.com/office/drawing/2014/main" id="{2C8694A9-6065-616F-2293-B11030892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051" y="1644650"/>
            <a:ext cx="26924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378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2D88B6-9967-DFF9-7770-7A233BBB3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48721"/>
            <a:ext cx="10677939" cy="4351338"/>
          </a:xfrm>
        </p:spPr>
        <p:txBody>
          <a:bodyPr>
            <a:normAutofit/>
          </a:bodyPr>
          <a:lstStyle/>
          <a:p>
            <a:r>
              <a:rPr lang="en-SG" dirty="0"/>
              <a:t>Move towards particle best by distance* [0.5,1.0] + existing velocity * [0.5,0.1]</a:t>
            </a:r>
          </a:p>
          <a:p>
            <a:r>
              <a:rPr lang="en-SG" dirty="0"/>
              <a:t>Move towards particle best by distance* [0.5,1.0] + existing velocity * [0.5,0.1]</a:t>
            </a:r>
          </a:p>
          <a:p>
            <a:r>
              <a:rPr lang="en-SG" dirty="0"/>
              <a:t>Cruise without changing velocity</a:t>
            </a:r>
          </a:p>
          <a:p>
            <a:r>
              <a:rPr lang="en-SG" dirty="0"/>
              <a:t>Move away from worst by distance [0.5,1.0] + existing velocity * [0.5,0.1]</a:t>
            </a:r>
          </a:p>
          <a:p>
            <a:r>
              <a:rPr lang="en-SG" dirty="0"/>
              <a:t>Add random movement to current velocity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390659-FF81-E884-841D-1D5182B2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2023. 12. 13.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3DE3C-4F36-D0CB-9459-DB6B1275D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2FF3D-D8A7-ECFD-3E03-1865D182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6</a:t>
            </a:fld>
            <a:endParaRPr lang="hu-H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A1690B-39AB-48C3-4344-C4D134A5F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spaces</a:t>
            </a:r>
          </a:p>
        </p:txBody>
      </p:sp>
    </p:spTree>
    <p:extLst>
      <p:ext uri="{BB962C8B-B14F-4D97-AF65-F5344CB8AC3E}">
        <p14:creationId xmlns:p14="http://schemas.microsoft.com/office/powerpoint/2010/main" val="2764871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BF919D-8D48-B4A5-881B-C60586343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1"/>
            <a:ext cx="6508750" cy="4351338"/>
          </a:xfrm>
        </p:spPr>
        <p:txBody>
          <a:bodyPr/>
          <a:lstStyle/>
          <a:p>
            <a:r>
              <a:rPr lang="en-US" dirty="0"/>
              <a:t>2 trials:</a:t>
            </a:r>
          </a:p>
          <a:p>
            <a:pPr lvl="1"/>
            <a:r>
              <a:rPr lang="en-US" dirty="0"/>
              <a:t>-log(current fitness/ initial average fitness)</a:t>
            </a:r>
          </a:p>
          <a:p>
            <a:pPr lvl="1"/>
            <a:r>
              <a:rPr lang="en-US" dirty="0"/>
              <a:t>-log(current fitness/ weighted average fitness)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Weighted average fitness scales initial average with current average</a:t>
            </a:r>
          </a:p>
          <a:p>
            <a:pPr lvl="1"/>
            <a:r>
              <a:rPr lang="en-US" dirty="0"/>
              <a:t>Weighted Average fitness was used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FDBE7B-8595-86E3-79B8-B91F691A6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2023. 12. 13.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CBDAC8-683B-F823-6E95-653CCECA6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9A7A8-BB08-C1B1-7C72-EC82E36F4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7</a:t>
            </a:fld>
            <a:endParaRPr lang="hu-H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8C565F-2C4C-ECA3-5EF1-864A2E91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Rewards</a:t>
            </a:r>
          </a:p>
        </p:txBody>
      </p:sp>
      <p:pic>
        <p:nvPicPr>
          <p:cNvPr id="12" name="Picture 11" descr="A chest with light coming out of it&#10;&#10;Description automatically generated">
            <a:extLst>
              <a:ext uri="{FF2B5EF4-FFF2-40B4-BE49-F238E27FC236}">
                <a16:creationId xmlns:a16="http://schemas.microsoft.com/office/drawing/2014/main" id="{F949EBD7-A5CF-FDD6-41A4-FEB79AAEC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56" y="2011426"/>
            <a:ext cx="3838740" cy="283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6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3C38C3-1E57-A97A-6287-A97EA6DAD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1"/>
            <a:ext cx="9359900" cy="4351338"/>
          </a:xfrm>
        </p:spPr>
        <p:txBody>
          <a:bodyPr>
            <a:normAutofit/>
          </a:bodyPr>
          <a:lstStyle/>
          <a:p>
            <a:r>
              <a:rPr lang="en-US" dirty="0"/>
              <a:t>Models</a:t>
            </a:r>
          </a:p>
          <a:p>
            <a:pPr lvl="1"/>
            <a:r>
              <a:rPr lang="en-US" dirty="0"/>
              <a:t>Multi-Agent Reinforcement Learning</a:t>
            </a:r>
          </a:p>
          <a:p>
            <a:pPr lvl="1"/>
            <a:r>
              <a:rPr lang="en-US" dirty="0"/>
              <a:t>MLP</a:t>
            </a:r>
          </a:p>
          <a:p>
            <a:endParaRPr lang="en-US" dirty="0"/>
          </a:p>
          <a:p>
            <a:r>
              <a:rPr lang="en-US" dirty="0"/>
              <a:t>Policies</a:t>
            </a:r>
          </a:p>
          <a:p>
            <a:pPr lvl="1"/>
            <a:r>
              <a:rPr lang="en-US" dirty="0"/>
              <a:t>PPO</a:t>
            </a:r>
          </a:p>
          <a:p>
            <a:pPr lvl="1"/>
            <a:r>
              <a:rPr lang="en-US" dirty="0"/>
              <a:t>Trained with 1 million time steps</a:t>
            </a:r>
          </a:p>
          <a:p>
            <a:pPr lvl="2"/>
            <a:r>
              <a:rPr lang="en-US" dirty="0"/>
              <a:t>random function</a:t>
            </a:r>
          </a:p>
          <a:p>
            <a:pPr lvl="2"/>
            <a:r>
              <a:rPr lang="en-US" dirty="0"/>
              <a:t>random dimensionality.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56F29-6B70-0DDA-7130-2B1BB769E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2023. 12. 13.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571099-158B-B68B-C7F2-BECE9B5FE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1B6F5-4A1C-7A70-5DE6-D544A487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8</a:t>
            </a:fld>
            <a:endParaRPr lang="hu-H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40BF8A-FD1F-8569-1588-383DCAAC1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756" y="253682"/>
            <a:ext cx="10515600" cy="1076049"/>
          </a:xfrm>
        </p:spPr>
        <p:txBody>
          <a:bodyPr/>
          <a:lstStyle/>
          <a:p>
            <a:r>
              <a:rPr lang="en-US" dirty="0"/>
              <a:t>Models and Policies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F871022B-5DF9-24F5-3DBB-09D4E45A2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016" y="2788224"/>
            <a:ext cx="3918832" cy="187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40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B02AE0-A0F6-6EA8-FFF4-AC93E1348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Average Fitness Values</a:t>
            </a:r>
          </a:p>
          <a:p>
            <a:r>
              <a:rPr lang="en-US" dirty="0"/>
              <a:t>100 trials</a:t>
            </a:r>
          </a:p>
          <a:p>
            <a:r>
              <a:rPr lang="en-US" dirty="0"/>
              <a:t>10 Functions</a:t>
            </a:r>
          </a:p>
          <a:p>
            <a:r>
              <a:rPr lang="en-US" dirty="0"/>
              <a:t>6 dimensionalities</a:t>
            </a:r>
          </a:p>
          <a:p>
            <a:r>
              <a:rPr lang="en-US" dirty="0"/>
              <a:t>Against PSO (</a:t>
            </a:r>
            <a:r>
              <a:rPr lang="en-US" dirty="0" err="1"/>
              <a:t>pyswarm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8072C-60C4-7828-26C1-65D16ADB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2023. 12. 13.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6BB95-A927-4104-60D0-042B162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8E137-DF63-1EA2-B096-EBE013E4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9</a:t>
            </a:fld>
            <a:endParaRPr lang="hu-H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7056E5B-5B91-2C13-416C-7A8EA5CA3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pic>
        <p:nvPicPr>
          <p:cNvPr id="10" name="Picture 9" descr="A red pen marking a check box&#10;&#10;Description automatically generated">
            <a:extLst>
              <a:ext uri="{FF2B5EF4-FFF2-40B4-BE49-F238E27FC236}">
                <a16:creationId xmlns:a16="http://schemas.microsoft.com/office/drawing/2014/main" id="{FA5C7660-47FE-E836-7434-1FB1AE94A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750" y="1548721"/>
            <a:ext cx="5218176" cy="29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27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3E8C43DB781AF245935B660B6AB3A456" ma:contentTypeVersion="8" ma:contentTypeDescription="Új dokumentum létrehozása." ma:contentTypeScope="" ma:versionID="cf5bc1a942c794de9c470f24f760a6a4">
  <xsd:schema xmlns:xsd="http://www.w3.org/2001/XMLSchema" xmlns:xs="http://www.w3.org/2001/XMLSchema" xmlns:p="http://schemas.microsoft.com/office/2006/metadata/properties" xmlns:ns2="42eee0cc-f1c1-4533-a4d5-262d2e82bcbc" targetNamespace="http://schemas.microsoft.com/office/2006/metadata/properties" ma:root="true" ma:fieldsID="77ca7ef7e6fe54a4012c7480afea3d43" ns2:_="">
    <xsd:import namespace="42eee0cc-f1c1-4533-a4d5-262d2e82bc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eee0cc-f1c1-4533-a4d5-262d2e82bc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F8F617-39A4-47E3-B0A0-203402619397}"/>
</file>

<file path=customXml/itemProps2.xml><?xml version="1.0" encoding="utf-8"?>
<ds:datastoreItem xmlns:ds="http://schemas.openxmlformats.org/officeDocument/2006/customXml" ds:itemID="{057F4783-09C3-4781-A121-AEB0C2F4909E}">
  <ds:schemaRefs>
    <ds:schemaRef ds:uri="e6d11555-e15c-4c54-b2e5-a42792137e4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18f14fbb-1d2a-466a-9a24-1c5e4393ebbe"/>
    <ds:schemaRef ds:uri="869ec585-f782-4a61-874e-1c695b591433"/>
  </ds:schemaRefs>
</ds:datastoreItem>
</file>

<file path=customXml/itemProps3.xml><?xml version="1.0" encoding="utf-8"?>
<ds:datastoreItem xmlns:ds="http://schemas.openxmlformats.org/officeDocument/2006/customXml" ds:itemID="{BECAE8D7-2126-496B-BE8D-9D148AE99EC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854</Words>
  <Application>Microsoft Office PowerPoint</Application>
  <PresentationFormat>Widescreen</PresentationFormat>
  <Paragraphs>262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Open Sans</vt:lpstr>
      <vt:lpstr>Office-téma</vt:lpstr>
      <vt:lpstr>Reinforcement Learning Based Particle Swarm Optimization</vt:lpstr>
      <vt:lpstr>Optimization Problems</vt:lpstr>
      <vt:lpstr>SmartSwarm</vt:lpstr>
      <vt:lpstr>Environment</vt:lpstr>
      <vt:lpstr>Observation spaces</vt:lpstr>
      <vt:lpstr>Action spaces</vt:lpstr>
      <vt:lpstr>Rewards</vt:lpstr>
      <vt:lpstr>Models and Policies</vt:lpstr>
      <vt:lpstr>Evaluation</vt:lpstr>
      <vt:lpstr>Results</vt:lpstr>
      <vt:lpstr>Evaluation of Results</vt:lpstr>
      <vt:lpstr>Conclusion and Further Work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címe Prezentáció alcíme</dc:title>
  <dc:creator>Szilárd Kovács</dc:creator>
  <cp:lastModifiedBy>Brandon Ooi</cp:lastModifiedBy>
  <cp:revision>19</cp:revision>
  <dcterms:created xsi:type="dcterms:W3CDTF">2022-01-03T10:33:56Z</dcterms:created>
  <dcterms:modified xsi:type="dcterms:W3CDTF">2023-12-13T17:24:59Z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0x0101003E8C43DB781AF245935B660B6AB3A456</vt:lpwstr>
  </property>
</Properties>
</file>