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6" r:id="rId14"/>
    <p:sldId id="272" r:id="rId15"/>
    <p:sldId id="273" r:id="rId16"/>
    <p:sldId id="274" r:id="rId17"/>
    <p:sldId id="275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yar Gergely" userId="ab6a1c96-fae3-4866-aed8-ca3f3aa995e2" providerId="ADAL" clId="{D49D3062-5093-B043-9C4A-56544D578FF3}"/>
    <pc:docChg chg="undo custSel modSld">
      <pc:chgData name="Magyar Gergely" userId="ab6a1c96-fae3-4866-aed8-ca3f3aa995e2" providerId="ADAL" clId="{D49D3062-5093-B043-9C4A-56544D578FF3}" dt="2023-12-14T07:48:25.061" v="99" actId="113"/>
      <pc:docMkLst>
        <pc:docMk/>
      </pc:docMkLst>
      <pc:sldChg chg="modSp">
        <pc:chgData name="Magyar Gergely" userId="ab6a1c96-fae3-4866-aed8-ca3f3aa995e2" providerId="ADAL" clId="{D49D3062-5093-B043-9C4A-56544D578FF3}" dt="2023-12-14T07:47:01.043" v="47" actId="20577"/>
        <pc:sldMkLst>
          <pc:docMk/>
          <pc:sldMk cId="2368427280" sldId="261"/>
        </pc:sldMkLst>
        <pc:spChg chg="mod">
          <ac:chgData name="Magyar Gergely" userId="ab6a1c96-fae3-4866-aed8-ca3f3aa995e2" providerId="ADAL" clId="{D49D3062-5093-B043-9C4A-56544D578FF3}" dt="2023-12-14T07:47:01.043" v="47" actId="20577"/>
          <ac:spMkLst>
            <pc:docMk/>
            <pc:sldMk cId="2368427280" sldId="261"/>
            <ac:spMk id="3" creationId="{0881B02A-3BEB-C7BF-06DF-4DE1F20CD063}"/>
          </ac:spMkLst>
        </pc:spChg>
      </pc:sldChg>
      <pc:sldChg chg="modSp">
        <pc:chgData name="Magyar Gergely" userId="ab6a1c96-fae3-4866-aed8-ca3f3aa995e2" providerId="ADAL" clId="{D49D3062-5093-B043-9C4A-56544D578FF3}" dt="2023-12-14T07:48:25.061" v="99" actId="113"/>
        <pc:sldMkLst>
          <pc:docMk/>
          <pc:sldMk cId="590101334" sldId="262"/>
        </pc:sldMkLst>
        <pc:spChg chg="mod">
          <ac:chgData name="Magyar Gergely" userId="ab6a1c96-fae3-4866-aed8-ca3f3aa995e2" providerId="ADAL" clId="{D49D3062-5093-B043-9C4A-56544D578FF3}" dt="2023-12-14T07:48:25.061" v="99" actId="113"/>
          <ac:spMkLst>
            <pc:docMk/>
            <pc:sldMk cId="590101334" sldId="262"/>
            <ac:spMk id="3" creationId="{9D6FE305-E655-9466-0A2E-6EA221347B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76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49FB6B-3031-4D97-B893-A323607C3E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7D74-D1F6-4382-BA95-9145F370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 /><Relationship Id="rId2" Type="http://schemas.openxmlformats.org/officeDocument/2006/relationships/image" Target="../media/image15.gif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gif" /><Relationship Id="rId5" Type="http://schemas.openxmlformats.org/officeDocument/2006/relationships/image" Target="../media/image18.gif" /><Relationship Id="rId4" Type="http://schemas.openxmlformats.org/officeDocument/2006/relationships/image" Target="../media/image17.gif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 /><Relationship Id="rId2" Type="http://schemas.openxmlformats.org/officeDocument/2006/relationships/image" Target="../media/image24.gi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gif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FC06E-8B23-1345-21C4-1665F561F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Collective Intelligence</a:t>
            </a:r>
            <a:br>
              <a:rPr lang="en-US" dirty="0"/>
            </a:br>
            <a:r>
              <a:rPr lang="en-US" dirty="0"/>
              <a:t>Path Planning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C51298-F298-FAD5-523C-89485985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en-US" b="1" cap="none" dirty="0"/>
              <a:t>Gergely Magyar</a:t>
            </a:r>
          </a:p>
          <a:p>
            <a:r>
              <a:rPr lang="en-US" cap="none" dirty="0"/>
              <a:t>dexfd3@inf.elte.hu</a:t>
            </a:r>
          </a:p>
        </p:txBody>
      </p:sp>
    </p:spTree>
    <p:extLst>
      <p:ext uri="{BB962C8B-B14F-4D97-AF65-F5344CB8AC3E}">
        <p14:creationId xmlns:p14="http://schemas.microsoft.com/office/powerpoint/2010/main" val="309981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1 Results (3/4)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D876B27-FED0-4CF5-E939-D6F354FFD26E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Logarithm of distance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D7566C7-B9BF-BD66-A9B5-99CA5E14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68" y="2093257"/>
            <a:ext cx="5419725" cy="4333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CE61FD1-564B-DC9F-FC61-AB9458BF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6" y="2093258"/>
            <a:ext cx="5419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1 Results (4/4)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D876B27-FED0-4CF5-E939-D6F354FFD26E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Neural Network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13C306-77CD-BF24-BA48-786424C8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9" y="2093258"/>
            <a:ext cx="5419725" cy="433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3ADFB2-87D7-E193-3474-ED93E9B4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46" y="2093258"/>
            <a:ext cx="55911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Agent examples</a:t>
            </a:r>
          </a:p>
        </p:txBody>
      </p:sp>
      <p:pic>
        <p:nvPicPr>
          <p:cNvPr id="23" name="Kép 2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522AC27-F0D8-D55A-E240-309A73BA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55" y="1269000"/>
            <a:ext cx="2160000" cy="2160000"/>
          </a:xfrm>
          <a:prstGeom prst="rect">
            <a:avLst/>
          </a:prstGeom>
        </p:spPr>
      </p:pic>
      <p:pic>
        <p:nvPicPr>
          <p:cNvPr id="25" name="Kép 2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65ABFB5-19FB-0690-E3B2-42856853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69000"/>
            <a:ext cx="2160000" cy="2160000"/>
          </a:xfrm>
          <a:prstGeom prst="rect">
            <a:avLst/>
          </a:prstGeom>
        </p:spPr>
      </p:pic>
      <p:pic>
        <p:nvPicPr>
          <p:cNvPr id="27" name="Kép 2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3E02AA9-53E9-E835-EF5A-D574C24F7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45" y="1269000"/>
            <a:ext cx="2160000" cy="2160000"/>
          </a:xfrm>
          <a:prstGeom prst="rect">
            <a:avLst/>
          </a:prstGeom>
        </p:spPr>
      </p:pic>
      <p:pic>
        <p:nvPicPr>
          <p:cNvPr id="29" name="Kép 28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6108FCF7-0CB2-5A90-49E2-296BA5EC7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7" y="3949200"/>
            <a:ext cx="2160000" cy="2160000"/>
          </a:xfrm>
          <a:prstGeom prst="rect">
            <a:avLst/>
          </a:prstGeom>
        </p:spPr>
      </p:pic>
      <p:pic>
        <p:nvPicPr>
          <p:cNvPr id="31" name="Kép 30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8C08634F-E15C-5499-B221-676CA3005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949200"/>
            <a:ext cx="2160000" cy="2160000"/>
          </a:xfrm>
          <a:prstGeom prst="rect">
            <a:avLst/>
          </a:prstGeom>
        </p:spPr>
      </p:pic>
      <p:pic>
        <p:nvPicPr>
          <p:cNvPr id="33" name="Kép 3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E8192542-8CAA-5EDF-7C47-69520083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45" y="3931024"/>
            <a:ext cx="2160000" cy="2160000"/>
          </a:xfrm>
          <a:prstGeom prst="rect">
            <a:avLst/>
          </a:prstGeom>
        </p:spPr>
      </p:pic>
      <p:sp>
        <p:nvSpPr>
          <p:cNvPr id="34" name="Cím 1">
            <a:extLst>
              <a:ext uri="{FF2B5EF4-FFF2-40B4-BE49-F238E27FC236}">
                <a16:creationId xmlns:a16="http://schemas.microsoft.com/office/drawing/2014/main" id="{AB964E1F-B8F0-6839-5B46-39A924627E02}"/>
              </a:ext>
            </a:extLst>
          </p:cNvPr>
          <p:cNvSpPr txBox="1">
            <a:spLocks/>
          </p:cNvSpPr>
          <p:nvPr/>
        </p:nvSpPr>
        <p:spPr>
          <a:xfrm>
            <a:off x="1855767" y="3429000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32k</a:t>
            </a:r>
          </a:p>
        </p:txBody>
      </p:sp>
      <p:sp>
        <p:nvSpPr>
          <p:cNvPr id="35" name="Cím 1">
            <a:extLst>
              <a:ext uri="{FF2B5EF4-FFF2-40B4-BE49-F238E27FC236}">
                <a16:creationId xmlns:a16="http://schemas.microsoft.com/office/drawing/2014/main" id="{55A9F0DD-AA16-A00A-3DB7-AAA611662332}"/>
              </a:ext>
            </a:extLst>
          </p:cNvPr>
          <p:cNvSpPr txBox="1">
            <a:spLocks/>
          </p:cNvSpPr>
          <p:nvPr/>
        </p:nvSpPr>
        <p:spPr>
          <a:xfrm>
            <a:off x="5464012" y="3447176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64k</a:t>
            </a:r>
          </a:p>
        </p:txBody>
      </p:sp>
      <p:sp>
        <p:nvSpPr>
          <p:cNvPr id="36" name="Cím 1">
            <a:extLst>
              <a:ext uri="{FF2B5EF4-FFF2-40B4-BE49-F238E27FC236}">
                <a16:creationId xmlns:a16="http://schemas.microsoft.com/office/drawing/2014/main" id="{1ED33BFF-DED5-4137-084A-E5CC77D08D61}"/>
              </a:ext>
            </a:extLst>
          </p:cNvPr>
          <p:cNvSpPr txBox="1">
            <a:spLocks/>
          </p:cNvSpPr>
          <p:nvPr/>
        </p:nvSpPr>
        <p:spPr>
          <a:xfrm>
            <a:off x="9072258" y="3447176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128k</a:t>
            </a:r>
          </a:p>
        </p:txBody>
      </p:sp>
      <p:sp>
        <p:nvSpPr>
          <p:cNvPr id="37" name="Cím 1">
            <a:extLst>
              <a:ext uri="{FF2B5EF4-FFF2-40B4-BE49-F238E27FC236}">
                <a16:creationId xmlns:a16="http://schemas.microsoft.com/office/drawing/2014/main" id="{8BC7D5E1-4C0E-F926-925B-B4B23FFC0F58}"/>
              </a:ext>
            </a:extLst>
          </p:cNvPr>
          <p:cNvSpPr txBox="1">
            <a:spLocks/>
          </p:cNvSpPr>
          <p:nvPr/>
        </p:nvSpPr>
        <p:spPr>
          <a:xfrm>
            <a:off x="1855767" y="6127376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160k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D7EABCDA-85C6-BDCB-DD06-236C6A83267B}"/>
              </a:ext>
            </a:extLst>
          </p:cNvPr>
          <p:cNvSpPr txBox="1">
            <a:spLocks/>
          </p:cNvSpPr>
          <p:nvPr/>
        </p:nvSpPr>
        <p:spPr>
          <a:xfrm>
            <a:off x="5464011" y="6127376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192k</a:t>
            </a:r>
          </a:p>
        </p:txBody>
      </p:sp>
      <p:sp>
        <p:nvSpPr>
          <p:cNvPr id="39" name="Cím 1">
            <a:extLst>
              <a:ext uri="{FF2B5EF4-FFF2-40B4-BE49-F238E27FC236}">
                <a16:creationId xmlns:a16="http://schemas.microsoft.com/office/drawing/2014/main" id="{7A2F61C4-FF17-E415-0DE2-EFD1DA249896}"/>
              </a:ext>
            </a:extLst>
          </p:cNvPr>
          <p:cNvSpPr txBox="1">
            <a:spLocks/>
          </p:cNvSpPr>
          <p:nvPr/>
        </p:nvSpPr>
        <p:spPr>
          <a:xfrm>
            <a:off x="9072258" y="6072848"/>
            <a:ext cx="126397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Step 224k</a:t>
            </a:r>
          </a:p>
        </p:txBody>
      </p:sp>
    </p:spTree>
    <p:extLst>
      <p:ext uri="{BB962C8B-B14F-4D97-AF65-F5344CB8AC3E}">
        <p14:creationId xmlns:p14="http://schemas.microsoft.com/office/powerpoint/2010/main" val="27009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2 Results (1/4)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D876B27-FED0-4CF5-E939-D6F354FFD26E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Reward structure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71B9A50-9F93-6570-9A5F-0ACEF48D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96"/>
          <a:stretch/>
        </p:blipFill>
        <p:spPr>
          <a:xfrm>
            <a:off x="169643" y="2093258"/>
            <a:ext cx="5820407" cy="39132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B1C5F94-716B-8D71-5258-D0C91BDE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6"/>
          <a:stretch/>
        </p:blipFill>
        <p:spPr>
          <a:xfrm>
            <a:off x="6201950" y="2093258"/>
            <a:ext cx="5820407" cy="39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2 Results (2/4)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D876B27-FED0-4CF5-E939-D6F354FFD26E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Observation size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5C93602-0B0F-A1F5-B0F2-68AB872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9965" y="2093258"/>
            <a:ext cx="5858043" cy="39132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812E42E-8D9D-C489-90D4-2FE534CCA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181924" y="2093258"/>
            <a:ext cx="5858043" cy="39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4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25153" y="1524000"/>
            <a:ext cx="9404723" cy="820270"/>
          </a:xfrm>
        </p:spPr>
        <p:txBody>
          <a:bodyPr/>
          <a:lstStyle/>
          <a:p>
            <a:r>
              <a:rPr lang="en-US" dirty="0"/>
              <a:t>Phase 2 Results (3/4)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476C48-F954-D816-B0B2-C38B5CC3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65" y="129628"/>
            <a:ext cx="7464233" cy="6598743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2742FF79-252F-C2B5-7543-C9FF5FCDAEB2}"/>
              </a:ext>
            </a:extLst>
          </p:cNvPr>
          <p:cNvSpPr txBox="1">
            <a:spLocks/>
          </p:cNvSpPr>
          <p:nvPr/>
        </p:nvSpPr>
        <p:spPr>
          <a:xfrm rot="16200000">
            <a:off x="-2032047" y="2859741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Next position of nearby Agent</a:t>
            </a:r>
          </a:p>
        </p:txBody>
      </p:sp>
    </p:spTree>
    <p:extLst>
      <p:ext uri="{BB962C8B-B14F-4D97-AF65-F5344CB8AC3E}">
        <p14:creationId xmlns:p14="http://schemas.microsoft.com/office/powerpoint/2010/main" val="2837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2 Results (4/4)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D876B27-FED0-4CF5-E939-D6F354FFD26E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Agent count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6DA8552-DD76-0D87-5CDE-267DDB6D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69" y="1845684"/>
            <a:ext cx="7216262" cy="4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7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Agent examples</a:t>
            </a:r>
          </a:p>
        </p:txBody>
      </p:sp>
      <p:sp>
        <p:nvSpPr>
          <p:cNvPr id="37" name="Cím 1">
            <a:extLst>
              <a:ext uri="{FF2B5EF4-FFF2-40B4-BE49-F238E27FC236}">
                <a16:creationId xmlns:a16="http://schemas.microsoft.com/office/drawing/2014/main" id="{8BC7D5E1-4C0E-F926-925B-B4B23FFC0F58}"/>
              </a:ext>
            </a:extLst>
          </p:cNvPr>
          <p:cNvSpPr txBox="1">
            <a:spLocks/>
          </p:cNvSpPr>
          <p:nvPr/>
        </p:nvSpPr>
        <p:spPr>
          <a:xfrm>
            <a:off x="4990131" y="5288806"/>
            <a:ext cx="2380774" cy="640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8 Agents</a:t>
            </a:r>
          </a:p>
          <a:p>
            <a:pPr algn="ctr"/>
            <a:r>
              <a:rPr lang="en-US" sz="1600" b="1" dirty="0"/>
              <a:t>Trained with 2</a:t>
            </a:r>
          </a:p>
        </p:txBody>
      </p:sp>
      <p:pic>
        <p:nvPicPr>
          <p:cNvPr id="3074" name="Picture 2" descr="[video-to-gif output image]">
            <a:extLst>
              <a:ext uri="{FF2B5EF4-FFF2-40B4-BE49-F238E27FC236}">
                <a16:creationId xmlns:a16="http://schemas.microsoft.com/office/drawing/2014/main" id="{40AC60E7-BC7E-65EC-41BC-6BAF3175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20" y="1482353"/>
            <a:ext cx="3731559" cy="37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video-to-gif output image]">
            <a:extLst>
              <a:ext uri="{FF2B5EF4-FFF2-40B4-BE49-F238E27FC236}">
                <a16:creationId xmlns:a16="http://schemas.microsoft.com/office/drawing/2014/main" id="{885A439B-9479-E099-DAA2-88515BEA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1480712"/>
            <a:ext cx="3733200" cy="37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ím 1">
            <a:extLst>
              <a:ext uri="{FF2B5EF4-FFF2-40B4-BE49-F238E27FC236}">
                <a16:creationId xmlns:a16="http://schemas.microsoft.com/office/drawing/2014/main" id="{2177A437-F801-BE35-B426-8F286B34FF31}"/>
              </a:ext>
            </a:extLst>
          </p:cNvPr>
          <p:cNvSpPr txBox="1">
            <a:spLocks/>
          </p:cNvSpPr>
          <p:nvPr/>
        </p:nvSpPr>
        <p:spPr>
          <a:xfrm>
            <a:off x="936189" y="5288805"/>
            <a:ext cx="2380774" cy="640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4 Agents</a:t>
            </a:r>
          </a:p>
          <a:p>
            <a:pPr algn="ctr"/>
            <a:r>
              <a:rPr lang="en-US" sz="1600" b="1" dirty="0"/>
              <a:t>Trained with 2</a:t>
            </a:r>
          </a:p>
        </p:txBody>
      </p:sp>
      <p:pic>
        <p:nvPicPr>
          <p:cNvPr id="3078" name="Picture 6" descr="[video-to-gif output image]">
            <a:extLst>
              <a:ext uri="{FF2B5EF4-FFF2-40B4-BE49-F238E27FC236}">
                <a16:creationId xmlns:a16="http://schemas.microsoft.com/office/drawing/2014/main" id="{4D1CCF04-4B53-F8E8-3B95-5DDA31D0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24" y="1480712"/>
            <a:ext cx="3733200" cy="37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54E10ED4-26A0-E22E-899A-2669F4F3664A}"/>
              </a:ext>
            </a:extLst>
          </p:cNvPr>
          <p:cNvSpPr txBox="1">
            <a:spLocks/>
          </p:cNvSpPr>
          <p:nvPr/>
        </p:nvSpPr>
        <p:spPr>
          <a:xfrm>
            <a:off x="8875039" y="5288804"/>
            <a:ext cx="2380774" cy="640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8 Agents</a:t>
            </a:r>
          </a:p>
          <a:p>
            <a:pPr algn="ctr"/>
            <a:r>
              <a:rPr lang="en-US" sz="1600" b="1" dirty="0"/>
              <a:t>Trained with 16</a:t>
            </a:r>
          </a:p>
        </p:txBody>
      </p:sp>
    </p:spTree>
    <p:extLst>
      <p:ext uri="{BB962C8B-B14F-4D97-AF65-F5344CB8AC3E}">
        <p14:creationId xmlns:p14="http://schemas.microsoft.com/office/powerpoint/2010/main" val="257389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Conclusion and Further Work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1A9705-1D10-F91A-3BFD-BF10C945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9404723" cy="4652682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Use logarithm of distance</a:t>
            </a:r>
          </a:p>
          <a:p>
            <a:pPr lvl="1"/>
            <a:r>
              <a:rPr lang="en-US" dirty="0"/>
              <a:t>Can create observations that make the model usable in different environments</a:t>
            </a:r>
          </a:p>
          <a:p>
            <a:pPr lvl="1"/>
            <a:r>
              <a:rPr lang="en-US" dirty="0"/>
              <a:t>Large neural networks not needed for simple environments</a:t>
            </a:r>
          </a:p>
          <a:p>
            <a:pPr lvl="1"/>
            <a:r>
              <a:rPr lang="en-US" dirty="0"/>
              <a:t>PPO can get stuck it local optima very easily</a:t>
            </a:r>
          </a:p>
          <a:p>
            <a:pPr lvl="1"/>
            <a:endParaRPr lang="en-US" dirty="0"/>
          </a:p>
          <a:p>
            <a:r>
              <a:rPr lang="en-US" dirty="0"/>
              <a:t> Further Work</a:t>
            </a:r>
          </a:p>
          <a:p>
            <a:pPr lvl="1"/>
            <a:r>
              <a:rPr lang="en-US" dirty="0"/>
              <a:t>Trying out different policies</a:t>
            </a:r>
          </a:p>
          <a:p>
            <a:pPr lvl="1"/>
            <a:r>
              <a:rPr lang="en-US" dirty="0"/>
              <a:t>Neuroevolution</a:t>
            </a:r>
          </a:p>
        </p:txBody>
      </p:sp>
    </p:spTree>
    <p:extLst>
      <p:ext uri="{BB962C8B-B14F-4D97-AF65-F5344CB8AC3E}">
        <p14:creationId xmlns:p14="http://schemas.microsoft.com/office/powerpoint/2010/main" val="327756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24F26-0875-9DC7-9F90-7C9B7282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37765"/>
            <a:ext cx="8825658" cy="2303122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551D791C-C942-7FFC-3FBA-907C9C8596F6}"/>
              </a:ext>
            </a:extLst>
          </p:cNvPr>
          <p:cNvSpPr txBox="1">
            <a:spLocks/>
          </p:cNvSpPr>
          <p:nvPr/>
        </p:nvSpPr>
        <p:spPr>
          <a:xfrm>
            <a:off x="1154955" y="49794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cap="none"/>
              <a:t>Gergely Magyar</a:t>
            </a:r>
          </a:p>
          <a:p>
            <a:r>
              <a:rPr lang="en-US" cap="none"/>
              <a:t>dexfd3@inf.elte.hu</a:t>
            </a:r>
            <a:endParaRPr lang="en-US" cap="none" dirty="0"/>
          </a:p>
        </p:txBody>
      </p:sp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169526C1-4F32-CE0F-4DE8-563CEF7F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30" y="3962400"/>
            <a:ext cx="2575112" cy="25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Multi Agent Path Planning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1B02A-3BEB-C7BF-06DF-4DE1F20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652682"/>
          </a:xfrm>
        </p:spPr>
        <p:txBody>
          <a:bodyPr/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multiple </a:t>
            </a:r>
            <a:r>
              <a:rPr lang="en-US" b="1" dirty="0"/>
              <a:t>Agents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 locations</a:t>
            </a:r>
          </a:p>
          <a:p>
            <a:pPr lvl="1"/>
            <a:r>
              <a:rPr lang="en-US" dirty="0"/>
              <a:t>static </a:t>
            </a:r>
            <a:r>
              <a:rPr lang="en-US" b="1" dirty="0"/>
              <a:t>Obstacles</a:t>
            </a:r>
          </a:p>
          <a:p>
            <a:pPr lvl="1"/>
            <a:r>
              <a:rPr lang="en-US" b="1" dirty="0"/>
              <a:t>Agents</a:t>
            </a:r>
            <a:r>
              <a:rPr lang="en-US" dirty="0"/>
              <a:t> must travel to a specific point in space</a:t>
            </a:r>
            <a:r>
              <a:rPr lang="hu-HU" dirty="0"/>
              <a:t> while avoiding collisions</a:t>
            </a:r>
            <a:endParaRPr lang="en-US" dirty="0"/>
          </a:p>
          <a:p>
            <a:pPr lvl="2"/>
            <a:r>
              <a:rPr lang="en-US" dirty="0"/>
              <a:t>Unique </a:t>
            </a:r>
            <a:r>
              <a:rPr lang="en-US" b="1" dirty="0"/>
              <a:t>Target</a:t>
            </a:r>
            <a:r>
              <a:rPr lang="en-US" dirty="0"/>
              <a:t> per </a:t>
            </a:r>
            <a:r>
              <a:rPr lang="en-US" b="1" dirty="0"/>
              <a:t>Agent</a:t>
            </a:r>
          </a:p>
          <a:p>
            <a:pPr lvl="1"/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Train </a:t>
            </a:r>
            <a:r>
              <a:rPr lang="en-US" b="1" dirty="0"/>
              <a:t>Agents</a:t>
            </a:r>
            <a:r>
              <a:rPr lang="en-US" dirty="0"/>
              <a:t> that can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Reach </a:t>
            </a:r>
            <a:r>
              <a:rPr lang="en-US" b="1" dirty="0"/>
              <a:t>Target</a:t>
            </a:r>
            <a:r>
              <a:rPr lang="en-US" dirty="0"/>
              <a:t> location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Avoid colliding with other </a:t>
            </a:r>
            <a:r>
              <a:rPr lang="en-US" b="1" dirty="0"/>
              <a:t>Agents</a:t>
            </a:r>
            <a:r>
              <a:rPr lang="en-US" dirty="0"/>
              <a:t> and </a:t>
            </a:r>
            <a:r>
              <a:rPr lang="en-US" b="1" dirty="0"/>
              <a:t>Obstacles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6FE305-E655-9466-0A2E-6EA22134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7"/>
            <a:ext cx="8946541" cy="5100917"/>
          </a:xfrm>
        </p:spPr>
        <p:txBody>
          <a:bodyPr/>
          <a:lstStyle/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2D environment with borders</a:t>
            </a:r>
          </a:p>
          <a:p>
            <a:pPr lvl="1"/>
            <a:r>
              <a:rPr lang="en-US" dirty="0"/>
              <a:t>3 different </a:t>
            </a:r>
            <a:r>
              <a:rPr lang="en-US" b="1" dirty="0"/>
              <a:t>Entities</a:t>
            </a:r>
            <a:r>
              <a:rPr lang="en-US" dirty="0"/>
              <a:t> represented as circles</a:t>
            </a:r>
          </a:p>
          <a:p>
            <a:pPr lvl="2"/>
            <a:r>
              <a:rPr lang="en-US" dirty="0"/>
              <a:t>Agent</a:t>
            </a:r>
          </a:p>
          <a:p>
            <a:pPr lvl="2"/>
            <a:r>
              <a:rPr lang="en-US" dirty="0"/>
              <a:t>Obstacle</a:t>
            </a:r>
          </a:p>
          <a:p>
            <a:pPr lvl="2"/>
            <a:r>
              <a:rPr lang="en-US" dirty="0"/>
              <a:t>Target</a:t>
            </a:r>
          </a:p>
          <a:p>
            <a:pPr lvl="1"/>
            <a:r>
              <a:rPr lang="hu-HU" b="1" dirty="0"/>
              <a:t>Agents</a:t>
            </a:r>
            <a:r>
              <a:rPr lang="hu-HU" dirty="0"/>
              <a:t> can go in 4 directions</a:t>
            </a:r>
          </a:p>
          <a:p>
            <a:pPr lvl="1"/>
            <a:r>
              <a:rPr lang="en-US" b="1" dirty="0"/>
              <a:t>Agents</a:t>
            </a:r>
            <a:r>
              <a:rPr lang="en-US" dirty="0"/>
              <a:t> and </a:t>
            </a:r>
            <a:r>
              <a:rPr lang="hu-HU" b="1" dirty="0"/>
              <a:t>O</a:t>
            </a:r>
            <a:r>
              <a:rPr lang="en-US" b="1" dirty="0" err="1"/>
              <a:t>bstacles</a:t>
            </a:r>
            <a:r>
              <a:rPr lang="en-US" dirty="0"/>
              <a:t> can collide with each other</a:t>
            </a:r>
          </a:p>
          <a:p>
            <a:pPr lvl="2"/>
            <a:r>
              <a:rPr lang="en-US" b="1" dirty="0"/>
              <a:t>Entities</a:t>
            </a:r>
            <a:r>
              <a:rPr lang="en-US" dirty="0"/>
              <a:t> get nudged in opposite direction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Gym</a:t>
            </a:r>
          </a:p>
          <a:p>
            <a:pPr lvl="1"/>
            <a:r>
              <a:rPr lang="en-US" dirty="0"/>
              <a:t>PettingZoo</a:t>
            </a:r>
          </a:p>
          <a:p>
            <a:pPr lvl="2"/>
            <a:r>
              <a:rPr lang="en-US" dirty="0"/>
              <a:t>Custom, based on MPE environments</a:t>
            </a: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B39F9B2-5F43-DACE-D502-A3FF698176EC}"/>
              </a:ext>
            </a:extLst>
          </p:cNvPr>
          <p:cNvSpPr/>
          <p:nvPr/>
        </p:nvSpPr>
        <p:spPr>
          <a:xfrm>
            <a:off x="3039036" y="3653117"/>
            <a:ext cx="206189" cy="2061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5EBF2D41-6709-B70E-B95E-655104C69173}"/>
              </a:ext>
            </a:extLst>
          </p:cNvPr>
          <p:cNvSpPr/>
          <p:nvPr/>
        </p:nvSpPr>
        <p:spPr>
          <a:xfrm>
            <a:off x="3039035" y="2891117"/>
            <a:ext cx="206189" cy="2061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CFC4C6A7-ACB4-C84E-9C5F-112738D2DAB2}"/>
              </a:ext>
            </a:extLst>
          </p:cNvPr>
          <p:cNvSpPr/>
          <p:nvPr/>
        </p:nvSpPr>
        <p:spPr>
          <a:xfrm>
            <a:off x="3352800" y="3272116"/>
            <a:ext cx="206189" cy="206189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pic>
        <p:nvPicPr>
          <p:cNvPr id="5" name="Picture 4" descr="[video-to-gif output image]">
            <a:extLst>
              <a:ext uri="{FF2B5EF4-FFF2-40B4-BE49-F238E27FC236}">
                <a16:creationId xmlns:a16="http://schemas.microsoft.com/office/drawing/2014/main" id="{30D09A00-7B54-DA48-243D-67B63BB5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253" y="2891117"/>
            <a:ext cx="3733200" cy="37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0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Observation space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0AAF9-AF2B-CB60-EA7D-9DEC3031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635"/>
            <a:ext cx="8946541" cy="5244353"/>
          </a:xfrm>
        </p:spPr>
        <p:txBody>
          <a:bodyPr>
            <a:normAutofit/>
          </a:bodyPr>
          <a:lstStyle/>
          <a:p>
            <a:r>
              <a:rPr lang="en-US" dirty="0"/>
              <a:t>Infinite range</a:t>
            </a:r>
          </a:p>
          <a:p>
            <a:r>
              <a:rPr lang="en-US" dirty="0"/>
              <a:t>Relative positions</a:t>
            </a:r>
          </a:p>
          <a:p>
            <a:pPr lvl="1"/>
            <a:r>
              <a:rPr lang="en-US" dirty="0"/>
              <a:t>XY coordinates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observations</a:t>
            </a:r>
          </a:p>
          <a:p>
            <a:pPr lvl="1"/>
            <a:r>
              <a:rPr lang="en-US" dirty="0"/>
              <a:t>Position of </a:t>
            </a:r>
            <a:r>
              <a:rPr lang="en-US" b="1" dirty="0"/>
              <a:t>Target</a:t>
            </a:r>
          </a:p>
          <a:p>
            <a:pPr lvl="1"/>
            <a:r>
              <a:rPr lang="en-US" dirty="0"/>
              <a:t>Position of </a:t>
            </a:r>
            <a:r>
              <a:rPr lang="en-US" b="1" dirty="0"/>
              <a:t>Agent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relative from middle (0, 0)</a:t>
            </a:r>
          </a:p>
          <a:p>
            <a:pPr lvl="1"/>
            <a:r>
              <a:rPr lang="en-US" dirty="0"/>
              <a:t>Position of N closest </a:t>
            </a:r>
            <a:r>
              <a:rPr lang="en-US" b="1" dirty="0"/>
              <a:t>Agents</a:t>
            </a:r>
            <a:r>
              <a:rPr lang="en-US" dirty="0"/>
              <a:t> or </a:t>
            </a:r>
            <a:r>
              <a:rPr lang="en-US" b="1" dirty="0"/>
              <a:t>Obstacles</a:t>
            </a:r>
          </a:p>
          <a:p>
            <a:pPr lvl="1"/>
            <a:r>
              <a:rPr lang="en-US" dirty="0"/>
              <a:t>Next position of close </a:t>
            </a:r>
            <a:r>
              <a:rPr lang="en-US" b="1" dirty="0"/>
              <a:t>Agent</a:t>
            </a:r>
          </a:p>
          <a:p>
            <a:pPr lvl="2"/>
            <a:r>
              <a:rPr lang="en-US" dirty="0"/>
              <a:t>current position + velocity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Observation space size not dependent on number of </a:t>
            </a:r>
            <a:r>
              <a:rPr lang="en-US" b="1" dirty="0"/>
              <a:t>Agents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2F860-AE2A-4B0C-6067-B992A10A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95718"/>
            <a:ext cx="4992688" cy="4652682"/>
          </a:xfrm>
        </p:spPr>
        <p:txBody>
          <a:bodyPr/>
          <a:lstStyle/>
          <a:p>
            <a:r>
              <a:rPr lang="en-US" dirty="0"/>
              <a:t>2 components</a:t>
            </a:r>
          </a:p>
          <a:p>
            <a:endParaRPr lang="en-US" dirty="0"/>
          </a:p>
          <a:p>
            <a:pPr lvl="1"/>
            <a:r>
              <a:rPr lang="en-US" dirty="0"/>
              <a:t>Distance from </a:t>
            </a:r>
            <a:r>
              <a:rPr lang="en-US" b="1" dirty="0"/>
              <a:t>Target</a:t>
            </a:r>
          </a:p>
          <a:p>
            <a:pPr lvl="2"/>
            <a:r>
              <a:rPr lang="en-US" dirty="0"/>
              <a:t>Euclidean distance </a:t>
            </a:r>
          </a:p>
          <a:p>
            <a:pPr lvl="2"/>
            <a:r>
              <a:rPr lang="en-US" dirty="0"/>
              <a:t>Logarithm of distance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Penalty from collisions</a:t>
            </a:r>
          </a:p>
          <a:p>
            <a:pPr lvl="2"/>
            <a:r>
              <a:rPr lang="en-US" dirty="0"/>
              <a:t>Static number</a:t>
            </a:r>
          </a:p>
          <a:p>
            <a:endParaRPr lang="en-US" dirty="0"/>
          </a:p>
          <a:p>
            <a:r>
              <a:rPr lang="en-US" dirty="0"/>
              <a:t>No global reward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B1DD64EF-A768-2C0E-FF47-29E7214EAAC5}"/>
              </a:ext>
            </a:extLst>
          </p:cNvPr>
          <p:cNvSpPr txBox="1">
            <a:spLocks/>
          </p:cNvSpPr>
          <p:nvPr/>
        </p:nvSpPr>
        <p:spPr>
          <a:xfrm>
            <a:off x="6095999" y="1595718"/>
            <a:ext cx="4992688" cy="465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2 phases of the project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</a:t>
            </a:r>
            <a:r>
              <a:rPr lang="en-US" b="1" dirty="0"/>
              <a:t>Agent</a:t>
            </a:r>
            <a:r>
              <a:rPr lang="en-US" dirty="0"/>
              <a:t> reach the goal</a:t>
            </a:r>
          </a:p>
          <a:p>
            <a:pPr marL="1200150" lvl="2" indent="-342900"/>
            <a:r>
              <a:rPr lang="en-US" dirty="0"/>
              <a:t>Only distance-based reward</a:t>
            </a:r>
          </a:p>
          <a:p>
            <a:pPr marL="1200150" lvl="2" indent="-342900"/>
            <a:r>
              <a:rPr lang="en-US" dirty="0"/>
              <a:t>2 </a:t>
            </a:r>
            <a:r>
              <a:rPr lang="en-US" b="1" dirty="0"/>
              <a:t>Agents</a:t>
            </a:r>
          </a:p>
          <a:p>
            <a:pPr marL="1200150" lvl="2" indent="-342900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Avoid collisions</a:t>
            </a:r>
          </a:p>
          <a:p>
            <a:pPr marL="1200150" lvl="2" indent="-342900"/>
            <a:r>
              <a:rPr lang="en-US" dirty="0"/>
              <a:t>Distance based reward</a:t>
            </a:r>
          </a:p>
          <a:p>
            <a:pPr marL="1200150" lvl="2" indent="-342900"/>
            <a:r>
              <a:rPr lang="en-US" dirty="0"/>
              <a:t>Collision penalty</a:t>
            </a:r>
          </a:p>
          <a:p>
            <a:pPr marL="1200150" lvl="2" indent="-342900"/>
            <a:r>
              <a:rPr lang="en-US" dirty="0"/>
              <a:t>Variable </a:t>
            </a:r>
            <a:r>
              <a:rPr lang="en-US" b="1" dirty="0"/>
              <a:t>Agent</a:t>
            </a:r>
            <a:r>
              <a:rPr lang="en-US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170082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Models and Policies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1A9705-1D10-F91A-3BFD-BF10C945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95718"/>
            <a:ext cx="4992688" cy="4652682"/>
          </a:xfrm>
        </p:spPr>
        <p:txBody>
          <a:bodyPr/>
          <a:lstStyle/>
          <a:p>
            <a:r>
              <a:rPr lang="en-US" dirty="0"/>
              <a:t>Chosen policy</a:t>
            </a:r>
          </a:p>
          <a:p>
            <a:pPr lvl="1"/>
            <a:r>
              <a:rPr lang="en-US" dirty="0"/>
              <a:t>Proximal Policy Optimization</a:t>
            </a:r>
          </a:p>
          <a:p>
            <a:pPr lvl="2"/>
            <a:r>
              <a:rPr lang="en-US" dirty="0"/>
              <a:t>Fast convergence</a:t>
            </a:r>
          </a:p>
          <a:p>
            <a:pPr lvl="2"/>
            <a:r>
              <a:rPr lang="en-US" dirty="0"/>
              <a:t>Some experience already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Simple MLP</a:t>
            </a:r>
          </a:p>
          <a:p>
            <a:pPr lvl="2"/>
            <a:r>
              <a:rPr lang="en-US" dirty="0"/>
              <a:t>No hidden layers</a:t>
            </a:r>
          </a:p>
          <a:p>
            <a:pPr lvl="2"/>
            <a:r>
              <a:rPr lang="en-US" dirty="0"/>
              <a:t>1 Hidden layer</a:t>
            </a:r>
          </a:p>
          <a:p>
            <a:pPr lvl="2"/>
            <a:r>
              <a:rPr lang="en-US" dirty="0"/>
              <a:t>No hidden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CC5BF999-3265-6DFB-ACC9-9986A1DD454F}"/>
              </a:ext>
            </a:extLst>
          </p:cNvPr>
          <p:cNvSpPr txBox="1">
            <a:spLocks/>
          </p:cNvSpPr>
          <p:nvPr/>
        </p:nvSpPr>
        <p:spPr>
          <a:xfrm>
            <a:off x="6096000" y="1595718"/>
            <a:ext cx="4992688" cy="480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Hyperparameters</a:t>
            </a:r>
          </a:p>
          <a:p>
            <a:pPr lvl="1"/>
            <a:r>
              <a:rPr lang="en-US" dirty="0"/>
              <a:t>Learning rate: 0.0001</a:t>
            </a:r>
          </a:p>
          <a:p>
            <a:pPr lvl="1"/>
            <a:r>
              <a:rPr lang="en-US" dirty="0"/>
              <a:t>Entropy coefficient: 0.001</a:t>
            </a:r>
          </a:p>
          <a:p>
            <a:pPr lvl="1"/>
            <a:r>
              <a:rPr lang="en-US" dirty="0"/>
              <a:t>n_steps: 1024</a:t>
            </a:r>
          </a:p>
          <a:p>
            <a:pPr lvl="1"/>
            <a:r>
              <a:rPr lang="en-US" dirty="0"/>
              <a:t>n_epochs: 2</a:t>
            </a:r>
          </a:p>
          <a:p>
            <a:pPr lvl="1"/>
            <a:r>
              <a:rPr lang="en-US" dirty="0"/>
              <a:t>batch_size: max 2 batches (~4000)</a:t>
            </a:r>
          </a:p>
          <a:p>
            <a:pPr lvl="1"/>
            <a:r>
              <a:rPr lang="en-US" dirty="0"/>
              <a:t>env_count: 8</a:t>
            </a:r>
          </a:p>
          <a:p>
            <a:pPr lvl="1"/>
            <a:r>
              <a:rPr lang="en-US" dirty="0"/>
              <a:t>steps_per_env: 512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 updates per update cycle</a:t>
            </a:r>
          </a:p>
          <a:p>
            <a:pPr lvl="1"/>
            <a:r>
              <a:rPr lang="en-US" dirty="0"/>
              <a:t>~8000 steps of data before update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Can be tweaked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8FE3F-7AA5-E116-D984-91049B6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95718"/>
            <a:ext cx="5889158" cy="46526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over all timesteps</a:t>
            </a:r>
          </a:p>
          <a:p>
            <a:pPr lvl="1"/>
            <a:r>
              <a:rPr lang="en-US" dirty="0"/>
              <a:t>Distance from </a:t>
            </a:r>
            <a:r>
              <a:rPr lang="en-US" b="1" dirty="0"/>
              <a:t>Target</a:t>
            </a:r>
          </a:p>
          <a:p>
            <a:pPr lvl="2"/>
            <a:r>
              <a:rPr lang="en-US" dirty="0"/>
              <a:t>Euclidian</a:t>
            </a:r>
          </a:p>
          <a:p>
            <a:pPr lvl="1"/>
            <a:r>
              <a:rPr lang="en-US" dirty="0"/>
              <a:t>Standing on </a:t>
            </a:r>
            <a:r>
              <a:rPr lang="en-US" b="1" dirty="0"/>
              <a:t>Target</a:t>
            </a:r>
          </a:p>
          <a:p>
            <a:pPr lvl="1"/>
            <a:r>
              <a:rPr lang="en-US" dirty="0"/>
              <a:t>Collision with another </a:t>
            </a:r>
            <a:r>
              <a:rPr lang="en-US" b="1" dirty="0"/>
              <a:t>Agent</a:t>
            </a:r>
          </a:p>
          <a:p>
            <a:pPr lvl="1"/>
            <a:r>
              <a:rPr lang="en-US" dirty="0"/>
              <a:t>Collision with </a:t>
            </a:r>
            <a:r>
              <a:rPr lang="en-US" b="1" dirty="0"/>
              <a:t>Obstacle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Agent</a:t>
            </a:r>
            <a:r>
              <a:rPr lang="en-US" dirty="0"/>
              <a:t> and </a:t>
            </a:r>
            <a:r>
              <a:rPr lang="en-US" b="1" dirty="0"/>
              <a:t>Obstacle</a:t>
            </a:r>
            <a:r>
              <a:rPr lang="en-US" dirty="0"/>
              <a:t> separate</a:t>
            </a:r>
          </a:p>
          <a:p>
            <a:pPr lvl="1"/>
            <a:r>
              <a:rPr lang="en-US" b="1" dirty="0"/>
              <a:t>Agent</a:t>
            </a:r>
            <a:r>
              <a:rPr lang="en-US" dirty="0"/>
              <a:t> number is changing</a:t>
            </a:r>
          </a:p>
          <a:p>
            <a:pPr lvl="1"/>
            <a:r>
              <a:rPr lang="en-US" b="1" dirty="0"/>
              <a:t>Obstacle</a:t>
            </a:r>
            <a:r>
              <a:rPr lang="en-US" dirty="0"/>
              <a:t> stays same</a:t>
            </a:r>
          </a:p>
          <a:p>
            <a:endParaRPr lang="en-US" dirty="0"/>
          </a:p>
          <a:p>
            <a:r>
              <a:rPr lang="en-US" dirty="0"/>
              <a:t>Reward is shaped, not comparable</a:t>
            </a:r>
          </a:p>
          <a:p>
            <a:pPr lvl="1"/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CBE6D84-F993-1599-2153-C7F6863C801C}"/>
              </a:ext>
            </a:extLst>
          </p:cNvPr>
          <p:cNvSpPr txBox="1">
            <a:spLocks/>
          </p:cNvSpPr>
          <p:nvPr/>
        </p:nvSpPr>
        <p:spPr>
          <a:xfrm>
            <a:off x="6095999" y="1595718"/>
            <a:ext cx="4992688" cy="465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2 phases of the project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</a:t>
            </a:r>
            <a:r>
              <a:rPr lang="en-US" b="1" dirty="0"/>
              <a:t>Agent</a:t>
            </a:r>
            <a:r>
              <a:rPr lang="en-US" dirty="0"/>
              <a:t> reach the goal</a:t>
            </a:r>
          </a:p>
          <a:p>
            <a:pPr marL="1200150" lvl="2" indent="-342900"/>
            <a:r>
              <a:rPr lang="en-US" dirty="0"/>
              <a:t>Distance</a:t>
            </a:r>
          </a:p>
          <a:p>
            <a:pPr marL="1200150" lvl="2" indent="-342900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Avoid collisions</a:t>
            </a:r>
          </a:p>
          <a:p>
            <a:pPr marL="1200150" lvl="2" indent="-342900"/>
            <a:r>
              <a:rPr lang="en-US" dirty="0"/>
              <a:t>Distance</a:t>
            </a:r>
          </a:p>
          <a:p>
            <a:pPr marL="1200150" lvl="2" indent="-342900"/>
            <a:r>
              <a:rPr lang="en-US" dirty="0"/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202763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1 Results (1/4)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40380B76-16D9-0A4A-03E9-94C46A76D006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Largest difference – Position in Observation 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CDF7189-8522-A1A4-876D-0E1ACCE2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04" y="1837765"/>
            <a:ext cx="5961791" cy="47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7BC2D-88C2-5056-94BB-C33C7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/>
              <a:t>Phase 1 Results (2/4)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40380B76-16D9-0A4A-03E9-94C46A76D006}"/>
              </a:ext>
            </a:extLst>
          </p:cNvPr>
          <p:cNvSpPr txBox="1">
            <a:spLocks/>
          </p:cNvSpPr>
          <p:nvPr/>
        </p:nvSpPr>
        <p:spPr>
          <a:xfrm>
            <a:off x="1040558" y="1272988"/>
            <a:ext cx="674080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Logarithm of distance</a:t>
            </a:r>
          </a:p>
        </p:txBody>
      </p:sp>
      <p:pic>
        <p:nvPicPr>
          <p:cNvPr id="6" name="Kép 5" descr="A képen sor, diagram, Diagram, lejtő látható&#10;&#10;Automatikusan generált leírás">
            <a:extLst>
              <a:ext uri="{FF2B5EF4-FFF2-40B4-BE49-F238E27FC236}">
                <a16:creationId xmlns:a16="http://schemas.microsoft.com/office/drawing/2014/main" id="{E8112B78-D66F-8D29-8088-56A0E2F89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40" y="2970629"/>
            <a:ext cx="2567943" cy="1566000"/>
          </a:xfrm>
          <a:prstGeom prst="rect">
            <a:avLst/>
          </a:prstGeom>
        </p:spPr>
      </p:pic>
      <p:pic>
        <p:nvPicPr>
          <p:cNvPr id="9" name="Kép 8" descr="A képen szöveg, sor, Diagram, képernyőkép látható&#10;&#10;Automatikusan generált leírás">
            <a:extLst>
              <a:ext uri="{FF2B5EF4-FFF2-40B4-BE49-F238E27FC236}">
                <a16:creationId xmlns:a16="http://schemas.microsoft.com/office/drawing/2014/main" id="{9AEA47E9-C226-9EFA-C23D-601AE8C3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3" y="2970629"/>
            <a:ext cx="2491536" cy="1565478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0CA2C2F9-F5CF-25EB-5B6F-CD08A8EE1B77}"/>
              </a:ext>
            </a:extLst>
          </p:cNvPr>
          <p:cNvSpPr txBox="1">
            <a:spLocks/>
          </p:cNvSpPr>
          <p:nvPr/>
        </p:nvSpPr>
        <p:spPr>
          <a:xfrm>
            <a:off x="1290918" y="4580965"/>
            <a:ext cx="869576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Linear</a:t>
            </a:r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E5FD8104-3885-5DD4-462E-6FB8D03F0055}"/>
              </a:ext>
            </a:extLst>
          </p:cNvPr>
          <p:cNvSpPr txBox="1">
            <a:spLocks/>
          </p:cNvSpPr>
          <p:nvPr/>
        </p:nvSpPr>
        <p:spPr>
          <a:xfrm>
            <a:off x="9876640" y="4580965"/>
            <a:ext cx="1562325" cy="50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Logarithmic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5F9DCAD-BB3C-0289-2250-0E326C80B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9" y="2093258"/>
            <a:ext cx="5448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80298-A7B9-4067-BC1B-C93257F4E09C}"/>
</file>

<file path=customXml/itemProps2.xml><?xml version="1.0" encoding="utf-8"?>
<ds:datastoreItem xmlns:ds="http://schemas.openxmlformats.org/officeDocument/2006/customXml" ds:itemID="{990B23D6-E701-41F6-8D99-56457E18E074}"/>
</file>

<file path=customXml/itemProps3.xml><?xml version="1.0" encoding="utf-8"?>
<ds:datastoreItem xmlns:ds="http://schemas.openxmlformats.org/officeDocument/2006/customXml" ds:itemID="{DF8D2030-2AF7-4DE8-B2F6-EEEC0661F22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485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Collective Intelligence Path Planning</vt:lpstr>
      <vt:lpstr>Multi Agent Path Planning</vt:lpstr>
      <vt:lpstr>Environment</vt:lpstr>
      <vt:lpstr>Observation space</vt:lpstr>
      <vt:lpstr>Rewards</vt:lpstr>
      <vt:lpstr>Models and Policies</vt:lpstr>
      <vt:lpstr>Evaluation metrics</vt:lpstr>
      <vt:lpstr>Phase 1 Results (1/4)</vt:lpstr>
      <vt:lpstr>Phase 1 Results (2/4)</vt:lpstr>
      <vt:lpstr>Phase 1 Results (3/4)</vt:lpstr>
      <vt:lpstr>Phase 1 Results (4/4)</vt:lpstr>
      <vt:lpstr>Agent examples</vt:lpstr>
      <vt:lpstr>Phase 2 Results (1/4)</vt:lpstr>
      <vt:lpstr>Phase 2 Results (2/4)</vt:lpstr>
      <vt:lpstr>Phase 2 Results (3/4)</vt:lpstr>
      <vt:lpstr>Phase 2 Results (4/4)</vt:lpstr>
      <vt:lpstr>Agent examples</vt:lpstr>
      <vt:lpstr>Conclusion and Further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Intelligence Path Finding</dc:title>
  <dc:creator>Gergely Magyar</dc:creator>
  <cp:lastModifiedBy>Magyar Gergely</cp:lastModifiedBy>
  <cp:revision>462</cp:revision>
  <dcterms:created xsi:type="dcterms:W3CDTF">2023-10-04T14:36:15Z</dcterms:created>
  <dcterms:modified xsi:type="dcterms:W3CDTF">2023-12-14T07:48:31Z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</Properties>
</file>