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78" r:id="rId6"/>
    <p:sldId id="415" r:id="rId7"/>
    <p:sldId id="425" r:id="rId8"/>
    <p:sldId id="416" r:id="rId9"/>
    <p:sldId id="424" r:id="rId10"/>
    <p:sldId id="420" r:id="rId11"/>
    <p:sldId id="421" r:id="rId12"/>
    <p:sldId id="422" r:id="rId13"/>
    <p:sldId id="426" r:id="rId14"/>
    <p:sldId id="414" r:id="rId15"/>
    <p:sldId id="402" r:id="rId1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F53FE5-EA53-4FBB-9F7F-9EC7D479CAC5}" v="54" dt="2023-12-13T16:43:04.574"/>
    <p1510:client id="{8A082D1F-A9AD-45AF-A5B7-3599AA2ED285}" v="2" dt="2024-01-15T08:14:09.436"/>
    <p1510:client id="{B80AF2D8-35E1-44FC-80B5-55F2F3D849CE}" v="16" dt="2023-12-13T16:55:05.0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incs stílus, csak rács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95226" autoAdjust="0"/>
  </p:normalViewPr>
  <p:slideViewPr>
    <p:cSldViewPr snapToGrid="0">
      <p:cViewPr varScale="1">
        <p:scale>
          <a:sx n="78" d="100"/>
          <a:sy n="78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vács Szilárd" userId="S::kovacsszilard@inf.elte.hu::2f25bcc5-eb19-4004-baac-51c0293a1afd" providerId="AD" clId="Web-{8A082D1F-A9AD-45AF-A5B7-3599AA2ED285}"/>
    <pc:docChg chg="modSld">
      <pc:chgData name="Kovács Szilárd" userId="S::kovacsszilard@inf.elte.hu::2f25bcc5-eb19-4004-baac-51c0293a1afd" providerId="AD" clId="Web-{8A082D1F-A9AD-45AF-A5B7-3599AA2ED285}" dt="2024-01-15T08:14:09.436" v="1" actId="1076"/>
      <pc:docMkLst>
        <pc:docMk/>
      </pc:docMkLst>
      <pc:sldChg chg="modSp">
        <pc:chgData name="Kovács Szilárd" userId="S::kovacsszilard@inf.elte.hu::2f25bcc5-eb19-4004-baac-51c0293a1afd" providerId="AD" clId="Web-{8A082D1F-A9AD-45AF-A5B7-3599AA2ED285}" dt="2024-01-15T08:14:09.436" v="1" actId="1076"/>
        <pc:sldMkLst>
          <pc:docMk/>
          <pc:sldMk cId="1420081765" sldId="426"/>
        </pc:sldMkLst>
        <pc:picChg chg="mod">
          <ac:chgData name="Kovács Szilárd" userId="S::kovacsszilard@inf.elte.hu::2f25bcc5-eb19-4004-baac-51c0293a1afd" providerId="AD" clId="Web-{8A082D1F-A9AD-45AF-A5B7-3599AA2ED285}" dt="2024-01-15T08:14:09.436" v="1" actId="1076"/>
          <ac:picMkLst>
            <pc:docMk/>
            <pc:sldMk cId="1420081765" sldId="426"/>
            <ac:picMk id="7" creationId="{AFECDC34-D185-BF3B-28F6-18A33BC0474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1A839-F3E4-4D9D-A525-BAD91030AC63}" type="datetimeFigureOut">
              <a:rPr lang="hu-HU" smtClean="0"/>
              <a:t>2024. 01. 15.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62000-11C5-4D5A-AC79-6C282017C8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0017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>
            <a:extLst>
              <a:ext uri="{FF2B5EF4-FFF2-40B4-BE49-F238E27FC236}">
                <a16:creationId xmlns:a16="http://schemas.microsoft.com/office/drawing/2014/main" id="{8ECCF109-5704-477E-995D-F88760F42F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2099CC8-E10B-4B36-B7D6-73FB509C04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456" y="2001838"/>
            <a:ext cx="8385544" cy="1879046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hu-HU"/>
              <a:t> Cím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7666E9E-197D-46A2-9B6B-457BE70D5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456" y="3955410"/>
            <a:ext cx="5971953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</p:spTree>
    <p:extLst>
      <p:ext uri="{BB962C8B-B14F-4D97-AF65-F5344CB8AC3E}">
        <p14:creationId xmlns:p14="http://schemas.microsoft.com/office/powerpoint/2010/main" val="142332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>
            <a:extLst>
              <a:ext uri="{FF2B5EF4-FFF2-40B4-BE49-F238E27FC236}">
                <a16:creationId xmlns:a16="http://schemas.microsoft.com/office/drawing/2014/main" id="{562F4D36-E609-41C9-90D1-FB97F816B3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4D0EA0-45A6-4BA8-B853-EB441A338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10515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8832DA9-CA69-4206-9F01-34D50025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B197A7F-1DAF-4896-9C1F-70526E13ECB8}" type="datetime1">
              <a:rPr lang="hu-HU" smtClean="0"/>
              <a:t>2024. 01. 15.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2C99101-8484-49DB-8614-AA603623D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A8126B1-8F10-41BC-8CD1-2F453122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/>
          </a:p>
        </p:txBody>
      </p: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F39F033D-BDC1-4A37-B1AE-1771A4C4A525}"/>
              </a:ext>
            </a:extLst>
          </p:cNvPr>
          <p:cNvCxnSpPr/>
          <p:nvPr userDrawn="1"/>
        </p:nvCxnSpPr>
        <p:spPr>
          <a:xfrm>
            <a:off x="757931" y="1441174"/>
            <a:ext cx="10676138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ím 8">
            <a:extLst>
              <a:ext uri="{FF2B5EF4-FFF2-40B4-BE49-F238E27FC236}">
                <a16:creationId xmlns:a16="http://schemas.microsoft.com/office/drawing/2014/main" id="{5D3147A7-1ECF-4863-B38D-0F818A83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82430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3826ED7A-1BF2-4FC0-99C4-00E480B589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341D9EA4-04BC-41D5-884B-A8F0AF2B8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70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CC452C0-2557-45B4-A9F4-F20EC757C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1667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35D0D00-64F6-43E5-A09F-CE1A72DD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1AABAB-CCF8-4EFD-8775-A3483F0DA1E6}" type="datetime1">
              <a:rPr lang="hu-HU" smtClean="0"/>
              <a:t>2024. 01. 15.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97FCAE8-AACD-454B-90DC-8E6F10DD5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129FE1C-4208-4AC1-8887-5D6682C5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850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>
            <a:extLst>
              <a:ext uri="{FF2B5EF4-FFF2-40B4-BE49-F238E27FC236}">
                <a16:creationId xmlns:a16="http://schemas.microsoft.com/office/drawing/2014/main" id="{88EA3FA3-E579-4B32-AFB8-88A2F2221E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54009BD-B1D6-40CF-96E2-BD0066FEB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DCEEF1-ECCE-4C54-99B5-75CBFD404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48721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E5EA962-DF13-43A3-A84E-80C2FCB47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48721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64E610F-7E0C-4CB7-BA19-9B3BCAA1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86A98E5-7FAA-4267-90DB-9E7BCE3DBFB1}" type="datetime1">
              <a:rPr lang="hu-HU" smtClean="0"/>
              <a:t>2024. 01. 15.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D893640-7157-4D03-A818-DB22C4C83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913BE1C-AC49-4FB1-BE73-84887BF0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/>
          </a:p>
        </p:txBody>
      </p: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E51596C2-2264-4B65-8048-6E5DD282DCF1}"/>
              </a:ext>
            </a:extLst>
          </p:cNvPr>
          <p:cNvCxnSpPr/>
          <p:nvPr userDrawn="1"/>
        </p:nvCxnSpPr>
        <p:spPr>
          <a:xfrm>
            <a:off x="757931" y="1441174"/>
            <a:ext cx="10676138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0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ép 11">
            <a:extLst>
              <a:ext uri="{FF2B5EF4-FFF2-40B4-BE49-F238E27FC236}">
                <a16:creationId xmlns:a16="http://schemas.microsoft.com/office/drawing/2014/main" id="{6D4D7463-2A34-486E-BCF9-A27B10856D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DFA980C-7B71-4F5D-8A4E-E4BC0DE9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5C7B884-8B2C-401B-8747-0C74C9A77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D7D7F99-D7BC-4E63-B40A-601AF062F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37814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B01CD74-AA88-45A3-B908-69F195138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BAE6FD5-CFC7-4978-AFE8-23F917DB4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37814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A3E8F33-6CD4-4843-BA1B-5CC9B4B0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8D24EF-D5A6-4C0B-AB47-C0A9C11DD0F3}" type="datetime1">
              <a:rPr lang="hu-HU" smtClean="0"/>
              <a:t>2024. 01. 15.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81FCA56-1AE2-4681-AE04-664159A3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EFA7447-5A10-46E8-84E4-673C70A9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/>
          </a:p>
        </p:txBody>
      </p: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CF6FD5E7-623A-46C8-B4EF-B63CD055793E}"/>
              </a:ext>
            </a:extLst>
          </p:cNvPr>
          <p:cNvCxnSpPr/>
          <p:nvPr userDrawn="1"/>
        </p:nvCxnSpPr>
        <p:spPr>
          <a:xfrm>
            <a:off x="757931" y="1690688"/>
            <a:ext cx="10676138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04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88F267DC-2BDE-41CD-83BB-45AC4B1B84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FD60825-F818-4574-8400-344BD875F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66B23D6-DC91-4CF7-920A-2BF9E53B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6A38C83-8565-4C89-A457-CD5070CD6869}" type="datetime1">
              <a:rPr lang="hu-HU" smtClean="0"/>
              <a:t>2024. 01. 15.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8CF7590-4130-41A4-894A-0E19A6C4A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212250A-08C6-41F0-A2DB-2D2A9ECC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/>
          </a:p>
        </p:txBody>
      </p: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9663987F-CBC6-473E-80BA-72DC27A878C8}"/>
              </a:ext>
            </a:extLst>
          </p:cNvPr>
          <p:cNvCxnSpPr/>
          <p:nvPr userDrawn="1"/>
        </p:nvCxnSpPr>
        <p:spPr>
          <a:xfrm>
            <a:off x="757931" y="1441174"/>
            <a:ext cx="10676138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63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915802D4-9412-4F0F-9019-B2E1E43897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2" name="Dátum helye 1">
            <a:extLst>
              <a:ext uri="{FF2B5EF4-FFF2-40B4-BE49-F238E27FC236}">
                <a16:creationId xmlns:a16="http://schemas.microsoft.com/office/drawing/2014/main" id="{D1CCCF1F-5E73-41A6-A0C3-A1DCCB67D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1F7E148-8339-4922-9604-A14BBAA216BB}" type="datetime1">
              <a:rPr lang="hu-HU" smtClean="0"/>
              <a:t>2024. 01. 15.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A1F8E3D-9690-4F1F-8133-5A82F497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F579B50-EF8A-4354-9252-FE9D9255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95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4BE49CD-7DB0-4867-A82C-04FE37ED9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60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EFE073D-886B-4598-84CB-8ECE74014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FD0B117-7C65-4A5E-9015-006CDE6F5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36550" y="6247425"/>
            <a:ext cx="1378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92A15-7B04-448F-A256-02DAB50045DD}" type="datetime1">
              <a:rPr lang="hu-HU" smtClean="0"/>
              <a:t>2024. 01. 15.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FC661A3-2442-48FA-8301-97C4F681D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14776" y="62474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D2739BB-063D-4B62-8ACA-7C4EAA396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531626" y="6257089"/>
            <a:ext cx="1822174" cy="357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ECEBC-3B63-4262-8BE9-06366B519A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700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r2175@inf.elte.h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887D79-A9CC-4FD1-A8B9-D42E56372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456" y="2214489"/>
            <a:ext cx="8385544" cy="1879046"/>
          </a:xfrm>
        </p:spPr>
        <p:txBody>
          <a:bodyPr>
            <a:normAutofit/>
          </a:bodyPr>
          <a:lstStyle/>
          <a:p>
            <a:r>
              <a:rPr lang="en-US" sz="3500" cap="all" dirty="0">
                <a:latin typeface="Open Sans"/>
                <a:ea typeface="Open Sans"/>
                <a:cs typeface="Open Sans"/>
              </a:rPr>
              <a:t>Collective Intelligence Presentation</a:t>
            </a:r>
            <a:endParaRPr lang="en-US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008CD27-A5B1-404F-912A-5BDFA6CAD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456" y="4338182"/>
            <a:ext cx="7970874" cy="15183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dirty="0">
                <a:latin typeface="Open Sans"/>
                <a:ea typeface="Open Sans"/>
                <a:cs typeface="Open Sans"/>
              </a:rPr>
              <a:t>Hagigat Ahmadova</a:t>
            </a:r>
            <a:endParaRPr lang="en-US" dirty="0"/>
          </a:p>
          <a:p>
            <a:r>
              <a:rPr lang="en-US" sz="1400" dirty="0">
                <a:latin typeface="Open Sans"/>
                <a:ea typeface="Open Sans"/>
                <a:cs typeface="Open Sans"/>
                <a:hlinkClick r:id="rId2"/>
              </a:rPr>
              <a:t>ezzq1i@</a:t>
            </a:r>
            <a:r>
              <a:rPr lang="en-US" sz="1400" dirty="0">
                <a:latin typeface="Open Sans"/>
                <a:ea typeface="Open Sans"/>
                <a:cs typeface="Open Sans"/>
              </a:rPr>
              <a:t>inf.elte.hu</a:t>
            </a:r>
          </a:p>
          <a:p>
            <a:endParaRPr lang="en-US" sz="1400" dirty="0"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9617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nake 2023-12-14 09-29-29">
            <a:hlinkClick r:id="" action="ppaction://media"/>
            <a:extLst>
              <a:ext uri="{FF2B5EF4-FFF2-40B4-BE49-F238E27FC236}">
                <a16:creationId xmlns:a16="http://schemas.microsoft.com/office/drawing/2014/main" id="{AFECDC34-D185-BF3B-28F6-18A33BC0474E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610085" y="7856"/>
            <a:ext cx="6857998" cy="685800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62711-9E6A-0422-9088-3A15A9F2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2024. 01. 15.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9E2AC-D5BD-36F0-8EFD-1FBE472E0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1111F-96F6-5F4C-D630-F6FE2FD7E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10</a:t>
            </a:fld>
            <a:endParaRPr lang="hu-H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EBB4F48-793E-0CD2-88B0-0E10D204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8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83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B633DB-5615-2F5D-E270-E20F1C282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Conclusion</a:t>
            </a:r>
          </a:p>
          <a:p>
            <a:r>
              <a:rPr lang="en-US" dirty="0"/>
              <a:t>In conclusion the agents learn on a </a:t>
            </a:r>
            <a:r>
              <a:rPr lang="en-US" dirty="0" err="1"/>
              <a:t>paralel</a:t>
            </a:r>
            <a:r>
              <a:rPr lang="en-US" dirty="0"/>
              <a:t> level</a:t>
            </a:r>
          </a:p>
          <a:p>
            <a:r>
              <a:rPr lang="en-US" dirty="0"/>
              <a:t>There are 2 separate agents learning</a:t>
            </a:r>
          </a:p>
          <a:p>
            <a:pPr marL="0" indent="0">
              <a:buNone/>
            </a:pPr>
            <a:r>
              <a:rPr lang="en-US" b="1" dirty="0"/>
              <a:t>Further Work</a:t>
            </a:r>
          </a:p>
          <a:p>
            <a:r>
              <a:rPr lang="en-US" dirty="0"/>
              <a:t>A more productive learning model can be implemented</a:t>
            </a:r>
          </a:p>
          <a:p>
            <a:r>
              <a:rPr lang="en-US" dirty="0"/>
              <a:t>Multi box format can be reimplemented to work properly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49C13-A248-9D55-3045-1F0644E2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2024. 01. 15.</a:t>
            </a:fld>
            <a:endParaRPr lang="hu-H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8996A-3504-37C0-EF62-3E6162CB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11</a:t>
            </a:fld>
            <a:endParaRPr lang="hu-H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2EABA14-F98C-F529-2685-51DA738A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Further Work Example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6EF2B66-4DA5-231A-DF6D-B48C3FB6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2128" y="6247424"/>
            <a:ext cx="5570195" cy="365125"/>
          </a:xfrm>
        </p:spPr>
        <p:txBody>
          <a:bodyPr/>
          <a:lstStyle/>
          <a:p>
            <a:endParaRPr lang="hu-HU" sz="12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815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782DC-5081-A540-6A6D-E5E8C71C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2024. 01. 15.</a:t>
            </a:fld>
            <a:endParaRPr lang="hu-H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77C31-3E4A-DFB4-4CEB-3BF8B692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12</a:t>
            </a:fld>
            <a:endParaRPr lang="hu-H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4FAF27F-70B5-AA86-38A1-B1EC2BAB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875736" cy="1680934"/>
          </a:xfrm>
        </p:spPr>
        <p:txBody>
          <a:bodyPr/>
          <a:lstStyle/>
          <a:p>
            <a:r>
              <a:rPr lang="en-US" sz="6000" dirty="0"/>
              <a:t>Thank You for Your attention!</a:t>
            </a:r>
            <a:endParaRPr lang="hu-H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4F38B2E-B662-EF9F-18B2-17705C32901D}"/>
              </a:ext>
            </a:extLst>
          </p:cNvPr>
          <p:cNvSpPr txBox="1">
            <a:spLocks/>
          </p:cNvSpPr>
          <p:nvPr/>
        </p:nvSpPr>
        <p:spPr>
          <a:xfrm>
            <a:off x="831850" y="4258852"/>
            <a:ext cx="365166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Questions</a:t>
            </a:r>
            <a:r>
              <a:rPr lang="hu-HU" dirty="0"/>
              <a:t>?</a:t>
            </a:r>
          </a:p>
          <a:p>
            <a:endParaRPr lang="hu-HU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E5ED06CC-8A38-B735-4129-8B9DAD3ED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2128" y="6247424"/>
            <a:ext cx="5570195" cy="365125"/>
          </a:xfrm>
        </p:spPr>
        <p:txBody>
          <a:bodyPr/>
          <a:lstStyle/>
          <a:p>
            <a:endParaRPr lang="hu-HU" sz="12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6E1AAD0-4E71-EC9C-B011-F38548395ADC}"/>
              </a:ext>
            </a:extLst>
          </p:cNvPr>
          <p:cNvSpPr txBox="1">
            <a:spLocks/>
          </p:cNvSpPr>
          <p:nvPr/>
        </p:nvSpPr>
        <p:spPr>
          <a:xfrm>
            <a:off x="5250426" y="3902530"/>
            <a:ext cx="6292645" cy="2072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b="1" dirty="0">
                <a:latin typeface="Open Sans"/>
                <a:ea typeface="Open Sans"/>
                <a:cs typeface="Open Sans"/>
              </a:rPr>
              <a:t>Hagigat Ahmadova</a:t>
            </a:r>
            <a:endParaRPr lang="en-US" sz="2000" i="1" dirty="0"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br>
              <a:rPr lang="en-US" sz="2000" dirty="0">
                <a:latin typeface="Open Sans"/>
                <a:ea typeface="Open Sans"/>
                <a:cs typeface="Open Sans"/>
              </a:rPr>
            </a:br>
            <a:r>
              <a:rPr lang="en-US" sz="2000" dirty="0">
                <a:latin typeface="Open Sans"/>
                <a:ea typeface="Open Sans"/>
                <a:cs typeface="Open Sans"/>
              </a:rPr>
              <a:t>ezzq1i</a:t>
            </a:r>
            <a:r>
              <a:rPr lang="en-US" sz="2000" b="1" dirty="0">
                <a:latin typeface="Open Sans"/>
                <a:ea typeface="Open Sans"/>
                <a:cs typeface="Open Sans"/>
              </a:rPr>
              <a:t>@inf.elte.hu</a:t>
            </a:r>
            <a:endParaRPr lang="hu-HU" sz="3200" b="1" dirty="0"/>
          </a:p>
        </p:txBody>
      </p:sp>
    </p:spTree>
    <p:extLst>
      <p:ext uri="{BB962C8B-B14F-4D97-AF65-F5344CB8AC3E}">
        <p14:creationId xmlns:p14="http://schemas.microsoft.com/office/powerpoint/2010/main" val="128536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90CDC5-5B56-1948-5744-1CA4CC6B9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427833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Task</a:t>
            </a:r>
          </a:p>
          <a:p>
            <a:r>
              <a:rPr lang="en-US" dirty="0"/>
              <a:t>Create a Multi Agent Reinforcement Learning environment</a:t>
            </a:r>
          </a:p>
          <a:p>
            <a:pPr marL="0" indent="0">
              <a:buNone/>
            </a:pPr>
            <a:r>
              <a:rPr lang="en-US" dirty="0"/>
              <a:t>Goal</a:t>
            </a:r>
          </a:p>
          <a:p>
            <a:r>
              <a:rPr lang="en-US" dirty="0"/>
              <a:t>Agents have to find shortest way to box.</a:t>
            </a:r>
          </a:p>
          <a:p>
            <a:r>
              <a:rPr lang="en-US" dirty="0"/>
              <a:t>Collect the box and bring it back to delivery zone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8851B3-BE59-9AF8-2978-C9FDE3FBD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2024. 01. 15.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E0030-AF03-27D2-200A-0D4058FF7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B9788-02DE-BD7F-EBB9-6D7E2D292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2</a:t>
            </a:fld>
            <a:endParaRPr lang="hu-H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8555FC-2BFF-DBBE-CED4-1421206F74CB}"/>
              </a:ext>
            </a:extLst>
          </p:cNvPr>
          <p:cNvSpPr txBox="1"/>
          <p:nvPr/>
        </p:nvSpPr>
        <p:spPr>
          <a:xfrm rot="19139031">
            <a:off x="7719480" y="2579477"/>
            <a:ext cx="28767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Image(s)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2B604B-EBDA-171B-C2E9-719A810216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02" t="9285" r="39540" b="23160"/>
          <a:stretch/>
        </p:blipFill>
        <p:spPr>
          <a:xfrm>
            <a:off x="6562146" y="511278"/>
            <a:ext cx="5191432" cy="519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602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B9353A-990F-3A8E-E26B-E246A5981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2188"/>
            <a:ext cx="10515600" cy="4351338"/>
          </a:xfrm>
        </p:spPr>
        <p:txBody>
          <a:bodyPr/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12851"/>
                </a:solidFill>
                <a:effectLst/>
                <a:latin typeface="Open Sans" panose="020B0606030504020204" pitchFamily="34" charset="0"/>
              </a:rPr>
              <a:t>2D Environment </a:t>
            </a:r>
            <a:r>
              <a:rPr lang="en-US" sz="1800" b="0" i="0" dirty="0">
                <a:solidFill>
                  <a:srgbClr val="012851"/>
                </a:solidFill>
                <a:effectLst/>
                <a:latin typeface="Open Sans" panose="020B0606030504020204" pitchFamily="34" charset="0"/>
              </a:rPr>
              <a:t>​</a:t>
            </a:r>
          </a:p>
          <a:p>
            <a:pPr fontAlgn="base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Environment has multiply obstacles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12851"/>
                </a:solidFill>
                <a:effectLst/>
                <a:latin typeface="Open Sans" panose="020B0606030504020204" pitchFamily="34" charset="0"/>
              </a:rPr>
              <a:t>​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There are 64 empty slot in delivery area 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1 pickable object (block)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l" rtl="0" fontAlgn="base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F746AA-BE26-5769-B12B-A71FDECC3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2024. 01. 15.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D436D-A86E-173B-30F7-64621AEF7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D4D9B-F982-F573-8DA6-2BE44C676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3</a:t>
            </a:fld>
            <a:endParaRPr lang="hu-H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69433FD-E064-2F9B-809B-3D43778FF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A87456-98D2-FD42-8CE8-F04967DF78C4}"/>
              </a:ext>
            </a:extLst>
          </p:cNvPr>
          <p:cNvSpPr txBox="1"/>
          <p:nvPr/>
        </p:nvSpPr>
        <p:spPr>
          <a:xfrm rot="19139031">
            <a:off x="7719480" y="2579477"/>
            <a:ext cx="28767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Image(s)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489980-37EC-4D90-35C7-89179D9AAD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02" t="9285" r="39540" b="23160"/>
          <a:stretch/>
        </p:blipFill>
        <p:spPr>
          <a:xfrm>
            <a:off x="6562146" y="511278"/>
            <a:ext cx="5191432" cy="519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93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F2EF3-8349-3318-F941-F16BBBC1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E148-8339-4922-9604-A14BBAA216BB}" type="datetime1">
              <a:rPr lang="hu-HU" smtClean="0"/>
              <a:t>2024. 01. 15.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C96A3C-5F25-AED2-A268-F9CFCC4A1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6D993-8AD4-B62E-38EB-038A3B15D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4</a:t>
            </a:fld>
            <a:endParaRPr lang="hu-H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0C57D6-D7B6-4E85-6478-79FBC924CC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91" t="27813" r="38064" b="29176"/>
          <a:stretch/>
        </p:blipFill>
        <p:spPr bwMode="auto">
          <a:xfrm>
            <a:off x="1175841" y="1199014"/>
            <a:ext cx="4041058" cy="294967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416A6E-3025-0807-34FC-18041CCDC9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02" t="9285" r="39540" b="23160"/>
          <a:stretch/>
        </p:blipFill>
        <p:spPr>
          <a:xfrm>
            <a:off x="7718323" y="1022554"/>
            <a:ext cx="3297836" cy="330259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40624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869CEE-6327-F71D-9EEC-0F817C204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10380406" cy="4351338"/>
          </a:xfrm>
        </p:spPr>
        <p:txBody>
          <a:bodyPr/>
          <a:lstStyle/>
          <a:p>
            <a:r>
              <a:rPr lang="en-US" dirty="0"/>
              <a:t>Nearby environment </a:t>
            </a:r>
          </a:p>
          <a:p>
            <a:r>
              <a:rPr lang="en-US" dirty="0"/>
              <a:t>Agents check for collusion from 4 directions </a:t>
            </a:r>
          </a:p>
          <a:p>
            <a:r>
              <a:rPr lang="en-US" dirty="0"/>
              <a:t>Agents check whether they are reducing distance towards the target on each move and receive reward or negative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E4956-D79F-38EA-8E9C-DB7FC7ACC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2024. 01. 15.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8A200-E413-5A1C-7257-02EE3061E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85FD1-4630-01C6-34D3-1AB46414A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5</a:t>
            </a:fld>
            <a:endParaRPr lang="hu-H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5FAD1D4-555C-306B-0A2B-DC51A140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spaces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733DCDAC-D63C-DF4A-8A6C-BA38929B9828}"/>
              </a:ext>
            </a:extLst>
          </p:cNvPr>
          <p:cNvSpPr txBox="1">
            <a:spLocks/>
          </p:cNvSpPr>
          <p:nvPr/>
        </p:nvSpPr>
        <p:spPr>
          <a:xfrm>
            <a:off x="838200" y="4317206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Straight -&gt; [1,0,0]</a:t>
            </a:r>
          </a:p>
          <a:p>
            <a:r>
              <a:rPr lang="en-US" dirty="0"/>
              <a:t>Right turn -&gt; [0,1,0]</a:t>
            </a:r>
          </a:p>
          <a:p>
            <a:r>
              <a:rPr lang="en-US" dirty="0"/>
              <a:t>Left turn -&gt; [0,0,1]</a:t>
            </a:r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9AEE04E1-2C68-34D3-1893-1388FBD067B1}"/>
              </a:ext>
            </a:extLst>
          </p:cNvPr>
          <p:cNvSpPr txBox="1">
            <a:spLocks/>
          </p:cNvSpPr>
          <p:nvPr/>
        </p:nvSpPr>
        <p:spPr>
          <a:xfrm>
            <a:off x="838200" y="3133610"/>
            <a:ext cx="10515600" cy="10760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Action 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378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BF919D-8D48-B4A5-881B-C60586343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4590143" cy="4351338"/>
          </a:xfrm>
        </p:spPr>
        <p:txBody>
          <a:bodyPr/>
          <a:lstStyle/>
          <a:p>
            <a:r>
              <a:rPr lang="en-US" dirty="0"/>
              <a:t>Q-Learning </a:t>
            </a:r>
          </a:p>
          <a:p>
            <a:r>
              <a:rPr lang="en-US" dirty="0"/>
              <a:t>Positive</a:t>
            </a:r>
          </a:p>
          <a:p>
            <a:pPr lvl="1"/>
            <a:r>
              <a:rPr lang="en-US" dirty="0"/>
              <a:t>Distance reduction +1</a:t>
            </a:r>
          </a:p>
          <a:p>
            <a:pPr lvl="1"/>
            <a:r>
              <a:rPr lang="en-US" dirty="0"/>
              <a:t>Box pickup +10</a:t>
            </a:r>
          </a:p>
          <a:p>
            <a:pPr lvl="1"/>
            <a:r>
              <a:rPr lang="en-US" dirty="0"/>
              <a:t>Box delivery +10</a:t>
            </a:r>
          </a:p>
          <a:p>
            <a:r>
              <a:rPr lang="en-US" dirty="0"/>
              <a:t>Negative</a:t>
            </a:r>
          </a:p>
          <a:p>
            <a:pPr lvl="1"/>
            <a:r>
              <a:rPr lang="en-US" dirty="0"/>
              <a:t>Distance increase -1</a:t>
            </a:r>
          </a:p>
          <a:p>
            <a:pPr lvl="1"/>
            <a:r>
              <a:rPr lang="en-US" dirty="0"/>
              <a:t> Collusion -10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FDBE7B-8595-86E3-79B8-B91F691A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2024. 01. 15.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CBDAC8-683B-F823-6E95-653CCECA6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9A7A8-BB08-C1B1-7C72-EC82E36F4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6</a:t>
            </a:fld>
            <a:endParaRPr lang="hu-H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8C565F-2C4C-ECA3-5EF1-864A2E91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&amp; Rewards</a:t>
            </a:r>
          </a:p>
        </p:txBody>
      </p:sp>
      <p:pic>
        <p:nvPicPr>
          <p:cNvPr id="8" name="Picture 7" descr="A close-up of a paper&#10;&#10;Description automatically generated">
            <a:extLst>
              <a:ext uri="{FF2B5EF4-FFF2-40B4-BE49-F238E27FC236}">
                <a16:creationId xmlns:a16="http://schemas.microsoft.com/office/drawing/2014/main" id="{4E949330-F6ED-04DB-56EF-2D7BD5A89D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7" b="56273"/>
          <a:stretch/>
        </p:blipFill>
        <p:spPr>
          <a:xfrm>
            <a:off x="5743515" y="726804"/>
            <a:ext cx="3896266" cy="23600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084B61-AC77-C1B2-BA61-3800E7E155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83" b="21546"/>
          <a:stretch/>
        </p:blipFill>
        <p:spPr>
          <a:xfrm>
            <a:off x="7420418" y="3575341"/>
            <a:ext cx="4590142" cy="204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68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B02AE0-A0F6-6EA8-FFF4-AC93E1348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Games</a:t>
            </a:r>
          </a:p>
          <a:p>
            <a:r>
              <a:rPr lang="en-US" dirty="0"/>
              <a:t>Record </a:t>
            </a:r>
          </a:p>
          <a:p>
            <a:r>
              <a:rPr lang="en-US" dirty="0"/>
              <a:t>Score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8072C-60C4-7828-26C1-65D16ADB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2024. 01. 15.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6BB95-A927-4104-60D0-042B162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8E137-DF63-1EA2-B096-EBE013E4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7</a:t>
            </a:fld>
            <a:endParaRPr lang="hu-H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7056E5B-5B91-2C13-416C-7A8EA5CA3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0370F9-CEA0-923C-0F3E-6A0B9F081A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36" t="44301" r="56370" b="51112"/>
          <a:stretch/>
        </p:blipFill>
        <p:spPr>
          <a:xfrm>
            <a:off x="5714099" y="3350834"/>
            <a:ext cx="5393460" cy="9806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8F93EE-CEBD-D591-6954-55505A6913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274" t="56918" r="56371" b="37347"/>
          <a:stretch/>
        </p:blipFill>
        <p:spPr>
          <a:xfrm>
            <a:off x="5672529" y="1532166"/>
            <a:ext cx="5476601" cy="123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7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0BE069-359A-A626-668B-0FDC6DCFE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201364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Test/comparison description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07D906-3102-994F-D8C5-24165E3E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2024. 01. 15.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B1128-9B9C-5926-3FBA-918832B1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70828-15CD-9210-408B-A47ABB16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8</a:t>
            </a:fld>
            <a:endParaRPr lang="hu-H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F6EF171-E454-1386-1B4B-EC863D17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Test/Comparison 1 Example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296EAC2-13C4-F90D-E8EF-27F5827CDC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24" t="29678" r="12822" b="10394"/>
          <a:stretch/>
        </p:blipFill>
        <p:spPr>
          <a:xfrm>
            <a:off x="764457" y="1441174"/>
            <a:ext cx="10589343" cy="577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7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07D906-3102-994F-D8C5-24165E3E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2024. 01. 15.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B1128-9B9C-5926-3FBA-918832B1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Collective Intelligence</a:t>
            </a:r>
          </a:p>
          <a:p>
            <a:endParaRPr lang="hu-H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70828-15CD-9210-408B-A47ABB16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9</a:t>
            </a:fld>
            <a:endParaRPr lang="hu-H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F6EF171-E454-1386-1B4B-EC863D17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Test/Comparison 2 Example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4301F01-9043-D3C0-7DC9-C113D4B385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09" t="24803" r="26759" b="20860"/>
          <a:stretch/>
        </p:blipFill>
        <p:spPr>
          <a:xfrm>
            <a:off x="3185651" y="1981086"/>
            <a:ext cx="5124492" cy="372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3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3E8C43DB781AF245935B660B6AB3A456" ma:contentTypeVersion="8" ma:contentTypeDescription="Új dokumentum létrehozása." ma:contentTypeScope="" ma:versionID="cf5bc1a942c794de9c470f24f760a6a4">
  <xsd:schema xmlns:xsd="http://www.w3.org/2001/XMLSchema" xmlns:xs="http://www.w3.org/2001/XMLSchema" xmlns:p="http://schemas.microsoft.com/office/2006/metadata/properties" xmlns:ns2="42eee0cc-f1c1-4533-a4d5-262d2e82bcbc" targetNamespace="http://schemas.microsoft.com/office/2006/metadata/properties" ma:root="true" ma:fieldsID="77ca7ef7e6fe54a4012c7480afea3d43" ns2:_="">
    <xsd:import namespace="42eee0cc-f1c1-4533-a4d5-262d2e82bc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eee0cc-f1c1-4533-a4d5-262d2e82bc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CAE8D7-2126-496B-BE8D-9D148AE99E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7F4783-09C3-4781-A121-AEB0C2F4909E}">
  <ds:schemaRefs>
    <ds:schemaRef ds:uri="e6d11555-e15c-4c54-b2e5-a42792137e4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18f14fbb-1d2a-466a-9a24-1c5e4393ebbe"/>
    <ds:schemaRef ds:uri="869ec585-f782-4a61-874e-1c695b591433"/>
  </ds:schemaRefs>
</ds:datastoreItem>
</file>

<file path=customXml/itemProps3.xml><?xml version="1.0" encoding="utf-8"?>
<ds:datastoreItem xmlns:ds="http://schemas.openxmlformats.org/officeDocument/2006/customXml" ds:itemID="{B87C8309-2A1B-4E9A-BD5F-9C65194332D6}"/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250</Words>
  <Application>Microsoft Office PowerPoint</Application>
  <PresentationFormat>Widescreen</PresentationFormat>
  <Paragraphs>77</Paragraphs>
  <Slides>12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Office-téma</vt:lpstr>
      <vt:lpstr>Collective Intelligence Presentation</vt:lpstr>
      <vt:lpstr>PowerPoint Presentation</vt:lpstr>
      <vt:lpstr>Environment</vt:lpstr>
      <vt:lpstr>PowerPoint Presentation</vt:lpstr>
      <vt:lpstr>Observation spaces</vt:lpstr>
      <vt:lpstr>Model &amp; Rewards</vt:lpstr>
      <vt:lpstr>Evaluation metrics</vt:lpstr>
      <vt:lpstr>Results Test/Comparison 1 Example</vt:lpstr>
      <vt:lpstr>Results Test/Comparison 2 Example</vt:lpstr>
      <vt:lpstr>PowerPoint Presentation</vt:lpstr>
      <vt:lpstr>Conclusion and Further Work Example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címe Prezentáció alcíme</dc:title>
  <dc:creator>Szilárd Kovács</dc:creator>
  <cp:lastModifiedBy>Həqiqət Əhmədova</cp:lastModifiedBy>
  <cp:revision>42</cp:revision>
  <dcterms:created xsi:type="dcterms:W3CDTF">2022-01-03T10:33:56Z</dcterms:created>
  <dcterms:modified xsi:type="dcterms:W3CDTF">2024-01-15T08:14:09Z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0x0101003E8C43DB781AF245935B660B6AB3A456</vt:lpwstr>
  </property>
  <property fmtid="{D5CDD505-2E9C-101B-9397-08002B2CF9AE}" pid="3" name="MediaServiceImageTags">
    <vt:lpwstr/>
  </property>
</Properties>
</file>