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78" r:id="rId6"/>
    <p:sldId id="415" r:id="rId7"/>
    <p:sldId id="416" r:id="rId8"/>
    <p:sldId id="417" r:id="rId9"/>
    <p:sldId id="418" r:id="rId10"/>
    <p:sldId id="424" r:id="rId11"/>
    <p:sldId id="420" r:id="rId12"/>
    <p:sldId id="421" r:id="rId13"/>
    <p:sldId id="422" r:id="rId14"/>
    <p:sldId id="414" r:id="rId15"/>
    <p:sldId id="40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FA1DB-14A0-438D-8304-13E93B1646D6}" v="45" dt="2023-12-13T20:50:45.673"/>
    <p1510:client id="{4BF53FE5-EA53-4FBB-9F7F-9EC7D479CAC5}" v="54" dt="2023-12-13T16:43:04.574"/>
    <p1510:client id="{B80AF2D8-35E1-44FC-80B5-55F2F3D849CE}" v="16" dt="2023-12-13T16:55:05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248" autoAdjust="0"/>
  </p:normalViewPr>
  <p:slideViewPr>
    <p:cSldViewPr snapToGrid="0">
      <p:cViewPr varScale="1">
        <p:scale>
          <a:sx n="61" d="100"/>
          <a:sy n="61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khaligov Rashad" userId="S::vs7vsr@inf.elte.hu::0a7e87aa-1c08-4e28-a06f-8285ced69d5c" providerId="AD" clId="Web-{B80AF2D8-35E1-44FC-80B5-55F2F3D849CE}"/>
    <pc:docChg chg="modSld">
      <pc:chgData name="Abdulkhaligov Rashad" userId="S::vs7vsr@inf.elte.hu::0a7e87aa-1c08-4e28-a06f-8285ced69d5c" providerId="AD" clId="Web-{B80AF2D8-35E1-44FC-80B5-55F2F3D849CE}" dt="2023-12-13T16:55:05.027" v="9"/>
      <pc:docMkLst>
        <pc:docMk/>
      </pc:docMkLst>
      <pc:sldChg chg="delSp modSp">
        <pc:chgData name="Abdulkhaligov Rashad" userId="S::vs7vsr@inf.elte.hu::0a7e87aa-1c08-4e28-a06f-8285ced69d5c" providerId="AD" clId="Web-{B80AF2D8-35E1-44FC-80B5-55F2F3D849CE}" dt="2023-12-13T16:54:53.120" v="7"/>
        <pc:sldMkLst>
          <pc:docMk/>
          <pc:sldMk cId="406997546" sldId="421"/>
        </pc:sldMkLst>
        <pc:spChg chg="del mod">
          <ac:chgData name="Abdulkhaligov Rashad" userId="S::vs7vsr@inf.elte.hu::0a7e87aa-1c08-4e28-a06f-8285ced69d5c" providerId="AD" clId="Web-{B80AF2D8-35E1-44FC-80B5-55F2F3D849CE}" dt="2023-12-13T16:54:53.120" v="7"/>
          <ac:spMkLst>
            <pc:docMk/>
            <pc:sldMk cId="406997546" sldId="421"/>
            <ac:spMk id="16" creationId="{F1D1097D-20B8-97D7-62D6-C6368D2629A8}"/>
          </ac:spMkLst>
        </pc:spChg>
        <pc:picChg chg="mod">
          <ac:chgData name="Abdulkhaligov Rashad" userId="S::vs7vsr@inf.elte.hu::0a7e87aa-1c08-4e28-a06f-8285ced69d5c" providerId="AD" clId="Web-{B80AF2D8-35E1-44FC-80B5-55F2F3D849CE}" dt="2023-12-13T16:54:38.869" v="4" actId="1076"/>
          <ac:picMkLst>
            <pc:docMk/>
            <pc:sldMk cId="406997546" sldId="421"/>
            <ac:picMk id="8" creationId="{7782FB23-EC63-F178-AB88-5CA453A767E8}"/>
          </ac:picMkLst>
        </pc:picChg>
      </pc:sldChg>
      <pc:sldChg chg="delSp modSp">
        <pc:chgData name="Abdulkhaligov Rashad" userId="S::vs7vsr@inf.elte.hu::0a7e87aa-1c08-4e28-a06f-8285ced69d5c" providerId="AD" clId="Web-{B80AF2D8-35E1-44FC-80B5-55F2F3D849CE}" dt="2023-12-13T16:55:05.027" v="9"/>
        <pc:sldMkLst>
          <pc:docMk/>
          <pc:sldMk cId="2556531368" sldId="423"/>
        </pc:sldMkLst>
        <pc:spChg chg="del mod">
          <ac:chgData name="Abdulkhaligov Rashad" userId="S::vs7vsr@inf.elte.hu::0a7e87aa-1c08-4e28-a06f-8285ced69d5c" providerId="AD" clId="Web-{B80AF2D8-35E1-44FC-80B5-55F2F3D849CE}" dt="2023-12-13T16:55:05.027" v="9"/>
          <ac:spMkLst>
            <pc:docMk/>
            <pc:sldMk cId="2556531368" sldId="423"/>
            <ac:spMk id="14" creationId="{03209F02-99FD-39FB-52D5-DC6E7B402A74}"/>
          </ac:spMkLst>
        </pc:spChg>
      </pc:sldChg>
    </pc:docChg>
  </pc:docChgLst>
  <pc:docChgLst>
    <pc:chgData name="Ahmadova Hagigat" userId="S::ezzq1i@inf.elte.hu::1f6c84b8-4b5f-439e-91e0-979057c11d95" providerId="AD" clId="Web-{34AFA1DB-14A0-438D-8304-13E93B1646D6}"/>
    <pc:docChg chg="modSld">
      <pc:chgData name="Ahmadova Hagigat" userId="S::ezzq1i@inf.elte.hu::1f6c84b8-4b5f-439e-91e0-979057c11d95" providerId="AD" clId="Web-{34AFA1DB-14A0-438D-8304-13E93B1646D6}" dt="2023-12-13T20:50:45.673" v="44" actId="20577"/>
      <pc:docMkLst>
        <pc:docMk/>
      </pc:docMkLst>
      <pc:sldChg chg="modSp">
        <pc:chgData name="Ahmadova Hagigat" userId="S::ezzq1i@inf.elte.hu::1f6c84b8-4b5f-439e-91e0-979057c11d95" providerId="AD" clId="Web-{34AFA1DB-14A0-438D-8304-13E93B1646D6}" dt="2023-12-13T20:50:45.673" v="44" actId="20577"/>
        <pc:sldMkLst>
          <pc:docMk/>
          <pc:sldMk cId="742393798" sldId="415"/>
        </pc:sldMkLst>
        <pc:spChg chg="mod">
          <ac:chgData name="Ahmadova Hagigat" userId="S::ezzq1i@inf.elte.hu::1f6c84b8-4b5f-439e-91e0-979057c11d95" providerId="AD" clId="Web-{34AFA1DB-14A0-438D-8304-13E93B1646D6}" dt="2023-12-13T20:50:45.673" v="44" actId="20577"/>
          <ac:spMkLst>
            <pc:docMk/>
            <pc:sldMk cId="742393798" sldId="415"/>
            <ac:spMk id="2" creationId="{52B9353A-990F-3A8E-E26B-E246A5981CE7}"/>
          </ac:spMkLst>
        </pc:spChg>
      </pc:sldChg>
      <pc:sldChg chg="modSp">
        <pc:chgData name="Ahmadova Hagigat" userId="S::ezzq1i@inf.elte.hu::1f6c84b8-4b5f-439e-91e0-979057c11d95" providerId="AD" clId="Web-{34AFA1DB-14A0-438D-8304-13E93B1646D6}" dt="2023-12-13T20:47:32.276" v="1" actId="20577"/>
        <pc:sldMkLst>
          <pc:docMk/>
          <pc:sldMk cId="1838378547" sldId="416"/>
        </pc:sldMkLst>
        <pc:spChg chg="mod">
          <ac:chgData name="Ahmadova Hagigat" userId="S::ezzq1i@inf.elte.hu::1f6c84b8-4b5f-439e-91e0-979057c11d95" providerId="AD" clId="Web-{34AFA1DB-14A0-438D-8304-13E93B1646D6}" dt="2023-12-13T20:47:32.276" v="1" actId="20577"/>
          <ac:spMkLst>
            <pc:docMk/>
            <pc:sldMk cId="1838378547" sldId="416"/>
            <ac:spMk id="2" creationId="{79869CEE-6327-F71D-9EEC-0F817C204769}"/>
          </ac:spMkLst>
        </pc:spChg>
      </pc:sldChg>
    </pc:docChg>
  </pc:docChgLst>
  <pc:docChgLst>
    <pc:chgData name="Ooi Brandon Wei Cheng" userId="S::lr2175@inf.elte.hu::54cd21f5-4576-4095-8050-aac6e52ef564" providerId="AD" clId="Web-{4BF53FE5-EA53-4FBB-9F7F-9EC7D479CAC5}"/>
    <pc:docChg chg="modSld">
      <pc:chgData name="Ooi Brandon Wei Cheng" userId="S::lr2175@inf.elte.hu::54cd21f5-4576-4095-8050-aac6e52ef564" providerId="AD" clId="Web-{4BF53FE5-EA53-4FBB-9F7F-9EC7D479CAC5}" dt="2023-12-13T16:43:04.246" v="50" actId="20577"/>
      <pc:docMkLst>
        <pc:docMk/>
      </pc:docMkLst>
      <pc:sldChg chg="modSp">
        <pc:chgData name="Ooi Brandon Wei Cheng" userId="S::lr2175@inf.elte.hu::54cd21f5-4576-4095-8050-aac6e52ef564" providerId="AD" clId="Web-{4BF53FE5-EA53-4FBB-9F7F-9EC7D479CAC5}" dt="2023-12-13T16:43:04.246" v="50" actId="20577"/>
        <pc:sldMkLst>
          <pc:docMk/>
          <pc:sldMk cId="409617917" sldId="256"/>
        </pc:sldMkLst>
        <pc:spChg chg="mod">
          <ac:chgData name="Ooi Brandon Wei Cheng" userId="S::lr2175@inf.elte.hu::54cd21f5-4576-4095-8050-aac6e52ef564" providerId="AD" clId="Web-{4BF53FE5-EA53-4FBB-9F7F-9EC7D479CAC5}" dt="2023-12-13T16:42:38.042" v="39" actId="20577"/>
          <ac:spMkLst>
            <pc:docMk/>
            <pc:sldMk cId="409617917" sldId="256"/>
            <ac:spMk id="2" creationId="{FB887D79-A9CC-4FD1-A8B9-D42E563721F6}"/>
          </ac:spMkLst>
        </pc:spChg>
        <pc:spChg chg="mod">
          <ac:chgData name="Ooi Brandon Wei Cheng" userId="S::lr2175@inf.elte.hu::54cd21f5-4576-4095-8050-aac6e52ef564" providerId="AD" clId="Web-{4BF53FE5-EA53-4FBB-9F7F-9EC7D479CAC5}" dt="2023-12-13T16:43:04.246" v="50" actId="20577"/>
          <ac:spMkLst>
            <pc:docMk/>
            <pc:sldMk cId="409617917" sldId="256"/>
            <ac:spMk id="3" creationId="{4008CD27-A5B1-404F-912A-5BDFA6CADA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2024. 02. 14.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2024. 02. 14.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2024. 02. 14.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2024. 02. 14.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2024. 02. 14.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2024. 02. 14.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r2175@inf.elte.h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214489"/>
            <a:ext cx="8385544" cy="1879046"/>
          </a:xfrm>
        </p:spPr>
        <p:txBody>
          <a:bodyPr>
            <a:normAutofit/>
          </a:bodyPr>
          <a:lstStyle/>
          <a:p>
            <a:r>
              <a:rPr lang="en-US" sz="3500" cap="all" dirty="0">
                <a:latin typeface="Open Sans"/>
                <a:ea typeface="Open Sans"/>
                <a:cs typeface="Open Sans"/>
              </a:rPr>
              <a:t>Collective Intelligence  Presentation Example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08CD27-A5B1-404F-912A-5BDFA6CA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4338182"/>
            <a:ext cx="7970874" cy="1518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Open Sans"/>
                <a:ea typeface="Open Sans"/>
                <a:cs typeface="Open Sans"/>
              </a:rPr>
              <a:t>Szilard Kovacs</a:t>
            </a:r>
            <a:endParaRPr lang="en-US" dirty="0"/>
          </a:p>
          <a:p>
            <a:r>
              <a:rPr lang="en-US" sz="1400" dirty="0">
                <a:latin typeface="Open Sans"/>
                <a:ea typeface="Open Sans"/>
                <a:cs typeface="Open Sans"/>
                <a:hlinkClick r:id="rId2"/>
              </a:rPr>
              <a:t>kovacsszilard@</a:t>
            </a:r>
            <a:r>
              <a:rPr lang="en-US" sz="1400" dirty="0">
                <a:latin typeface="Open Sans"/>
                <a:ea typeface="Open Sans"/>
                <a:cs typeface="Open Sans"/>
              </a:rPr>
              <a:t>inf.elte.hu</a:t>
            </a:r>
          </a:p>
          <a:p>
            <a:endParaRPr lang="en-US" sz="1400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96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BE069-359A-A626-668B-0FDC6DCF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0136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Test/comparison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Test/Comparison 2 Example</a:t>
            </a:r>
          </a:p>
        </p:txBody>
      </p:sp>
      <p:pic>
        <p:nvPicPr>
          <p:cNvPr id="7" name="Content Placeholder 9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C9C5BCAC-1C99-790C-B8D4-7EFCFD5A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42" y="1458214"/>
            <a:ext cx="4311289" cy="2278099"/>
          </a:xfrm>
          <a:prstGeom prst="rect">
            <a:avLst/>
          </a:prstGeom>
        </p:spPr>
      </p:pic>
      <p:pic>
        <p:nvPicPr>
          <p:cNvPr id="8" name="Picture 7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7782FB23-EC63-F178-AB88-5CA453A76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82" y="1466734"/>
            <a:ext cx="4311289" cy="2278099"/>
          </a:xfrm>
          <a:prstGeom prst="rect">
            <a:avLst/>
          </a:prstGeom>
        </p:spPr>
      </p:pic>
      <p:pic>
        <p:nvPicPr>
          <p:cNvPr id="9" name="Picture 8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7217F3E5-84A4-724D-D51E-94E97F0BE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42" y="3531452"/>
            <a:ext cx="4311289" cy="2278099"/>
          </a:xfrm>
          <a:prstGeom prst="rect">
            <a:avLst/>
          </a:prstGeom>
        </p:spPr>
      </p:pic>
      <p:pic>
        <p:nvPicPr>
          <p:cNvPr id="10" name="Picture 9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F7242DF0-62CC-F344-F3F2-47FC114A4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82" y="3531452"/>
            <a:ext cx="4311289" cy="22780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5CBEA-AA67-F8F2-B11B-CD0705B311B4}"/>
              </a:ext>
            </a:extLst>
          </p:cNvPr>
          <p:cNvSpPr/>
          <p:nvPr/>
        </p:nvSpPr>
        <p:spPr>
          <a:xfrm>
            <a:off x="3135086" y="1458214"/>
            <a:ext cx="8855186" cy="435133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9335A5-12B5-3E19-37B8-583838C64C5D}"/>
              </a:ext>
            </a:extLst>
          </p:cNvPr>
          <p:cNvCxnSpPr>
            <a:cxnSpLocks/>
          </p:cNvCxnSpPr>
          <p:nvPr/>
        </p:nvCxnSpPr>
        <p:spPr>
          <a:xfrm>
            <a:off x="7581092" y="1458213"/>
            <a:ext cx="0" cy="435133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8BA8C-3F93-05F5-4E17-BE4B8FBE044A}"/>
              </a:ext>
            </a:extLst>
          </p:cNvPr>
          <p:cNvCxnSpPr>
            <a:cxnSpLocks/>
          </p:cNvCxnSpPr>
          <p:nvPr/>
        </p:nvCxnSpPr>
        <p:spPr>
          <a:xfrm>
            <a:off x="3135086" y="3555466"/>
            <a:ext cx="885518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EFFA0C-7333-634A-013B-7818FC6F5173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Image(s)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633DB-5615-2F5D-E270-E20F1C28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Scalable RL algorithm</a:t>
            </a:r>
          </a:p>
          <a:p>
            <a:r>
              <a:rPr lang="en-US" dirty="0"/>
              <a:t>Parallel execution for real-time</a:t>
            </a:r>
          </a:p>
          <a:p>
            <a:r>
              <a:rPr lang="en-US" b="1" dirty="0"/>
              <a:t>35…45%</a:t>
            </a:r>
            <a:r>
              <a:rPr lang="en-US" dirty="0"/>
              <a:t> performance boost in Scenario 1</a:t>
            </a:r>
          </a:p>
          <a:p>
            <a:r>
              <a:rPr lang="en-US" dirty="0"/>
              <a:t>-1…5% performance boost in Scenario 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Further Work</a:t>
            </a:r>
          </a:p>
          <a:p>
            <a:r>
              <a:rPr lang="en-US" dirty="0"/>
              <a:t>Hyperparameter search</a:t>
            </a:r>
          </a:p>
          <a:p>
            <a:r>
              <a:rPr lang="en-US" dirty="0"/>
              <a:t>Hybrid RL model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9C13-A248-9D55-3045-1F0644E2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996A-3504-37C0-EF62-3E6162C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EABA14-F98C-F529-2685-51DA738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Work Example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6EF2B66-4DA5-231A-DF6D-B48C3FB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1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782DC-5081-A540-6A6D-E5E8C71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C31-3E4A-DFB4-4CEB-3BF8B692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AF27F-70B5-AA86-38A1-B1EC2BA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875736" cy="1680934"/>
          </a:xfrm>
        </p:spPr>
        <p:txBody>
          <a:bodyPr/>
          <a:lstStyle/>
          <a:p>
            <a:r>
              <a:rPr lang="en-US" sz="6000" dirty="0"/>
              <a:t>Thank You for Your attention!</a:t>
            </a:r>
            <a:endParaRPr lang="hu-H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F38B2E-B662-EF9F-18B2-17705C32901D}"/>
              </a:ext>
            </a:extLst>
          </p:cNvPr>
          <p:cNvSpPr txBox="1">
            <a:spLocks/>
          </p:cNvSpPr>
          <p:nvPr/>
        </p:nvSpPr>
        <p:spPr>
          <a:xfrm>
            <a:off x="831850" y="4258852"/>
            <a:ext cx="365166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</a:t>
            </a:r>
            <a:r>
              <a:rPr lang="hu-HU" dirty="0"/>
              <a:t>?</a:t>
            </a:r>
          </a:p>
          <a:p>
            <a:endParaRPr lang="hu-H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ED06CC-8A38-B735-4129-8B9DAD3E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E1AAD0-4E71-EC9C-B011-F38548395ADC}"/>
              </a:ext>
            </a:extLst>
          </p:cNvPr>
          <p:cNvSpPr txBox="1">
            <a:spLocks/>
          </p:cNvSpPr>
          <p:nvPr/>
        </p:nvSpPr>
        <p:spPr>
          <a:xfrm>
            <a:off x="5250426" y="3902530"/>
            <a:ext cx="6292645" cy="207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Name</a:t>
            </a:r>
            <a:endParaRPr lang="en-US" sz="2000" i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000" dirty="0">
                <a:latin typeface="Open Sans"/>
                <a:ea typeface="Open Sans"/>
                <a:cs typeface="Open Sans"/>
              </a:rPr>
            </a:br>
            <a:r>
              <a:rPr lang="en-US" sz="2000" dirty="0">
                <a:latin typeface="Open Sans"/>
                <a:ea typeface="Open Sans"/>
                <a:cs typeface="Open Sans"/>
              </a:rPr>
              <a:t>{</a:t>
            </a:r>
            <a:r>
              <a:rPr lang="en-US" sz="2000" b="1" dirty="0">
                <a:latin typeface="Open Sans"/>
                <a:ea typeface="Open Sans"/>
                <a:cs typeface="Open Sans"/>
              </a:rPr>
              <a:t>email</a:t>
            </a:r>
            <a:r>
              <a:rPr lang="en-US" sz="2000" dirty="0">
                <a:latin typeface="Open Sans"/>
                <a:ea typeface="Open Sans"/>
                <a:cs typeface="Open Sans"/>
              </a:rPr>
              <a:t>}</a:t>
            </a:r>
            <a:r>
              <a:rPr lang="en-US" sz="2000" b="1" dirty="0">
                <a:latin typeface="Open Sans"/>
                <a:ea typeface="Open Sans"/>
                <a:cs typeface="Open Sans"/>
              </a:rPr>
              <a:t>@inf.elte.hu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2853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0CDC5-5B56-1948-5744-1CA4CC6B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278330" cy="4351338"/>
          </a:xfrm>
        </p:spPr>
        <p:txBody>
          <a:bodyPr/>
          <a:lstStyle/>
          <a:p>
            <a:r>
              <a:rPr lang="en-US" dirty="0"/>
              <a:t>Task </a:t>
            </a:r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51B3-BE59-9AF8-2978-C9FDE3FB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E0030-AF03-27D2-200A-0D4058F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B9788-02DE-BD7F-EBB9-6D7E2D2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18E5DF-570B-B0A6-CC8C-2E29E96A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F3FA21-4273-6C86-42A9-8571A2E10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9" t="35997"/>
          <a:stretch/>
        </p:blipFill>
        <p:spPr>
          <a:xfrm>
            <a:off x="7213598" y="2061904"/>
            <a:ext cx="4876801" cy="4011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555FC-2BFF-DBBE-CED4-1421206F74CB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9353A-990F-3A8E-E26B-E246A598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2D Environment 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With 720x720 pixel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Each individual block is 20x20</a:t>
            </a:r>
          </a:p>
          <a:p>
            <a:r>
              <a:rPr lang="en-US" dirty="0">
                <a:latin typeface="Open Sans"/>
                <a:ea typeface="Open Sans"/>
                <a:cs typeface="Open Sans"/>
              </a:rPr>
              <a:t>…</a:t>
            </a:r>
          </a:p>
          <a:p>
            <a:endParaRPr lang="en-US" dirty="0">
              <a:latin typeface="Open Sans"/>
              <a:ea typeface="Open Sans"/>
              <a:cs typeface="Open Sans"/>
            </a:endParaRPr>
          </a:p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746AA-BE26-5769-B12B-A71FDECC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436D-A86E-173B-30F7-64621AEF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4D9B-F982-F573-8DA6-2BE44C67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9433FD-E064-2F9B-809B-3D43778F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55E97D31-8AEC-D0D5-8434-E31ACCD6D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66" y="1740633"/>
            <a:ext cx="6033561" cy="2983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87456-98D2-FD42-8CE8-F04967DF78C4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69CEE-6327-F71D-9EEC-0F817C20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59835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Whole environment (Test 1, 2,..)</a:t>
            </a:r>
          </a:p>
          <a:p>
            <a:r>
              <a:rPr lang="en-US" dirty="0"/>
              <a:t>K-nearest neighbor (Test 3,..)</a:t>
            </a:r>
          </a:p>
          <a:p>
            <a:r>
              <a:rPr lang="en-US" dirty="0"/>
              <a:t>Combined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4956-D79F-38EA-8E9C-DB7FC7AC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A200-E413-5A1C-7257-02EE306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5FD1-4630-01C6-34D3-1AB4641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FAD1D4-555C-306B-0A2B-DC51A140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4D81D-2C41-2003-76A6-D9FB4C342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6" r="4961"/>
          <a:stretch/>
        </p:blipFill>
        <p:spPr>
          <a:xfrm>
            <a:off x="6347946" y="1347537"/>
            <a:ext cx="5599414" cy="3529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036921-40B1-49F2-A1E2-CDAC63806390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Image(s)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3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D88B6-9967-DFF9-7770-7A233BBB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3849914" cy="4351338"/>
          </a:xfrm>
        </p:spPr>
        <p:txBody>
          <a:bodyPr/>
          <a:lstStyle/>
          <a:p>
            <a:r>
              <a:rPr lang="en-US" dirty="0"/>
              <a:t>Up</a:t>
            </a:r>
          </a:p>
          <a:p>
            <a:r>
              <a:rPr lang="en-US" dirty="0"/>
              <a:t>Down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Pick up</a:t>
            </a:r>
          </a:p>
          <a:p>
            <a:r>
              <a:rPr lang="en-US" dirty="0"/>
              <a:t>Put down</a:t>
            </a:r>
          </a:p>
          <a:p>
            <a:r>
              <a:rPr lang="en-US" dirty="0"/>
              <a:t>Complex action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0659-FF81-E884-841D-1D5182B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DE3C-4F36-D0CB-9459-DB6B127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FF3D-D8A7-ECFD-3E03-1865D18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A1690B-39AB-48C3-4344-C4D134A5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spaces</a:t>
            </a:r>
          </a:p>
        </p:txBody>
      </p:sp>
      <p:sp>
        <p:nvSpPr>
          <p:cNvPr id="89" name="Arrow: Quad 88">
            <a:extLst>
              <a:ext uri="{FF2B5EF4-FFF2-40B4-BE49-F238E27FC236}">
                <a16:creationId xmlns:a16="http://schemas.microsoft.com/office/drawing/2014/main" id="{251B6821-5338-4E84-52EF-512855A5DD43}"/>
              </a:ext>
            </a:extLst>
          </p:cNvPr>
          <p:cNvSpPr/>
          <p:nvPr/>
        </p:nvSpPr>
        <p:spPr>
          <a:xfrm>
            <a:off x="7344230" y="2376369"/>
            <a:ext cx="2354604" cy="2355287"/>
          </a:xfrm>
          <a:prstGeom prst="quadArrow">
            <a:avLst>
              <a:gd name="adj1" fmla="val 10000"/>
              <a:gd name="adj2" fmla="val 17143"/>
              <a:gd name="adj3" fmla="val 2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CF11F54-30C7-482E-A5E9-A6F6CA5C7535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Image(s)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C38C3-1E57-A97A-6287-A97EA6DA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384991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Random action</a:t>
            </a:r>
          </a:p>
          <a:p>
            <a:pPr lvl="1"/>
            <a:r>
              <a:rPr lang="en-US" dirty="0"/>
              <a:t>Simple conditional decision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LSTM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Fix</a:t>
            </a:r>
          </a:p>
          <a:p>
            <a:pPr lvl="1"/>
            <a:r>
              <a:rPr lang="en-US" dirty="0"/>
              <a:t>PPO</a:t>
            </a:r>
          </a:p>
          <a:p>
            <a:pPr lvl="1"/>
            <a:r>
              <a:rPr lang="en-US" dirty="0"/>
              <a:t>A2C</a:t>
            </a:r>
          </a:p>
          <a:p>
            <a:pPr lvl="1"/>
            <a:r>
              <a:rPr lang="en-US" dirty="0"/>
              <a:t>Q-learning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6F29-6B70-0DDA-7130-2B1BB76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71099-158B-B68B-C7F2-BECE9B5F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1B6F5-4A1C-7A70-5DE6-D544A48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40BF8A-FD1F-8569-1588-383DCAA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Policies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8C3449A-DA7C-BDAB-93E5-AFDD4CDE395D}"/>
              </a:ext>
            </a:extLst>
          </p:cNvPr>
          <p:cNvCxnSpPr>
            <a:cxnSpLocks/>
            <a:stCxn id="26" idx="6"/>
          </p:cNvCxnSpPr>
          <p:nvPr/>
        </p:nvCxnSpPr>
        <p:spPr>
          <a:xfrm flipH="1">
            <a:off x="10526499" y="3202213"/>
            <a:ext cx="318" cy="1543308"/>
          </a:xfrm>
          <a:prstGeom prst="bentConnector3">
            <a:avLst>
              <a:gd name="adj1" fmla="val -718867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05368B-B660-A38C-7570-C87C7745C2A1}"/>
              </a:ext>
            </a:extLst>
          </p:cNvPr>
          <p:cNvCxnSpPr>
            <a:cxnSpLocks/>
            <a:endCxn id="20" idx="2"/>
          </p:cNvCxnSpPr>
          <p:nvPr/>
        </p:nvCxnSpPr>
        <p:spPr>
          <a:xfrm rot="10800000" flipH="1">
            <a:off x="8122626" y="3132517"/>
            <a:ext cx="1286207" cy="1620223"/>
          </a:xfrm>
          <a:prstGeom prst="bentConnector3">
            <a:avLst>
              <a:gd name="adj1" fmla="val -289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A5B79CC-2785-0AF3-5199-32ED705588C8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>
          <a:xfrm rot="10800000">
            <a:off x="9397836" y="2719308"/>
            <a:ext cx="10998" cy="413208"/>
          </a:xfrm>
          <a:prstGeom prst="bentConnector3">
            <a:avLst>
              <a:gd name="adj1" fmla="val 21785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E90CC10-E13C-FF74-8ECF-2AA96795F3F4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 rot="10800000" flipH="1" flipV="1">
            <a:off x="9408834" y="3132515"/>
            <a:ext cx="423542" cy="241809"/>
          </a:xfrm>
          <a:prstGeom prst="bentConnector3">
            <a:avLst>
              <a:gd name="adj1" fmla="val -56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72C3BF-186E-C5FF-D4AF-E13418C3DE5A}"/>
              </a:ext>
            </a:extLst>
          </p:cNvPr>
          <p:cNvGrpSpPr/>
          <p:nvPr/>
        </p:nvGrpSpPr>
        <p:grpSpPr>
          <a:xfrm>
            <a:off x="9397836" y="2406414"/>
            <a:ext cx="1128981" cy="1109313"/>
            <a:chOff x="8002052" y="2723100"/>
            <a:chExt cx="1128981" cy="11093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F24063-9B0E-E149-5358-667CF9791373}"/>
                </a:ext>
              </a:extLst>
            </p:cNvPr>
            <p:cNvGrpSpPr/>
            <p:nvPr/>
          </p:nvGrpSpPr>
          <p:grpSpPr>
            <a:xfrm>
              <a:off x="8002052" y="2894592"/>
              <a:ext cx="1128981" cy="937821"/>
              <a:chOff x="8053945" y="1549284"/>
              <a:chExt cx="1128981" cy="93782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AA78541-AA7F-17F4-8DE6-E312AD79E3E9}"/>
                  </a:ext>
                </a:extLst>
              </p:cNvPr>
              <p:cNvSpPr/>
              <p:nvPr/>
            </p:nvSpPr>
            <p:spPr>
              <a:xfrm>
                <a:off x="8053945" y="1549284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E2A55CF-C1AE-56AF-64A8-4FF9F52C9E2F}"/>
                  </a:ext>
                </a:extLst>
              </p:cNvPr>
              <p:cNvSpPr/>
              <p:nvPr/>
            </p:nvSpPr>
            <p:spPr>
              <a:xfrm>
                <a:off x="8064943" y="1962492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41F1CA0-0218-E772-352C-D09AA6A8E339}"/>
                  </a:ext>
                </a:extLst>
              </p:cNvPr>
              <p:cNvSpPr/>
              <p:nvPr/>
            </p:nvSpPr>
            <p:spPr>
              <a:xfrm>
                <a:off x="8476580" y="1790380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DD752AF-1998-7FCF-D1D8-BBD8DF459A52}"/>
                  </a:ext>
                </a:extLst>
              </p:cNvPr>
              <p:cNvCxnSpPr>
                <a:cxnSpLocks/>
                <a:stCxn id="20" idx="6"/>
                <a:endCxn id="21" idx="3"/>
              </p:cNvCxnSpPr>
              <p:nvPr/>
            </p:nvCxnSpPr>
            <p:spPr>
              <a:xfrm flipV="1">
                <a:off x="8347747" y="2031768"/>
                <a:ext cx="170249" cy="721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7F75591-C245-BEE8-AC7E-C3DC16F69921}"/>
                  </a:ext>
                </a:extLst>
              </p:cNvPr>
              <p:cNvCxnSpPr>
                <a:cxnSpLocks/>
                <a:stCxn id="19" idx="6"/>
                <a:endCxn id="21" idx="1"/>
              </p:cNvCxnSpPr>
              <p:nvPr/>
            </p:nvCxnSpPr>
            <p:spPr>
              <a:xfrm>
                <a:off x="8336749" y="1690686"/>
                <a:ext cx="181247" cy="141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E163A42-204D-DD63-8916-7C5A26D8042E}"/>
                  </a:ext>
                </a:extLst>
              </p:cNvPr>
              <p:cNvSpPr/>
              <p:nvPr/>
            </p:nvSpPr>
            <p:spPr>
              <a:xfrm>
                <a:off x="8477487" y="1791093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C04EB43-0B6B-60C8-26A4-C690D5C7134C}"/>
                  </a:ext>
                </a:extLst>
              </p:cNvPr>
              <p:cNvSpPr/>
              <p:nvPr/>
            </p:nvSpPr>
            <p:spPr>
              <a:xfrm>
                <a:off x="8488485" y="2204301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3349C28-9485-306B-0B09-B9D4DCD141C0}"/>
                  </a:ext>
                </a:extLst>
              </p:cNvPr>
              <p:cNvSpPr/>
              <p:nvPr/>
            </p:nvSpPr>
            <p:spPr>
              <a:xfrm>
                <a:off x="8900122" y="2032189"/>
                <a:ext cx="282804" cy="2828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5BE93F8-E760-C0C1-B6EA-B903657BE3A6}"/>
                  </a:ext>
                </a:extLst>
              </p:cNvPr>
              <p:cNvCxnSpPr>
                <a:cxnSpLocks/>
                <a:stCxn id="25" idx="6"/>
                <a:endCxn id="26" idx="3"/>
              </p:cNvCxnSpPr>
              <p:nvPr/>
            </p:nvCxnSpPr>
            <p:spPr>
              <a:xfrm flipV="1">
                <a:off x="8771289" y="2273577"/>
                <a:ext cx="170249" cy="721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FCCB57B-509F-0A02-78D0-0A7BACB1F749}"/>
                  </a:ext>
                </a:extLst>
              </p:cNvPr>
              <p:cNvCxnSpPr>
                <a:cxnSpLocks/>
                <a:stCxn id="24" idx="6"/>
                <a:endCxn id="26" idx="1"/>
              </p:cNvCxnSpPr>
              <p:nvPr/>
            </p:nvCxnSpPr>
            <p:spPr>
              <a:xfrm>
                <a:off x="8760291" y="1932495"/>
                <a:ext cx="181247" cy="141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42D3EF-4532-0CD5-621B-6C87219EFECD}"/>
                </a:ext>
              </a:extLst>
            </p:cNvPr>
            <p:cNvSpPr/>
            <p:nvPr/>
          </p:nvSpPr>
          <p:spPr>
            <a:xfrm>
              <a:off x="8414849" y="2723100"/>
              <a:ext cx="282804" cy="2828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4CD750-4FCB-52B6-8F88-F58ADBEC3A3A}"/>
                </a:ext>
              </a:extLst>
            </p:cNvPr>
            <p:cNvSpPr/>
            <p:nvPr/>
          </p:nvSpPr>
          <p:spPr>
            <a:xfrm>
              <a:off x="8425847" y="3136308"/>
              <a:ext cx="282804" cy="2828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DDD96E6-2EDE-A607-749D-7A9B9F550444}"/>
                </a:ext>
              </a:extLst>
            </p:cNvPr>
            <p:cNvSpPr/>
            <p:nvPr/>
          </p:nvSpPr>
          <p:spPr>
            <a:xfrm>
              <a:off x="8837484" y="2964196"/>
              <a:ext cx="282804" cy="2828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258CBE4-E7AD-A237-DF04-8BDAAEE89157}"/>
                </a:ext>
              </a:extLst>
            </p:cNvPr>
            <p:cNvCxnSpPr>
              <a:cxnSpLocks/>
              <a:stCxn id="14" idx="6"/>
              <a:endCxn id="15" idx="3"/>
            </p:cNvCxnSpPr>
            <p:nvPr/>
          </p:nvCxnSpPr>
          <p:spPr>
            <a:xfrm flipV="1">
              <a:off x="8708651" y="3205584"/>
              <a:ext cx="170249" cy="7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C61068-C82B-1A01-6718-FC6CC162071F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8697653" y="2864502"/>
              <a:ext cx="181247" cy="141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BAD664-6072-FF46-338A-D0E0A90863D5}"/>
                </a:ext>
              </a:extLst>
            </p:cNvPr>
            <p:cNvCxnSpPr>
              <a:cxnSpLocks/>
              <a:stCxn id="19" idx="6"/>
              <a:endCxn id="13" idx="3"/>
            </p:cNvCxnSpPr>
            <p:nvPr/>
          </p:nvCxnSpPr>
          <p:spPr>
            <a:xfrm flipV="1">
              <a:off x="8284856" y="2964488"/>
              <a:ext cx="171409" cy="71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7BF7BC2-0CFC-D673-2AD4-0D8697D758B0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0516072" y="2788912"/>
            <a:ext cx="10427" cy="1956609"/>
          </a:xfrm>
          <a:prstGeom prst="bentConnector3">
            <a:avLst>
              <a:gd name="adj1" fmla="val 22923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985E9D1-C4F4-DF8C-EC15-41A8337CB422}"/>
              </a:ext>
            </a:extLst>
          </p:cNvPr>
          <p:cNvSpPr txBox="1"/>
          <p:nvPr/>
        </p:nvSpPr>
        <p:spPr>
          <a:xfrm>
            <a:off x="10464818" y="2410567"/>
            <a:ext cx="81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hu-H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790957-E6DA-1307-0F16-B4B3C3753D30}"/>
              </a:ext>
            </a:extLst>
          </p:cNvPr>
          <p:cNvSpPr txBox="1"/>
          <p:nvPr/>
        </p:nvSpPr>
        <p:spPr>
          <a:xfrm>
            <a:off x="7703896" y="2823288"/>
            <a:ext cx="137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</a:t>
            </a:r>
            <a:endParaRPr lang="hu-H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81927E-92C0-E8E7-A1E3-6695C12FB28F}"/>
              </a:ext>
            </a:extLst>
          </p:cNvPr>
          <p:cNvSpPr txBox="1"/>
          <p:nvPr/>
        </p:nvSpPr>
        <p:spPr>
          <a:xfrm>
            <a:off x="9090970" y="2274130"/>
            <a:ext cx="118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hu-HU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312A7E-F0FB-39F4-5F2D-CB3915675724}"/>
              </a:ext>
            </a:extLst>
          </p:cNvPr>
          <p:cNvGrpSpPr/>
          <p:nvPr/>
        </p:nvGrpSpPr>
        <p:grpSpPr>
          <a:xfrm>
            <a:off x="7503888" y="1731109"/>
            <a:ext cx="3368208" cy="3986562"/>
            <a:chOff x="8184047" y="2047795"/>
            <a:chExt cx="3368208" cy="3986562"/>
          </a:xfrm>
        </p:grpSpPr>
        <p:grpSp>
          <p:nvGrpSpPr>
            <p:cNvPr id="34" name="Csoportba foglalás 13">
              <a:extLst>
                <a:ext uri="{FF2B5EF4-FFF2-40B4-BE49-F238E27FC236}">
                  <a16:creationId xmlns:a16="http://schemas.microsoft.com/office/drawing/2014/main" id="{00ED517C-28E0-5003-B60E-3380BFA857CD}"/>
                </a:ext>
              </a:extLst>
            </p:cNvPr>
            <p:cNvGrpSpPr/>
            <p:nvPr/>
          </p:nvGrpSpPr>
          <p:grpSpPr>
            <a:xfrm>
              <a:off x="8184047" y="2047795"/>
              <a:ext cx="3368208" cy="3986562"/>
              <a:chOff x="8184047" y="2047795"/>
              <a:chExt cx="3368208" cy="3986562"/>
            </a:xfrm>
          </p:grpSpPr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0CC7E1ED-A780-3897-19A7-91C55FC2CFD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rot="10800000">
                <a:off x="8641844" y="2257975"/>
                <a:ext cx="160943" cy="2811451"/>
              </a:xfrm>
              <a:prstGeom prst="bentConnector3">
                <a:avLst>
                  <a:gd name="adj1" fmla="val 346697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CC7249D-CBCA-679D-027A-90D6161360F4}"/>
                  </a:ext>
                </a:extLst>
              </p:cNvPr>
              <p:cNvSpPr/>
              <p:nvPr/>
            </p:nvSpPr>
            <p:spPr>
              <a:xfrm>
                <a:off x="8641843" y="2068731"/>
                <a:ext cx="1966940" cy="378486"/>
              </a:xfrm>
              <a:prstGeom prst="roundRect">
                <a:avLst>
                  <a:gd name="adj" fmla="val 3227"/>
                </a:avLst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26D02F-6F6F-1F48-89A3-B22E4F56683F}"/>
                  </a:ext>
                </a:extLst>
              </p:cNvPr>
              <p:cNvSpPr txBox="1"/>
              <p:nvPr/>
            </p:nvSpPr>
            <p:spPr>
              <a:xfrm>
                <a:off x="8663113" y="2047795"/>
                <a:ext cx="1945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Policy optimization</a:t>
                </a:r>
                <a:endParaRPr lang="hu-HU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F342F47F-A06B-6653-F46C-1AC49DB39E9D}"/>
                  </a:ext>
                </a:extLst>
              </p:cNvPr>
              <p:cNvCxnSpPr>
                <a:cxnSpLocks/>
                <a:stCxn id="37" idx="3"/>
                <a:endCxn id="30" idx="0"/>
              </p:cNvCxnSpPr>
              <p:nvPr/>
            </p:nvCxnSpPr>
            <p:spPr>
              <a:xfrm>
                <a:off x="10608783" y="2257974"/>
                <a:ext cx="943472" cy="469279"/>
              </a:xfrm>
              <a:prstGeom prst="bentConnector2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01C982-59D0-63A2-381B-96DDC45E0569}"/>
                  </a:ext>
                </a:extLst>
              </p:cNvPr>
              <p:cNvSpPr txBox="1"/>
              <p:nvPr/>
            </p:nvSpPr>
            <p:spPr>
              <a:xfrm>
                <a:off x="8184047" y="2534358"/>
                <a:ext cx="941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Reward</a:t>
                </a:r>
                <a:endParaRPr lang="hu-HU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DF91A2F-927A-274D-E4E0-B61BBE989380}"/>
                  </a:ext>
                </a:extLst>
              </p:cNvPr>
              <p:cNvSpPr txBox="1"/>
              <p:nvPr/>
            </p:nvSpPr>
            <p:spPr>
              <a:xfrm>
                <a:off x="9320029" y="5665025"/>
                <a:ext cx="2081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Environment</a:t>
                </a:r>
                <a:endParaRPr lang="hu-HU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863E8-4F59-7463-3684-37FF6A9424C9}"/>
                  </a:ext>
                </a:extLst>
              </p:cNvPr>
              <p:cNvSpPr txBox="1"/>
              <p:nvPr/>
            </p:nvSpPr>
            <p:spPr>
              <a:xfrm>
                <a:off x="9449712" y="3992804"/>
                <a:ext cx="1822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Backpropagation</a:t>
                </a:r>
                <a:endParaRPr lang="hu-HU" dirty="0"/>
              </a:p>
            </p:txBody>
          </p: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41914C54-6E02-6844-032E-C03CE020E5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794407" y="3528818"/>
                <a:ext cx="172112" cy="411637"/>
              </a:xfrm>
              <a:prstGeom prst="bentConnector3">
                <a:avLst>
                  <a:gd name="adj1" fmla="val 232820"/>
                </a:avLst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screenshot of a computer screen&#10;&#10;Description automatically generated with medium confidence">
              <a:extLst>
                <a:ext uri="{FF2B5EF4-FFF2-40B4-BE49-F238E27FC236}">
                  <a16:creationId xmlns:a16="http://schemas.microsoft.com/office/drawing/2014/main" id="{A170E080-18E0-4638-3B37-C2932436E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1706" y="4390896"/>
              <a:ext cx="2714952" cy="13426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123839-E626-8E63-05AE-71AFEA44813B}"/>
              </a:ext>
            </a:extLst>
          </p:cNvPr>
          <p:cNvGrpSpPr/>
          <p:nvPr/>
        </p:nvGrpSpPr>
        <p:grpSpPr>
          <a:xfrm>
            <a:off x="8150059" y="4088646"/>
            <a:ext cx="2382806" cy="1644715"/>
            <a:chOff x="8830218" y="4405332"/>
            <a:chExt cx="2382806" cy="1644715"/>
          </a:xfrm>
        </p:grpSpPr>
        <p:sp>
          <p:nvSpPr>
            <p:cNvPr id="45" name="Szövegdoboz 15">
              <a:extLst>
                <a:ext uri="{FF2B5EF4-FFF2-40B4-BE49-F238E27FC236}">
                  <a16:creationId xmlns:a16="http://schemas.microsoft.com/office/drawing/2014/main" id="{9EECF219-F3C5-8B7B-03B5-8B4237C4989F}"/>
                </a:ext>
              </a:extLst>
            </p:cNvPr>
            <p:cNvSpPr txBox="1"/>
            <p:nvPr/>
          </p:nvSpPr>
          <p:spPr>
            <a:xfrm>
              <a:off x="9426187" y="5680715"/>
              <a:ext cx="11728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Real world</a:t>
              </a:r>
            </a:p>
          </p:txBody>
        </p:sp>
        <p:pic>
          <p:nvPicPr>
            <p:cNvPr id="46" name="Picture 1">
              <a:extLst>
                <a:ext uri="{FF2B5EF4-FFF2-40B4-BE49-F238E27FC236}">
                  <a16:creationId xmlns:a16="http://schemas.microsoft.com/office/drawing/2014/main" id="{E5F37512-BFA4-7287-2ADA-935110F71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218" y="4405332"/>
              <a:ext cx="2382806" cy="1328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7D8531F-5641-C2C2-B209-D8039AD51371}"/>
              </a:ext>
            </a:extLst>
          </p:cNvPr>
          <p:cNvSpPr txBox="1"/>
          <p:nvPr/>
        </p:nvSpPr>
        <p:spPr>
          <a:xfrm rot="19139031">
            <a:off x="7725080" y="2893522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Image(s)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F919D-8D48-B4A5-881B-C6058634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590143" cy="4351338"/>
          </a:xfrm>
        </p:spPr>
        <p:txBody>
          <a:bodyPr/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Uniform filling</a:t>
            </a:r>
          </a:p>
          <a:p>
            <a:pPr lvl="1"/>
            <a:r>
              <a:rPr lang="en-US" dirty="0"/>
              <a:t>Shape outline</a:t>
            </a:r>
          </a:p>
          <a:p>
            <a:pPr lvl="1"/>
            <a:r>
              <a:rPr lang="en-US" dirty="0"/>
              <a:t>Cluster distribution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Iteration number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DBE7B-8595-86E3-79B8-B91F69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DAC8-683B-F823-6E95-653CCECA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A7A8-BB08-C1B1-7C72-EC82E36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C565F-2C4C-ECA3-5EF1-864A2E9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pic>
        <p:nvPicPr>
          <p:cNvPr id="8" name="Graphic 7" descr="Treasure chest outline">
            <a:extLst>
              <a:ext uri="{FF2B5EF4-FFF2-40B4-BE49-F238E27FC236}">
                <a16:creationId xmlns:a16="http://schemas.microsoft.com/office/drawing/2014/main" id="{B4099467-E3D1-A7A7-09CD-84592AE1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940" y="2982687"/>
            <a:ext cx="2917372" cy="2917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82F6CA-8567-94E8-40D7-35BB5A4565DC}"/>
              </a:ext>
            </a:extLst>
          </p:cNvPr>
          <p:cNvSpPr txBox="1"/>
          <p:nvPr/>
        </p:nvSpPr>
        <p:spPr>
          <a:xfrm rot="19139031">
            <a:off x="8461049" y="3773791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Image(s)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E6EEE0-DB8B-0244-C600-7EE193E6D3C1}"/>
                  </a:ext>
                </a:extLst>
              </p:cNvPr>
              <p:cNvSpPr txBox="1"/>
              <p:nvPr/>
            </p:nvSpPr>
            <p:spPr>
              <a:xfrm>
                <a:off x="7949568" y="1970830"/>
                <a:ext cx="31641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/2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E6EEE0-DB8B-0244-C600-7EE193E6D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68" y="1970830"/>
                <a:ext cx="3164115" cy="369332"/>
              </a:xfrm>
              <a:prstGeom prst="rect">
                <a:avLst/>
              </a:prstGeom>
              <a:blipFill>
                <a:blip r:embed="rId4"/>
                <a:stretch>
                  <a:fillRect l="-4432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02AE0-A0F6-6EA8-FFF4-AC93E134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sz="2800" dirty="0"/>
              <a:t>ravel time</a:t>
            </a:r>
          </a:p>
          <a:p>
            <a:r>
              <a:rPr lang="en-US" dirty="0"/>
              <a:t>E</a:t>
            </a:r>
            <a:r>
              <a:rPr lang="en-US" sz="2800" dirty="0"/>
              <a:t>mission </a:t>
            </a:r>
          </a:p>
          <a:p>
            <a:r>
              <a:rPr lang="en-US" dirty="0"/>
              <a:t>Number of turns</a:t>
            </a:r>
          </a:p>
          <a:p>
            <a:r>
              <a:rPr lang="en-US" sz="2800" dirty="0"/>
              <a:t>Number of iterations</a:t>
            </a:r>
          </a:p>
          <a:p>
            <a:r>
              <a:rPr lang="en-US" sz="2800" dirty="0"/>
              <a:t>Number of collisions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8072C-60C4-7828-26C1-65D16ADB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BB95-A927-4104-60D0-042B162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8E137-DF63-1EA2-B096-EBE013E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056E5B-5B91-2C13-416C-7A8EA5CA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F19C5-4EF8-4C14-BD82-4A43E4F9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70" y="1977640"/>
            <a:ext cx="5563783" cy="2902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665D39-A1AF-E519-B477-29C6FA55C98C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Image(s)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BE069-359A-A626-668B-0FDC6DCF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20136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Test/comparison description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2024. 02. 14.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Test/Comparison 1 Example</a:t>
            </a:r>
          </a:p>
        </p:txBody>
      </p:sp>
      <p:pic>
        <p:nvPicPr>
          <p:cNvPr id="7" name="Content Placeholder 9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C9C5BCAC-1C99-790C-B8D4-7EFCFD5A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42" y="1458214"/>
            <a:ext cx="4311289" cy="2278099"/>
          </a:xfrm>
          <a:prstGeom prst="rect">
            <a:avLst/>
          </a:prstGeom>
        </p:spPr>
      </p:pic>
      <p:pic>
        <p:nvPicPr>
          <p:cNvPr id="8" name="Picture 7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7782FB23-EC63-F178-AB88-5CA453A76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82" y="1466734"/>
            <a:ext cx="4311289" cy="2278099"/>
          </a:xfrm>
          <a:prstGeom prst="rect">
            <a:avLst/>
          </a:prstGeom>
        </p:spPr>
      </p:pic>
      <p:pic>
        <p:nvPicPr>
          <p:cNvPr id="9" name="Picture 8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7217F3E5-84A4-724D-D51E-94E97F0BE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42" y="3531452"/>
            <a:ext cx="4311289" cy="2278099"/>
          </a:xfrm>
          <a:prstGeom prst="rect">
            <a:avLst/>
          </a:prstGeom>
        </p:spPr>
      </p:pic>
      <p:pic>
        <p:nvPicPr>
          <p:cNvPr id="10" name="Picture 9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F7242DF0-62CC-F344-F3F2-47FC114A4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82" y="3531452"/>
            <a:ext cx="4311289" cy="22780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C5CBEA-AA67-F8F2-B11B-CD0705B311B4}"/>
              </a:ext>
            </a:extLst>
          </p:cNvPr>
          <p:cNvSpPr/>
          <p:nvPr/>
        </p:nvSpPr>
        <p:spPr>
          <a:xfrm>
            <a:off x="3135086" y="1458214"/>
            <a:ext cx="8855186" cy="435133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9335A5-12B5-3E19-37B8-583838C64C5D}"/>
              </a:ext>
            </a:extLst>
          </p:cNvPr>
          <p:cNvCxnSpPr>
            <a:cxnSpLocks/>
          </p:cNvCxnSpPr>
          <p:nvPr/>
        </p:nvCxnSpPr>
        <p:spPr>
          <a:xfrm>
            <a:off x="7581092" y="1458213"/>
            <a:ext cx="0" cy="435133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8BA8C-3F93-05F5-4E17-BE4B8FBE044A}"/>
              </a:ext>
            </a:extLst>
          </p:cNvPr>
          <p:cNvCxnSpPr>
            <a:cxnSpLocks/>
          </p:cNvCxnSpPr>
          <p:nvPr/>
        </p:nvCxnSpPr>
        <p:spPr>
          <a:xfrm>
            <a:off x="3135086" y="3555466"/>
            <a:ext cx="885518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6BBE2F-CDBB-6CF3-E839-81094B8878B2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Image(s)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7F4783-09C3-4781-A121-AEB0C2F4909E}">
  <ds:schemaRefs>
    <ds:schemaRef ds:uri="e6d11555-e15c-4c54-b2e5-a42792137e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8f14fbb-1d2a-466a-9a24-1c5e4393ebbe"/>
    <ds:schemaRef ds:uri="869ec585-f782-4a61-874e-1c695b591433"/>
  </ds:schemaRefs>
</ds:datastoreItem>
</file>

<file path=customXml/itemProps2.xml><?xml version="1.0" encoding="utf-8"?>
<ds:datastoreItem xmlns:ds="http://schemas.openxmlformats.org/officeDocument/2006/customXml" ds:itemID="{2E8054AE-521C-4619-8265-8AB6DC4CA534}"/>
</file>

<file path=customXml/itemProps3.xml><?xml version="1.0" encoding="utf-8"?>
<ds:datastoreItem xmlns:ds="http://schemas.openxmlformats.org/officeDocument/2006/customXml" ds:itemID="{BECAE8D7-2126-496B-BE8D-9D148AE99E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254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Open Sans</vt:lpstr>
      <vt:lpstr>Office-téma</vt:lpstr>
      <vt:lpstr>Collective Intelligence  Presentation Example</vt:lpstr>
      <vt:lpstr>Example Project</vt:lpstr>
      <vt:lpstr>Environment</vt:lpstr>
      <vt:lpstr>Observation spaces</vt:lpstr>
      <vt:lpstr>Action spaces</vt:lpstr>
      <vt:lpstr>Models and Policies</vt:lpstr>
      <vt:lpstr>Rewards</vt:lpstr>
      <vt:lpstr>Evaluation metrics</vt:lpstr>
      <vt:lpstr>Results Test/Comparison 1 Example</vt:lpstr>
      <vt:lpstr>Results Test/Comparison 2 Example</vt:lpstr>
      <vt:lpstr>Conclusion and Further Work Example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Szilárd Kovács</dc:creator>
  <cp:lastModifiedBy>Kovács Szilárd</cp:lastModifiedBy>
  <cp:revision>50</cp:revision>
  <dcterms:created xsi:type="dcterms:W3CDTF">2022-01-03T10:33:56Z</dcterms:created>
  <dcterms:modified xsi:type="dcterms:W3CDTF">2024-02-14T15:01:24Z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  <property fmtid="{D5CDD505-2E9C-101B-9397-08002B2CF9AE}" pid="3" name="MediaServiceImageTags">
    <vt:lpwstr/>
  </property>
</Properties>
</file>