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425" r:id="rId6"/>
    <p:sldId id="426" r:id="rId7"/>
    <p:sldId id="433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14" r:id="rId16"/>
    <p:sldId id="40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86C78-E842-45BF-908D-EDFAE0C3B617}" v="4" dt="2024-09-10T13:28:57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3248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 Szilárd" userId="S::kovacsszilard@inf.elte.hu::2f25bcc5-eb19-4004-baac-51c0293a1afd" providerId="AD" clId="Web-{93386C78-E842-45BF-908D-EDFAE0C3B617}"/>
    <pc:docChg chg="modSld">
      <pc:chgData name="Kovács Szilárd" userId="S::kovacsszilard@inf.elte.hu::2f25bcc5-eb19-4004-baac-51c0293a1afd" providerId="AD" clId="Web-{93386C78-E842-45BF-908D-EDFAE0C3B617}" dt="2024-09-10T13:28:57.371" v="3" actId="20577"/>
      <pc:docMkLst>
        <pc:docMk/>
      </pc:docMkLst>
      <pc:sldChg chg="modSp">
        <pc:chgData name="Kovács Szilárd" userId="S::kovacsszilard@inf.elte.hu::2f25bcc5-eb19-4004-baac-51c0293a1afd" providerId="AD" clId="Web-{93386C78-E842-45BF-908D-EDFAE0C3B617}" dt="2024-09-10T13:28:57.371" v="3" actId="20577"/>
        <pc:sldMkLst>
          <pc:docMk/>
          <pc:sldMk cId="409617917" sldId="256"/>
        </pc:sldMkLst>
        <pc:spChg chg="mod">
          <ac:chgData name="Kovács Szilárd" userId="S::kovacsszilard@inf.elte.hu::2f25bcc5-eb19-4004-baac-51c0293a1afd" providerId="AD" clId="Web-{93386C78-E842-45BF-908D-EDFAE0C3B617}" dt="2024-09-10T13:28:57.371" v="3" actId="20577"/>
          <ac:spMkLst>
            <pc:docMk/>
            <pc:sldMk cId="409617917" sldId="256"/>
            <ac:spMk id="3" creationId="{4008CD27-A5B1-404F-912A-5BDFA6CADA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2024. 09. 11.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6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72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27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93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2024. 09. 11.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2024. 09. 11.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2024. 09. 11.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2024. 09. 11.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2024. 09. 11.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600" cap="all" dirty="0"/>
              <a:t>collective intelligence</a:t>
            </a:r>
            <a:br>
              <a:rPr lang="en-US" sz="3600" cap="all" dirty="0"/>
            </a:br>
            <a:br>
              <a:rPr lang="en-US" sz="3600" cap="all" dirty="0"/>
            </a:br>
            <a:r>
              <a:rPr lang="en-US" sz="3600" cap="all" dirty="0"/>
              <a:t>Search and rescue</a:t>
            </a:r>
            <a:endParaRPr lang="en-US" sz="3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Mraidi</a:t>
            </a:r>
            <a:r>
              <a:rPr lang="en-US" sz="1400" dirty="0">
                <a:latin typeface="Open Sans"/>
                <a:ea typeface="Open Sans"/>
                <a:cs typeface="Open Sans"/>
              </a:rPr>
              <a:t> Mohamed Amin</a:t>
            </a:r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2E034-AB15-A61F-E190-61318067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Gradual rewards are given based on agent’s target</a:t>
            </a:r>
          </a:p>
          <a:p>
            <a:r>
              <a:rPr lang="en-US" dirty="0"/>
              <a:t>Flat rewards</a:t>
            </a:r>
          </a:p>
          <a:p>
            <a:pPr lvl="1"/>
            <a:r>
              <a:rPr lang="en-US" dirty="0"/>
              <a:t>medium for touching a hostage : all agents become active</a:t>
            </a:r>
          </a:p>
          <a:p>
            <a:pPr lvl="1"/>
            <a:r>
              <a:rPr lang="en-US" dirty="0"/>
              <a:t>high for touching the goal while active : resets the game</a:t>
            </a:r>
          </a:p>
          <a:p>
            <a:endParaRPr lang="en-US" dirty="0"/>
          </a:p>
          <a:p>
            <a:r>
              <a:rPr lang="en-US" dirty="0"/>
              <a:t>Limited space rewards: gradual rewards for reaching new tiles</a:t>
            </a:r>
          </a:p>
          <a:p>
            <a:pPr lvl="1"/>
            <a:r>
              <a:rPr lang="en-US" dirty="0"/>
              <a:t>Reached tiles get marked and stop giving rewards or drawing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25571-3796-9213-DF91-01053666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B6FD-47E6-3B8C-9B3E-0F9EE769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A7E4F-F56A-8BBF-B90E-C4C853A4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6E3C53-97C1-C252-D0CC-395C8198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 - </a:t>
            </a:r>
            <a:r>
              <a:rPr lang="en-US" dirty="0" err="1"/>
              <a:t>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5A480-2B34-6ACD-4B42-D9F60B14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79614-989F-4EA9-6F29-7C51110A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F2729-0F11-7EBB-0FD2-B804AB8F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673F1D-3E5E-B7AA-3BCB-F2E7F32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r>
              <a:rPr lang="en-US" dirty="0"/>
              <a:t> data ppo-600k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6D2B-E796-4649-7EB1-6557DDC1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1" y="3273872"/>
            <a:ext cx="2748271" cy="2079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DFA84-1788-4BCF-7ED5-B788B16D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576" y="3254419"/>
            <a:ext cx="2718399" cy="2079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9D2-2F66-ECAA-D815-99DE1FC1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049" y="3301620"/>
            <a:ext cx="2779472" cy="20319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F7E360-80A5-424A-ECBA-CFFFD322C5A1}"/>
              </a:ext>
            </a:extLst>
          </p:cNvPr>
          <p:cNvSpPr txBox="1"/>
          <p:nvPr/>
        </p:nvSpPr>
        <p:spPr>
          <a:xfrm>
            <a:off x="424231" y="1724628"/>
            <a:ext cx="762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 : 256</a:t>
            </a:r>
          </a:p>
          <a:p>
            <a:r>
              <a:rPr lang="en-US" dirty="0"/>
              <a:t>Lr : 0.001</a:t>
            </a:r>
          </a:p>
          <a:p>
            <a:r>
              <a:rPr lang="en-US" dirty="0"/>
              <a:t>Entropy </a:t>
            </a:r>
            <a:r>
              <a:rPr lang="en-US" dirty="0" err="1"/>
              <a:t>coef</a:t>
            </a:r>
            <a:r>
              <a:rPr lang="en-US" dirty="0"/>
              <a:t> : 0.01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07737-C6AD-FB22-D6A7-3BB0C17E92C9}"/>
              </a:ext>
            </a:extLst>
          </p:cNvPr>
          <p:cNvSpPr txBox="1"/>
          <p:nvPr/>
        </p:nvSpPr>
        <p:spPr>
          <a:xfrm>
            <a:off x="7014259" y="1620456"/>
            <a:ext cx="465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metrics weren’t that relevant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 either solve tasks in a relatively similar time, or they struggle</a:t>
            </a:r>
          </a:p>
        </p:txBody>
      </p:sp>
    </p:spTree>
    <p:extLst>
      <p:ext uri="{BB962C8B-B14F-4D97-AF65-F5344CB8AC3E}">
        <p14:creationId xmlns:p14="http://schemas.microsoft.com/office/powerpoint/2010/main" val="267838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Conclusion</a:t>
            </a:r>
          </a:p>
          <a:p>
            <a:r>
              <a:rPr lang="en-US" sz="2400" dirty="0"/>
              <a:t>SAR is a multi-layered problem with many complex outcomes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Further Work</a:t>
            </a:r>
          </a:p>
          <a:p>
            <a:r>
              <a:rPr lang="en-US" sz="2400" dirty="0"/>
              <a:t>Independent MARL :</a:t>
            </a:r>
          </a:p>
          <a:p>
            <a:pPr lvl="1"/>
            <a:r>
              <a:rPr lang="en-US" sz="2000" dirty="0"/>
              <a:t>Limited visibility</a:t>
            </a:r>
          </a:p>
          <a:p>
            <a:pPr lvl="1"/>
            <a:r>
              <a:rPr lang="en-US" sz="2000" dirty="0"/>
              <a:t>Walls</a:t>
            </a:r>
          </a:p>
          <a:p>
            <a:pPr lvl="1"/>
            <a:r>
              <a:rPr lang="en-US" sz="2000" dirty="0"/>
              <a:t>Agent communication</a:t>
            </a:r>
          </a:p>
          <a:p>
            <a:r>
              <a:rPr lang="en-US" sz="2400" dirty="0"/>
              <a:t>Porting to other games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Mraidi Mohamed Amin</a:t>
            </a:r>
            <a:endParaRPr lang="en-US" sz="2000" i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dirty="0">
                <a:latin typeface="Open Sans"/>
                <a:ea typeface="Open Sans"/>
                <a:cs typeface="Open Sans"/>
              </a:rPr>
              <a:t>v8po16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262647-64AD-94D7-1183-525A899A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979289" cy="4351338"/>
          </a:xfrm>
        </p:spPr>
        <p:txBody>
          <a:bodyPr/>
          <a:lstStyle/>
          <a:p>
            <a:r>
              <a:rPr lang="en-US" dirty="0"/>
              <a:t>Task:</a:t>
            </a:r>
          </a:p>
          <a:p>
            <a:pPr lvl="1"/>
            <a:r>
              <a:rPr lang="en-US" dirty="0"/>
              <a:t>Interact with a hostage then carry it to a goal zone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Prepare an environment</a:t>
            </a:r>
          </a:p>
          <a:p>
            <a:pPr lvl="1"/>
            <a:r>
              <a:rPr lang="en-US" dirty="0"/>
              <a:t>Compare different methods</a:t>
            </a:r>
          </a:p>
          <a:p>
            <a:r>
              <a:rPr lang="en-US" dirty="0"/>
              <a:t>Difficulties:</a:t>
            </a:r>
          </a:p>
          <a:p>
            <a:pPr lvl="1"/>
            <a:r>
              <a:rPr lang="en-US" dirty="0" err="1"/>
              <a:t>pettingZoo</a:t>
            </a:r>
            <a:endParaRPr lang="en-US" dirty="0"/>
          </a:p>
          <a:p>
            <a:pPr lvl="1"/>
            <a:r>
              <a:rPr lang="en-US" dirty="0"/>
              <a:t>Env difficulty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9C6B9-3420-B8A3-7E12-64D340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15FF0-62B6-680A-B739-2129D758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8662-5322-6467-4426-617A7A15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F1B698-A699-9806-2073-7BE21DD9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rescue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E928F-FC75-4EBA-1F2E-3E9409EB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79" y="1548721"/>
            <a:ext cx="4333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F0225E-B431-A03F-85A0-E1039430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agents</a:t>
            </a:r>
          </a:p>
          <a:p>
            <a:r>
              <a:rPr lang="en-US" dirty="0"/>
              <a:t>Single goal (landmark)</a:t>
            </a:r>
          </a:p>
          <a:p>
            <a:r>
              <a:rPr lang="en-US" dirty="0"/>
              <a:t>Single hostage (landmark)</a:t>
            </a:r>
          </a:p>
          <a:p>
            <a:endParaRPr lang="en-US" dirty="0"/>
          </a:p>
          <a:p>
            <a:r>
              <a:rPr lang="en-US" dirty="0"/>
              <a:t>Limited visibility (no data)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D023B-9829-F0DB-B779-08DBC09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85414-CCB6-442B-603F-BCD1445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57863-00D3-3A2C-93F3-07DBAB67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343BC8-FBC9-A07B-9DF1-CCF60255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– SAR_v1</a:t>
            </a:r>
          </a:p>
        </p:txBody>
      </p:sp>
    </p:spTree>
    <p:extLst>
      <p:ext uri="{BB962C8B-B14F-4D97-AF65-F5344CB8AC3E}">
        <p14:creationId xmlns:p14="http://schemas.microsoft.com/office/powerpoint/2010/main" val="42566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D5A8E-107B-66B5-6E2D-8B50AB8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0E899-DD4A-0955-963F-8B8CC2B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9B02-F3DC-78C3-39A1-2E1D6BBE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319CF6-A6B8-FFC9-AABA-7EC402D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visibility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ABAC7-DBA2-0668-83BC-01577700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40" y="1608881"/>
            <a:ext cx="4271843" cy="4143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CB7F2-B45B-CB5F-90E9-19F570AC5293}"/>
              </a:ext>
            </a:extLst>
          </p:cNvPr>
          <p:cNvSpPr txBox="1"/>
          <p:nvPr/>
        </p:nvSpPr>
        <p:spPr>
          <a:xfrm>
            <a:off x="752354" y="1724628"/>
            <a:ext cx="5497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fog-like structure: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Fill screen with small tiles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Agents in range destroy tiles and gain rewards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to train exploration in a limited-visibility env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Wasn’t fully tested due to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pettinZoo’s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13761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C7362-BE29-27FC-551A-599B9CEA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511724" cy="4351338"/>
          </a:xfrm>
        </p:spPr>
        <p:txBody>
          <a:bodyPr/>
          <a:lstStyle/>
          <a:p>
            <a:r>
              <a:rPr lang="en-US" sz="3200" dirty="0"/>
              <a:t>Full visibility:</a:t>
            </a:r>
          </a:p>
          <a:p>
            <a:pPr lvl="1"/>
            <a:r>
              <a:rPr lang="en-US" sz="2800" dirty="0"/>
              <a:t>Agent position</a:t>
            </a:r>
          </a:p>
          <a:p>
            <a:pPr lvl="1"/>
            <a:r>
              <a:rPr lang="en-US" sz="2800" dirty="0"/>
              <a:t>Agent velocity</a:t>
            </a:r>
          </a:p>
          <a:p>
            <a:pPr lvl="1"/>
            <a:r>
              <a:rPr lang="en-US" sz="2800" dirty="0"/>
              <a:t>Target position</a:t>
            </a:r>
          </a:p>
          <a:p>
            <a:pPr lvl="1"/>
            <a:r>
              <a:rPr lang="en-US" sz="2800" dirty="0"/>
              <a:t>Active flag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F47FF-3509-36F9-B327-E8D4AFD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406EB-1C49-A087-BEB9-3E2C3E52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3D345-697E-8280-FD95-BFE56F2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A634F5-13BA-B789-682A-82D794DF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</a:t>
            </a:r>
          </a:p>
        </p:txBody>
      </p:sp>
    </p:spTree>
    <p:extLst>
      <p:ext uri="{BB962C8B-B14F-4D97-AF65-F5344CB8AC3E}">
        <p14:creationId xmlns:p14="http://schemas.microsoft.com/office/powerpoint/2010/main" val="56404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90E98-49CB-5C7F-A537-9A8A228E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were particularly sensitive to excess information</a:t>
            </a:r>
          </a:p>
          <a:p>
            <a:pPr lvl="1"/>
            <a:r>
              <a:rPr lang="en-US" dirty="0"/>
              <a:t>Agents will avoid touching targets directly if they’re given position information of the other landmarks</a:t>
            </a:r>
          </a:p>
          <a:p>
            <a:pPr lvl="1"/>
            <a:endParaRPr lang="en-US" dirty="0"/>
          </a:p>
          <a:p>
            <a:r>
              <a:rPr lang="en-US" dirty="0"/>
              <a:t>Too little information forces the agents to predict the locations</a:t>
            </a:r>
          </a:p>
          <a:p>
            <a:pPr lvl="1"/>
            <a:r>
              <a:rPr lang="en-US" dirty="0"/>
              <a:t>The agents would swarm in the most rewarding region by guessing: the center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16F05-488E-508A-C362-CB5686AA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A9A37-9416-D77E-2610-5DF5B0A6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EFC24-9E85-A9B1-B1AB-8344BF46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5346FC-5069-8391-7716-ACF49CFF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observations space</a:t>
            </a:r>
          </a:p>
        </p:txBody>
      </p:sp>
    </p:spTree>
    <p:extLst>
      <p:ext uri="{BB962C8B-B14F-4D97-AF65-F5344CB8AC3E}">
        <p14:creationId xmlns:p14="http://schemas.microsoft.com/office/powerpoint/2010/main" val="269482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852E2F-9C7E-A3F4-B9DE-1ACE2334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stable-baselines3</a:t>
            </a:r>
          </a:p>
          <a:p>
            <a:pPr lvl="1"/>
            <a:r>
              <a:rPr lang="en-US" dirty="0"/>
              <a:t>DQN</a:t>
            </a:r>
          </a:p>
          <a:p>
            <a:pPr lvl="1"/>
            <a:r>
              <a:rPr lang="en-US" dirty="0"/>
              <a:t>RPPO</a:t>
            </a:r>
          </a:p>
          <a:p>
            <a:pPr lvl="1"/>
            <a:r>
              <a:rPr lang="en-US" dirty="0"/>
              <a:t>PPO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2318-649F-5BA9-CF33-4A07758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B3D9F-641E-6A9F-2F34-9190979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5D6CE-F8E2-B80C-5F6C-6749EA3B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83255-8DDB-BB8C-3A62-0AD4F2AF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</p:spTree>
    <p:extLst>
      <p:ext uri="{BB962C8B-B14F-4D97-AF65-F5344CB8AC3E}">
        <p14:creationId xmlns:p14="http://schemas.microsoft.com/office/powerpoint/2010/main" val="24846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FEF60-BC94-343C-46F1-EB5154DE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01BBC-AFF6-F9DE-47F3-86361346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2A1E-FA70-697A-626B-4E3E376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77EA54-3A25-B8FD-3341-7963C93E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PPO – DQN on 300k steps</a:t>
            </a:r>
          </a:p>
        </p:txBody>
      </p:sp>
      <p:pic>
        <p:nvPicPr>
          <p:cNvPr id="8" name="Picture 7" descr="A green and white dot&#10;&#10;Description automatically generated with medium confidence">
            <a:extLst>
              <a:ext uri="{FF2B5EF4-FFF2-40B4-BE49-F238E27FC236}">
                <a16:creationId xmlns:a16="http://schemas.microsoft.com/office/drawing/2014/main" id="{AFE9C5C2-4DD4-939F-CC43-5B35CAFC2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71" y="1617502"/>
            <a:ext cx="4204950" cy="4247727"/>
          </a:xfrm>
          <a:prstGeom prst="rect">
            <a:avLst/>
          </a:prstGeom>
        </p:spPr>
      </p:pic>
      <p:pic>
        <p:nvPicPr>
          <p:cNvPr id="10" name="Picture 9" descr="A green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4E0FFDF-9EA5-E483-9C6E-3A60F7920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29" y="1785450"/>
            <a:ext cx="4038694" cy="4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FCA7E-E554-155E-FF7A-BF5629DA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Heuristic ( </a:t>
            </a:r>
            <a:r>
              <a:rPr lang="en-US" sz="2400" dirty="0" err="1"/>
              <a:t>target_position</a:t>
            </a:r>
            <a:r>
              <a:rPr lang="en-US" sz="2400" dirty="0"/>
              <a:t>, </a:t>
            </a:r>
            <a:r>
              <a:rPr lang="en-US" sz="2400" dirty="0" err="1"/>
              <a:t>agent_position</a:t>
            </a:r>
            <a:r>
              <a:rPr lang="en-US" sz="2400" dirty="0"/>
              <a:t> )</a:t>
            </a:r>
          </a:p>
          <a:p>
            <a:r>
              <a:rPr lang="en-US" sz="2400" dirty="0"/>
              <a:t>Rewards agent based on distance</a:t>
            </a:r>
          </a:p>
          <a:p>
            <a:r>
              <a:rPr lang="en-US" sz="2400" dirty="0"/>
              <a:t>Attempted functions: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7AB0-D146-652D-1151-05D06C53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2024. 09. 11.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B50C5-3412-EABD-6887-D2EC203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25BD0-6AAC-D07E-3403-947A3F6B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FC0329-791E-D2E1-B2EB-6E9FCAD3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EB0B1-7827-98CE-0C74-73836768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81" y="3429000"/>
            <a:ext cx="1710087" cy="1710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BB2B4-7859-7A9F-D198-13D905A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1" y="3512375"/>
            <a:ext cx="1491265" cy="1639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DE5A07-27E3-DA60-D265-48993AFBE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99" y="2874200"/>
            <a:ext cx="1485900" cy="638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50DA48-3FEE-565C-8CD1-9486E51F0121}"/>
              </a:ext>
            </a:extLst>
          </p:cNvPr>
          <p:cNvSpPr txBox="1"/>
          <p:nvPr/>
        </p:nvSpPr>
        <p:spPr>
          <a:xfrm>
            <a:off x="428263" y="5254906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successful, even among variants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C239F9-9A72-0F93-3508-336295663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50" y="3051418"/>
            <a:ext cx="1283825" cy="2203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9AB0E5-A832-FD65-7A17-6621FAC26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3099" y="2473769"/>
            <a:ext cx="145732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8A8A66-32C0-10FD-53D6-AAA34F0F0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161" y="2874200"/>
            <a:ext cx="1304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2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6F4559-CB5C-46AE-97BE-8E066C9AD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eee0cc-f1c1-4533-a4d5-262d2e82bc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366</Words>
  <Application>Microsoft Office PowerPoint</Application>
  <PresentationFormat>Widescreen</PresentationFormat>
  <Paragraphs>107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Office-téma</vt:lpstr>
      <vt:lpstr>collective intelligence  Search and rescue</vt:lpstr>
      <vt:lpstr>Search and rescue</vt:lpstr>
      <vt:lpstr>Environment – SAR_v1</vt:lpstr>
      <vt:lpstr>Limited visibility</vt:lpstr>
      <vt:lpstr>Observation space</vt:lpstr>
      <vt:lpstr>Importance of observations space</vt:lpstr>
      <vt:lpstr>Methods used</vt:lpstr>
      <vt:lpstr>PPO – DQN on 300k steps</vt:lpstr>
      <vt:lpstr>Rewards</vt:lpstr>
      <vt:lpstr>Rewards - cont</vt:lpstr>
      <vt:lpstr>Tensorboard data ppo-600k</vt:lpstr>
      <vt:lpstr>Conclusion and Further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Mraidi Mohamed Amin</cp:lastModifiedBy>
  <cp:revision>22</cp:revision>
  <dcterms:created xsi:type="dcterms:W3CDTF">2022-01-03T10:33:56Z</dcterms:created>
  <dcterms:modified xsi:type="dcterms:W3CDTF">2024-09-11T20:43:53Z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</Properties>
</file>