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sldIdLst>
    <p:sldId id="256" r:id="rId2"/>
    <p:sldId id="257" r:id="rId3"/>
    <p:sldId id="370" r:id="rId4"/>
    <p:sldId id="372" r:id="rId5"/>
    <p:sldId id="373" r:id="rId6"/>
    <p:sldId id="376" r:id="rId7"/>
    <p:sldId id="375" r:id="rId8"/>
    <p:sldId id="382" r:id="rId9"/>
    <p:sldId id="381" r:id="rId10"/>
    <p:sldId id="379" r:id="rId11"/>
    <p:sldId id="384" r:id="rId12"/>
    <p:sldId id="378" r:id="rId13"/>
    <p:sldId id="383"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159" autoAdjust="0"/>
    <p:restoredTop sz="94660"/>
  </p:normalViewPr>
  <p:slideViewPr>
    <p:cSldViewPr snapToGrid="0">
      <p:cViewPr>
        <p:scale>
          <a:sx n="75" d="100"/>
          <a:sy n="75" d="100"/>
        </p:scale>
        <p:origin x="-1013" y="-34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pPr/>
              <a:t>30-04-2025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IOT Mini-Project</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xmlns="">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IOT Mini-Project</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858253" y="3000370"/>
            <a:ext cx="10515600" cy="1325563"/>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solidFill>
                <a:srgbClr val="7030A0"/>
              </a:solidFill>
              <a:latin typeface="Verdana" panose="020B0604030504040204" pitchFamily="34" charset="0"/>
              <a:ea typeface="+mn-ea"/>
              <a:cs typeface="+mn-cs"/>
            </a:endParaRPr>
          </a:p>
          <a:p>
            <a:r>
              <a:rPr lang="en-US" sz="3500" dirty="0" smtClean="0">
                <a:latin typeface="Arial Black" pitchFamily="34" charset="0"/>
              </a:rPr>
              <a:t>I</a:t>
            </a:r>
            <a:r>
              <a:rPr lang="en-US" sz="3500" dirty="0" smtClean="0">
                <a:solidFill>
                  <a:schemeClr val="tx2"/>
                </a:solidFill>
                <a:latin typeface="Arial Black" pitchFamily="34" charset="0"/>
              </a:rPr>
              <a:t>nventory Management System with </a:t>
            </a:r>
          </a:p>
          <a:p>
            <a:r>
              <a:rPr lang="en-US" sz="3500" dirty="0" smtClean="0">
                <a:solidFill>
                  <a:schemeClr val="tx2"/>
                </a:solidFill>
                <a:latin typeface="Arial Black" pitchFamily="34" charset="0"/>
              </a:rPr>
              <a:t>Real-Time Stock Reduction and Alerts</a:t>
            </a:r>
            <a:endParaRPr lang="en-IN" sz="3500" b="1" dirty="0">
              <a:solidFill>
                <a:schemeClr val="tx2"/>
              </a:solidFill>
              <a:latin typeface="Arial Black" pitchFamily="34" charset="0"/>
              <a:ea typeface="+mn-ea"/>
              <a:cs typeface="+mn-cs"/>
            </a:endParaRPr>
          </a:p>
        </p:txBody>
      </p:sp>
      <p:sp>
        <p:nvSpPr>
          <p:cNvPr id="11" name="TextBox 1"/>
          <p:cNvSpPr txBox="1">
            <a:spLocks noChangeArrowheads="1"/>
          </p:cNvSpPr>
          <p:nvPr/>
        </p:nvSpPr>
        <p:spPr bwMode="auto">
          <a:xfrm>
            <a:off x="6905297" y="5183902"/>
            <a:ext cx="528670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smtClean="0">
                <a:solidFill>
                  <a:srgbClr val="FF0000"/>
                </a:solidFill>
              </a:rPr>
              <a:t>MANIKANDAN </a:t>
            </a:r>
            <a:r>
              <a:rPr lang="en-IN" altLang="en-US" sz="2400" b="1" dirty="0" smtClean="0">
                <a:solidFill>
                  <a:srgbClr val="FF0000"/>
                </a:solidFill>
              </a:rPr>
              <a:t>M </a:t>
            </a:r>
            <a:r>
              <a:rPr lang="en-IN" altLang="en-US" sz="2400" b="1" dirty="0">
                <a:solidFill>
                  <a:srgbClr val="FF0000"/>
                </a:solidFill>
              </a:rPr>
              <a:t>-</a:t>
            </a:r>
            <a:r>
              <a:rPr lang="en-IN" altLang="en-US" sz="2400" b="1" dirty="0" smtClean="0">
                <a:solidFill>
                  <a:srgbClr val="FF0000"/>
                </a:solidFill>
              </a:rPr>
              <a:t>230701174 </a:t>
            </a:r>
          </a:p>
          <a:p>
            <a:pPr>
              <a:spcBef>
                <a:spcPct val="0"/>
              </a:spcBef>
              <a:buClrTx/>
              <a:buFontTx/>
              <a:buNone/>
            </a:pPr>
            <a:r>
              <a:rPr lang="en-IN" altLang="en-US" sz="2400" b="1" dirty="0" smtClean="0">
                <a:solidFill>
                  <a:srgbClr val="FF0000"/>
                </a:solidFill>
              </a:rPr>
              <a:t>ELUMALAI   - 230701084</a:t>
            </a: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smtClean="0">
                <a:solidFill>
                  <a:srgbClr val="002060"/>
                </a:solidFill>
                <a:latin typeface="Verdana" panose="020B0604030504040204" pitchFamily="34" charset="0"/>
                <a:ea typeface="+mn-ea"/>
                <a:cs typeface="+mn-cs"/>
              </a:rPr>
              <a:t>IT23A31 </a:t>
            </a:r>
            <a:r>
              <a:rPr lang="en-IN" sz="2800" b="1" dirty="0">
                <a:solidFill>
                  <a:srgbClr val="002060"/>
                </a:solidFill>
                <a:latin typeface="Verdana" panose="020B0604030504040204" pitchFamily="34" charset="0"/>
                <a:ea typeface="+mn-ea"/>
                <a:cs typeface="+mn-cs"/>
              </a:rPr>
              <a:t>–IOT</a:t>
            </a:r>
            <a:r>
              <a:rPr lang="en-US" sz="2800" b="1" dirty="0">
                <a:solidFill>
                  <a:srgbClr val="002060"/>
                </a:solidFill>
                <a:latin typeface="Verdana" panose="020B0604030504040204" pitchFamily="34" charset="0"/>
                <a:ea typeface="+mn-ea"/>
                <a:cs typeface="+mn-cs"/>
              </a:rPr>
              <a:t> </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1" y="838200"/>
            <a:ext cx="10668000" cy="1216025"/>
          </a:xfrm>
        </p:spPr>
        <p:txBody>
          <a:bodyPr/>
          <a:lstStyle/>
          <a:p>
            <a:r>
              <a:rPr lang="en-US" altLang="en-US" sz="3200" b="1" dirty="0">
                <a:solidFill>
                  <a:srgbClr val="FF0000"/>
                </a:solidFill>
              </a:rPr>
              <a:t> </a:t>
            </a:r>
            <a:r>
              <a:rPr lang="en-US" altLang="en-US" sz="2800" b="1" dirty="0" smtClean="0">
                <a:solidFill>
                  <a:srgbClr val="FF0000"/>
                </a:solidFill>
              </a:rPr>
              <a:t>Inventory </a:t>
            </a:r>
            <a:r>
              <a:rPr lang="en-US" altLang="en-US" sz="2800" b="1" dirty="0">
                <a:solidFill>
                  <a:srgbClr val="FF0000"/>
                </a:solidFill>
              </a:rPr>
              <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IOT Mini-Project</a:t>
            </a:r>
          </a:p>
        </p:txBody>
      </p:sp>
      <p:pic>
        <p:nvPicPr>
          <p:cNvPr id="4" name="Picture 3">
            <a:extLst>
              <a:ext uri="{FF2B5EF4-FFF2-40B4-BE49-F238E27FC236}">
                <a16:creationId xmlns:a16="http://schemas.microsoft.com/office/drawing/2014/main" xmlns="" id="{93D5B92F-C47B-E7AE-72DA-9DCB4EFA2063}"/>
              </a:ext>
            </a:extLst>
          </p:cNvPr>
          <p:cNvPicPr/>
          <p:nvPr/>
        </p:nvPicPr>
        <p:blipFill>
          <a:blip r:embed="rId2"/>
          <a:stretch>
            <a:fillRect/>
          </a:stretch>
        </p:blipFill>
        <p:spPr>
          <a:xfrm>
            <a:off x="3684623" y="1876458"/>
            <a:ext cx="4810055" cy="3721100"/>
          </a:xfrm>
          <a:prstGeom prst="rect">
            <a:avLst/>
          </a:prstGeom>
        </p:spPr>
      </p:pic>
    </p:spTree>
    <p:extLst>
      <p:ext uri="{BB962C8B-B14F-4D97-AF65-F5344CB8AC3E}">
        <p14:creationId xmlns:p14="http://schemas.microsoft.com/office/powerpoint/2010/main" xmlns="" val="4071149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49" y="728313"/>
            <a:ext cx="10668000" cy="1216025"/>
          </a:xfrm>
        </p:spPr>
        <p:txBody>
          <a:bodyPr/>
          <a:lstStyle/>
          <a:p>
            <a:r>
              <a:rPr lang="en-US" altLang="en-US" sz="3200" b="1" dirty="0">
                <a:solidFill>
                  <a:srgbClr val="FF0000"/>
                </a:solidFill>
              </a:rPr>
              <a:t>Implementation of </a:t>
            </a:r>
            <a:r>
              <a:rPr lang="en-US" altLang="en-US" sz="3200" b="1" dirty="0" smtClean="0">
                <a:solidFill>
                  <a:srgbClr val="FF0000"/>
                </a:solidFill>
              </a:rPr>
              <a:t>inventory</a:t>
            </a:r>
            <a:r>
              <a:rPr lang="en-US" altLang="en-US" sz="3200" b="1" dirty="0">
                <a:solidFill>
                  <a:srgbClr val="FF0000"/>
                </a:solidFill>
              </a:rPr>
              <a:t/>
            </a:r>
            <a:br>
              <a:rPr lang="en-US" altLang="en-US" sz="3200" b="1" dirty="0">
                <a:solidFill>
                  <a:srgbClr val="FF0000"/>
                </a:solidFill>
              </a:rPr>
            </a:br>
            <a:endParaRPr lang="en-IN" sz="2800" dirty="0"/>
          </a:p>
        </p:txBody>
      </p:sp>
      <p:sp>
        <p:nvSpPr>
          <p:cNvPr id="3" name="Content Placeholder 2"/>
          <p:cNvSpPr>
            <a:spLocks noGrp="1"/>
          </p:cNvSpPr>
          <p:nvPr>
            <p:ph idx="1"/>
          </p:nvPr>
        </p:nvSpPr>
        <p:spPr/>
        <p:txBody>
          <a:bodyPr/>
          <a:lstStyle/>
          <a:p>
            <a:r>
              <a:rPr lang="en-US" sz="2400" b="1" dirty="0" err="1" smtClean="0">
                <a:latin typeface="Times New Roman" pitchFamily="18" charset="0"/>
                <a:cs typeface="Times New Roman" pitchFamily="18" charset="0"/>
              </a:rPr>
              <a:t>Arduino</a:t>
            </a:r>
            <a:r>
              <a:rPr lang="en-US" sz="2400" b="1" dirty="0" smtClean="0">
                <a:latin typeface="Times New Roman" pitchFamily="18" charset="0"/>
                <a:cs typeface="Times New Roman" pitchFamily="18" charset="0"/>
              </a:rPr>
              <a:t> Uno</a:t>
            </a:r>
            <a:r>
              <a:rPr lang="en-US" sz="2400" dirty="0" smtClean="0">
                <a:latin typeface="Times New Roman" pitchFamily="18" charset="0"/>
                <a:cs typeface="Times New Roman" pitchFamily="18" charset="0"/>
              </a:rPr>
              <a:t> with </a:t>
            </a:r>
            <a:r>
              <a:rPr lang="en-US" sz="2400" b="1" dirty="0" smtClean="0">
                <a:latin typeface="Times New Roman" pitchFamily="18" charset="0"/>
                <a:cs typeface="Times New Roman" pitchFamily="18" charset="0"/>
              </a:rPr>
              <a:t>RFID</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sensor</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buzzer</a:t>
            </a:r>
            <a:r>
              <a:rPr lang="en-US" sz="2400" dirty="0" smtClean="0">
                <a:latin typeface="Times New Roman" pitchFamily="18" charset="0"/>
                <a:cs typeface="Times New Roman" pitchFamily="18" charset="0"/>
              </a:rPr>
              <a:t> detects product removal and low stock.</a:t>
            </a:r>
          </a:p>
          <a:p>
            <a:r>
              <a:rPr lang="en-US" sz="2400" dirty="0" smtClean="0">
                <a:latin typeface="Times New Roman" pitchFamily="18" charset="0"/>
                <a:cs typeface="Times New Roman" pitchFamily="18" charset="0"/>
              </a:rPr>
              <a:t>Sends real-time updates to a </a:t>
            </a:r>
            <a:r>
              <a:rPr lang="en-US" sz="2400" b="1" dirty="0" smtClean="0">
                <a:latin typeface="Times New Roman" pitchFamily="18" charset="0"/>
                <a:cs typeface="Times New Roman" pitchFamily="18" charset="0"/>
              </a:rPr>
              <a:t>Node.js</a:t>
            </a:r>
            <a:r>
              <a:rPr lang="en-US" sz="2400" dirty="0" smtClean="0">
                <a:latin typeface="Times New Roman" pitchFamily="18" charset="0"/>
                <a:cs typeface="Times New Roman" pitchFamily="18" charset="0"/>
              </a:rPr>
              <a:t> backend connected to </a:t>
            </a:r>
            <a:r>
              <a:rPr lang="en-US" sz="2400" b="1" dirty="0" err="1" smtClean="0">
                <a:latin typeface="Times New Roman" pitchFamily="18" charset="0"/>
                <a:cs typeface="Times New Roman" pitchFamily="18" charset="0"/>
              </a:rPr>
              <a:t>Supabase</a:t>
            </a:r>
            <a:r>
              <a:rPr lang="en-US" sz="2400" dirty="0" smtClean="0">
                <a:latin typeface="Times New Roman" pitchFamily="18" charset="0"/>
                <a:cs typeface="Times New Roman" pitchFamily="18" charset="0"/>
              </a:rPr>
              <a:t> database.</a:t>
            </a:r>
          </a:p>
          <a:p>
            <a:r>
              <a:rPr lang="en-US" sz="2400" b="1" dirty="0" smtClean="0">
                <a:latin typeface="Times New Roman" pitchFamily="18" charset="0"/>
                <a:cs typeface="Times New Roman" pitchFamily="18" charset="0"/>
              </a:rPr>
              <a:t>React.js</a:t>
            </a:r>
            <a:r>
              <a:rPr lang="en-US" sz="2400" dirty="0" smtClean="0">
                <a:latin typeface="Times New Roman" pitchFamily="18" charset="0"/>
                <a:cs typeface="Times New Roman" pitchFamily="18" charset="0"/>
              </a:rPr>
              <a:t> web app displays stock, alerts, billing, and product management.</a:t>
            </a:r>
          </a:p>
          <a:p>
            <a:r>
              <a:rPr lang="en-US" sz="2400" b="1" dirty="0" smtClean="0">
                <a:latin typeface="Times New Roman" pitchFamily="18" charset="0"/>
                <a:cs typeface="Times New Roman" pitchFamily="18" charset="0"/>
              </a:rPr>
              <a:t>Bill generation</a:t>
            </a:r>
            <a:r>
              <a:rPr lang="en-US" sz="2400" dirty="0" smtClean="0">
                <a:latin typeface="Times New Roman" pitchFamily="18" charset="0"/>
                <a:cs typeface="Times New Roman" pitchFamily="18" charset="0"/>
              </a:rPr>
              <a:t> happens automatically after scanning.</a:t>
            </a:r>
          </a:p>
          <a:p>
            <a:r>
              <a:rPr lang="en-US" sz="2400" b="1" dirty="0" smtClean="0">
                <a:latin typeface="Times New Roman" pitchFamily="18" charset="0"/>
                <a:cs typeface="Times New Roman" pitchFamily="18" charset="0"/>
              </a:rPr>
              <a:t> alerts</a:t>
            </a:r>
            <a:r>
              <a:rPr lang="en-US" sz="2400" dirty="0" smtClean="0">
                <a:latin typeface="Times New Roman" pitchFamily="18" charset="0"/>
                <a:cs typeface="Times New Roman" pitchFamily="18" charset="0"/>
              </a:rPr>
              <a:t> are sent when stock is low.</a:t>
            </a:r>
            <a:endParaRPr lang="en-US"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68E4D541-6277-973A-949D-1152FA2671FB}"/>
              </a:ext>
            </a:extLst>
          </p:cNvPr>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xmlns="" val="153752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Conclusion</a:t>
            </a:r>
            <a:endParaRPr lang="en-IN" sz="2800" dirty="0"/>
          </a:p>
        </p:txBody>
      </p:sp>
      <p:sp>
        <p:nvSpPr>
          <p:cNvPr id="3" name="Content Placeholder 2"/>
          <p:cNvSpPr>
            <a:spLocks noGrp="1"/>
          </p:cNvSpPr>
          <p:nvPr>
            <p:ph idx="1"/>
          </p:nvPr>
        </p:nvSpPr>
        <p:spPr/>
        <p:txBody>
          <a:bodyPr/>
          <a:lstStyle/>
          <a:p>
            <a:pPr marL="0" lvl="0" indent="0">
              <a:buClr>
                <a:srgbClr val="CC0000"/>
              </a:buClr>
              <a:buNone/>
              <a:defRPr/>
            </a:pPr>
            <a:r>
              <a:rPr lang="en-US" sz="2400" dirty="0" smtClean="0">
                <a:latin typeface="Times New Roman" pitchFamily="18" charset="0"/>
                <a:cs typeface="Times New Roman" pitchFamily="18" charset="0"/>
              </a:rPr>
              <a:t>The proposed Inventory Management System provides an effective and automated solution to stock management in retail businesses. By integrating real-time stock reduction, barcode scanning, and email notifications, the system reduces human errors, improves operational efficiency, and ensures that inventory levels are always up to date. This leads to enhanced customer satisfaction and better business performance. Future enhancements could include integrating payment systems, expanding to mobile applications, and providing advanced analytics for inventory forecasting.</a:t>
            </a:r>
            <a:endParaRPr lang="en-IN"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A98AE284-1AFC-47EA-FABE-FE46A1F5FEA7}"/>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S. Kumar, "Inventory Management Systems: Challenges and Solutions," </a:t>
            </a:r>
            <a:r>
              <a:rPr lang="en-US" sz="2400" i="1" dirty="0" smtClean="0">
                <a:latin typeface="Times New Roman" pitchFamily="18" charset="0"/>
                <a:cs typeface="Times New Roman" pitchFamily="18" charset="0"/>
              </a:rPr>
              <a:t>International Journal of Business and Management Studies</a:t>
            </a:r>
            <a:r>
              <a:rPr lang="en-US" sz="2400" dirty="0" smtClean="0">
                <a:latin typeface="Times New Roman" pitchFamily="18" charset="0"/>
                <a:cs typeface="Times New Roman" pitchFamily="18" charset="0"/>
              </a:rPr>
              <a:t>, vol. 9, no. 3, pp. 45-59, 2022.</a:t>
            </a:r>
          </a:p>
          <a:p>
            <a:r>
              <a:rPr lang="en-US" sz="2400" dirty="0" smtClean="0">
                <a:latin typeface="Times New Roman" pitchFamily="18" charset="0"/>
                <a:cs typeface="Times New Roman" pitchFamily="18" charset="0"/>
              </a:rPr>
              <a:t>P. Gupta and S. Sharma, "Automated Inventory Control System," </a:t>
            </a:r>
            <a:r>
              <a:rPr lang="en-US" sz="2400" i="1" dirty="0" smtClean="0">
                <a:latin typeface="Times New Roman" pitchFamily="18" charset="0"/>
                <a:cs typeface="Times New Roman" pitchFamily="18" charset="0"/>
              </a:rPr>
              <a:t>International Journal of Engineering and Technology</a:t>
            </a:r>
            <a:r>
              <a:rPr lang="en-US" sz="2400" dirty="0" smtClean="0">
                <a:latin typeface="Times New Roman" pitchFamily="18" charset="0"/>
                <a:cs typeface="Times New Roman" pitchFamily="18" charset="0"/>
              </a:rPr>
              <a:t>, vol. 8, no. 7, pp. 72-85, 2021.</a:t>
            </a:r>
          </a:p>
          <a:p>
            <a:r>
              <a:rPr lang="en-US" sz="2400" dirty="0" smtClean="0">
                <a:latin typeface="Times New Roman" pitchFamily="18" charset="0"/>
                <a:cs typeface="Times New Roman" pitchFamily="18" charset="0"/>
              </a:rPr>
              <a:t>A. Smith and B. Thomas, "Barcode Scanning in Retail Management," </a:t>
            </a:r>
            <a:r>
              <a:rPr lang="en-US" sz="2400" i="1" dirty="0" smtClean="0">
                <a:latin typeface="Times New Roman" pitchFamily="18" charset="0"/>
                <a:cs typeface="Times New Roman" pitchFamily="18" charset="0"/>
              </a:rPr>
              <a:t>Journal of Retail and Consumer Services</a:t>
            </a:r>
            <a:r>
              <a:rPr lang="en-US" sz="2400" dirty="0" smtClean="0">
                <a:latin typeface="Times New Roman" pitchFamily="18" charset="0"/>
                <a:cs typeface="Times New Roman" pitchFamily="18" charset="0"/>
              </a:rPr>
              <a:t>, vol. 34, pp. 101-112, 2019.</a:t>
            </a:r>
          </a:p>
          <a:p>
            <a:r>
              <a:rPr lang="en-US" sz="2400" dirty="0" smtClean="0">
                <a:latin typeface="Times New Roman" pitchFamily="18" charset="0"/>
                <a:cs typeface="Times New Roman" pitchFamily="18" charset="0"/>
              </a:rPr>
              <a:t>S. Lee, "Email Notification Systems for Inventory Management," </a:t>
            </a:r>
            <a:r>
              <a:rPr lang="en-US" sz="2400" i="1" dirty="0" smtClean="0">
                <a:latin typeface="Times New Roman" pitchFamily="18" charset="0"/>
                <a:cs typeface="Times New Roman" pitchFamily="18" charset="0"/>
              </a:rPr>
              <a:t>International Journal of Computer Science and Technology</a:t>
            </a:r>
            <a:r>
              <a:rPr lang="en-US" sz="2400" dirty="0" smtClean="0">
                <a:latin typeface="Times New Roman" pitchFamily="18" charset="0"/>
                <a:cs typeface="Times New Roman" pitchFamily="18" charset="0"/>
              </a:rPr>
              <a:t>, vol. 10, no. 6, pp. 112-121, 2020.</a:t>
            </a:r>
            <a:endParaRPr lang="en-US"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2EE77914-B4D9-C0E0-6EF2-A88B0E7A598B}"/>
              </a:ext>
            </a:extLst>
          </p:cNvPr>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xmlns="" val="1525882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Date Placeholder 2">
            <a:extLst>
              <a:ext uri="{FF2B5EF4-FFF2-40B4-BE49-F238E27FC236}">
                <a16:creationId xmlns:a16="http://schemas.microsoft.com/office/drawing/2014/main" xmlns="" id="{46D0B648-8F7D-F22B-5E7C-6712DC811BE0}"/>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Clr>
                <a:srgbClr val="CC0000"/>
              </a:buClr>
              <a:buNone/>
              <a:defRPr/>
            </a:pPr>
            <a:r>
              <a:rPr lang="en-US" sz="2400" dirty="0" smtClean="0">
                <a:latin typeface="Times New Roman" pitchFamily="18" charset="0"/>
                <a:cs typeface="Times New Roman" pitchFamily="18" charset="0"/>
              </a:rPr>
              <a:t>The Inventory Management System (IMS) presented in this paper is designed to automate the management of stock in a retail environment. The system utilizes real-time stock reduction based on product sales, barcode scanning for easy product identification, and notifications to alert administrators about low stock levels. This web-based system integrates with a database to track product quantities, update stock in real-time, and generate billing information for customers. The primary goal is to improve operational efficiency, reduce errors in inventory tracking, and enhance communication regarding stock levels through automated alerts.</a:t>
            </a:r>
            <a:endParaRPr lang="en-IN"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465CFCF6-2542-0549-5F86-EA27ED0E5373}"/>
              </a:ext>
            </a:extLst>
          </p:cNvPr>
          <p:cNvSpPr>
            <a:spLocks noGrp="1"/>
          </p:cNvSpPr>
          <p:nvPr>
            <p:ph type="dt" sz="half" idx="10"/>
          </p:nvPr>
        </p:nvSpPr>
        <p:spPr/>
        <p:txBody>
          <a:bodyPr/>
          <a:lstStyle/>
          <a:p>
            <a:pPr>
              <a:defRPr/>
            </a:pPr>
            <a:r>
              <a:rPr lang="en-US"/>
              <a:t>IOT Mini-Project</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I</a:t>
            </a:r>
            <a:r>
              <a:rPr lang="en-IN" sz="3200" b="1" dirty="0" err="1">
                <a:solidFill>
                  <a:srgbClr val="FF0000"/>
                </a:solidFill>
              </a:rPr>
              <a:t>ntroduction</a:t>
            </a:r>
            <a:endParaRPr lang="en-IN" sz="2800" dirty="0"/>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Inventory management is a crucial aspect of retail businesses, ensuring that the right amount of stock is available to meet customer demands while minimizing overstock and </a:t>
            </a:r>
            <a:r>
              <a:rPr lang="en-US" sz="2400" dirty="0" err="1" smtClean="0">
                <a:latin typeface="Times New Roman" pitchFamily="18" charset="0"/>
                <a:cs typeface="Times New Roman" pitchFamily="18" charset="0"/>
              </a:rPr>
              <a:t>stockouts</a:t>
            </a:r>
            <a:r>
              <a:rPr lang="en-US" sz="2400" dirty="0" smtClean="0">
                <a:latin typeface="Times New Roman" pitchFamily="18" charset="0"/>
                <a:cs typeface="Times New Roman" pitchFamily="18" charset="0"/>
              </a:rPr>
              <a:t>. Traditional manual inventory management is prone to human errors, inefficient stock updates, and delayed notifications. This paper proposes a modern, automated inventory management system (IMS) designed to reduce stock in real-time using barcode scanning and provide instant alerts via email when stock levels reach critical thresholds. The system integrates seamlessly with backend databases to manage products and track sales, enhancing both inventory accuracy and business efficiency.</a:t>
            </a:r>
            <a:endParaRPr lang="en-US" sz="2400" dirty="0">
              <a:solidFill>
                <a:srgbClr val="000000"/>
              </a:solidFill>
              <a:latin typeface="Times New Roman" pitchFamily="18" charset="0"/>
              <a:cs typeface="Times New Roman" pitchFamily="18" charset="0"/>
            </a:endParaRPr>
          </a:p>
          <a:p>
            <a:pPr marL="0" indent="0">
              <a:buNone/>
            </a:pPr>
            <a:endParaRPr lang="en-IN"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5D873E6E-ABFE-B872-F6D2-0EE6DAC3994A}"/>
              </a:ext>
            </a:extLst>
          </p:cNvPr>
          <p:cNvSpPr>
            <a:spLocks noGrp="1"/>
          </p:cNvSpPr>
          <p:nvPr>
            <p:ph type="dt" sz="half" idx="10"/>
          </p:nvPr>
        </p:nvSpPr>
        <p:spPr/>
        <p:txBody>
          <a:bodyPr/>
          <a:lstStyle/>
          <a:p>
            <a:pPr>
              <a:defRPr/>
            </a:pPr>
            <a:r>
              <a:rPr lang="en-US"/>
              <a:t>IOT Mini-Project</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a:t>
            </a:r>
          </a:p>
        </p:txBody>
      </p:sp>
      <p:sp>
        <p:nvSpPr>
          <p:cNvPr id="3" name="Content Placeholder 2"/>
          <p:cNvSpPr>
            <a:spLocks noGrp="1"/>
          </p:cNvSpPr>
          <p:nvPr>
            <p:ph idx="1"/>
          </p:nvPr>
        </p:nvSpPr>
        <p:spPr/>
        <p:txBody>
          <a:bodyPr/>
          <a:lstStyle/>
          <a:p>
            <a:pPr marL="0" indent="0" algn="just">
              <a:buNone/>
            </a:pPr>
            <a:r>
              <a:rPr lang="en-US" sz="2400" dirty="0" smtClean="0">
                <a:latin typeface="Times New Roman" pitchFamily="18" charset="0"/>
                <a:cs typeface="Times New Roman" pitchFamily="18" charset="0"/>
              </a:rPr>
              <a:t>Traditional inventory management systems often suffer from inaccuracies, delayed stock updates, and lack of timely notifications, leading to overstocking, </a:t>
            </a:r>
            <a:r>
              <a:rPr lang="en-US" sz="2400" dirty="0" err="1" smtClean="0">
                <a:latin typeface="Times New Roman" pitchFamily="18" charset="0"/>
                <a:cs typeface="Times New Roman" pitchFamily="18" charset="0"/>
              </a:rPr>
              <a:t>stockouts</a:t>
            </a:r>
            <a:r>
              <a:rPr lang="en-US" sz="2400" dirty="0" smtClean="0">
                <a:latin typeface="Times New Roman" pitchFamily="18" charset="0"/>
                <a:cs typeface="Times New Roman" pitchFamily="18" charset="0"/>
              </a:rPr>
              <a:t>, and missed sales opportunities. This paper proposes a real-time Inventory Management System (IMS) that integrates </a:t>
            </a:r>
            <a:r>
              <a:rPr lang="en-US" sz="2400" b="1" dirty="0" smtClean="0">
                <a:latin typeface="Times New Roman" pitchFamily="18" charset="0"/>
                <a:cs typeface="Times New Roman" pitchFamily="18" charset="0"/>
              </a:rPr>
              <a:t>barcode scanning</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RFID billing</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sensor-based stock monitoring</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email alerts</a:t>
            </a:r>
            <a:r>
              <a:rPr lang="en-US" sz="2400" dirty="0" smtClean="0">
                <a:latin typeface="Times New Roman" pitchFamily="18" charset="0"/>
                <a:cs typeface="Times New Roman" pitchFamily="18" charset="0"/>
              </a:rPr>
              <a:t> to address these issues efficiently.</a:t>
            </a:r>
            <a:endParaRPr lang="en-IN"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02215BFC-1514-B602-5E43-9B9B12DDB2D2}"/>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Proposed Work</a:t>
            </a:r>
          </a:p>
        </p:txBody>
      </p:sp>
      <p:sp>
        <p:nvSpPr>
          <p:cNvPr id="3" name="Content Placeholder 2"/>
          <p:cNvSpPr>
            <a:spLocks noGrp="1"/>
          </p:cNvSpPr>
          <p:nvPr>
            <p:ph idx="1"/>
          </p:nvPr>
        </p:nvSpPr>
        <p:spPr/>
        <p:txBody>
          <a:bodyPr/>
          <a:lstStyle/>
          <a:p>
            <a:pPr marL="611842" lvl="1" indent="-305921" algn="just">
              <a:buFont typeface="Arial"/>
              <a:buChar char="•"/>
            </a:pPr>
            <a:r>
              <a:rPr lang="en-US" sz="2800" dirty="0" smtClean="0">
                <a:latin typeface="Times New Roman" pitchFamily="18" charset="0"/>
                <a:cs typeface="Times New Roman" pitchFamily="18" charset="0"/>
              </a:rPr>
              <a:t>The proposed system is a </a:t>
            </a:r>
            <a:r>
              <a:rPr lang="en-US" sz="2800" b="1" dirty="0" smtClean="0">
                <a:latin typeface="Times New Roman" pitchFamily="18" charset="0"/>
                <a:cs typeface="Times New Roman" pitchFamily="18" charset="0"/>
              </a:rPr>
              <a:t>Real-Time Inventory Management System</a:t>
            </a:r>
            <a:r>
              <a:rPr lang="en-US" sz="2800" dirty="0" smtClean="0">
                <a:latin typeface="Times New Roman" pitchFamily="18" charset="0"/>
                <a:cs typeface="Times New Roman" pitchFamily="18" charset="0"/>
              </a:rPr>
              <a:t> that uses </a:t>
            </a:r>
            <a:r>
              <a:rPr lang="en-US" sz="2800" b="1" dirty="0" err="1" smtClean="0">
                <a:latin typeface="Times New Roman" pitchFamily="18" charset="0"/>
                <a:cs typeface="Times New Roman" pitchFamily="18" charset="0"/>
              </a:rPr>
              <a:t>Arduino</a:t>
            </a:r>
            <a:r>
              <a:rPr lang="en-US" sz="2800" b="1" dirty="0" smtClean="0">
                <a:latin typeface="Times New Roman" pitchFamily="18" charset="0"/>
                <a:cs typeface="Times New Roman" pitchFamily="18" charset="0"/>
              </a:rPr>
              <a:t> Uno</a:t>
            </a:r>
            <a:r>
              <a:rPr lang="en-US" sz="2800" dirty="0" smtClean="0">
                <a:latin typeface="Times New Roman" pitchFamily="18" charset="0"/>
                <a:cs typeface="Times New Roman" pitchFamily="18" charset="0"/>
              </a:rPr>
              <a:t> for controlling sensors and RFID components. The system tracks inventory levels, automatically updates stock using RFID and ultrasonic sensors, and sends alerts when stock is low. A </a:t>
            </a:r>
            <a:r>
              <a:rPr lang="en-US" sz="2800" b="1" dirty="0" smtClean="0">
                <a:latin typeface="Times New Roman" pitchFamily="18" charset="0"/>
                <a:cs typeface="Times New Roman" pitchFamily="18" charset="0"/>
              </a:rPr>
              <a:t>web application</a:t>
            </a:r>
            <a:r>
              <a:rPr lang="en-US" sz="2800" dirty="0" smtClean="0">
                <a:latin typeface="Times New Roman" pitchFamily="18" charset="0"/>
                <a:cs typeface="Times New Roman" pitchFamily="18" charset="0"/>
              </a:rPr>
              <a:t> provides a user interface to view and manage the inventory, receive notifications, and generate bills. This system ensures accurate stock management, enhances efficiency, and minimizes human error.</a:t>
            </a:r>
            <a:endParaRPr lang="en-IN" sz="28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D66A02BA-9407-002F-3F26-1E785D6BEA8F}"/>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a:t>
            </a:r>
            <a:endParaRPr lang="en-IN" sz="2800" dirty="0"/>
          </a:p>
        </p:txBody>
      </p:sp>
      <p:sp>
        <p:nvSpPr>
          <p:cNvPr id="3" name="Content Placeholder 2"/>
          <p:cNvSpPr>
            <a:spLocks noGrp="1"/>
          </p:cNvSpPr>
          <p:nvPr>
            <p:ph idx="1"/>
          </p:nvPr>
        </p:nvSpPr>
        <p:spPr>
          <a:xfrm>
            <a:off x="613761" y="1768366"/>
            <a:ext cx="10668000" cy="4267200"/>
          </a:xfrm>
        </p:spPr>
        <p:txBody>
          <a:bodyPr/>
          <a:lstStyle/>
          <a:p>
            <a:r>
              <a:rPr lang="en-US" sz="2400" b="1" dirty="0" smtClean="0">
                <a:latin typeface="Times New Roman" pitchFamily="18" charset="0"/>
                <a:cs typeface="Times New Roman" pitchFamily="18" charset="0"/>
              </a:rPr>
              <a:t>Stock Reduction</a:t>
            </a:r>
            <a:r>
              <a:rPr lang="en-US" sz="2400" dirty="0" smtClean="0">
                <a:latin typeface="Times New Roman" pitchFamily="18" charset="0"/>
                <a:cs typeface="Times New Roman" pitchFamily="18" charset="0"/>
              </a:rPr>
              <a:t>: Real-time inventory update using RFID and sensors when products are sold.</a:t>
            </a:r>
          </a:p>
          <a:p>
            <a:r>
              <a:rPr lang="en-US" sz="2400" b="1" dirty="0" smtClean="0">
                <a:latin typeface="Times New Roman" pitchFamily="18" charset="0"/>
                <a:cs typeface="Times New Roman" pitchFamily="18" charset="0"/>
              </a:rPr>
              <a:t>Barcode Scanning</a:t>
            </a:r>
            <a:r>
              <a:rPr lang="en-US" sz="2400" dirty="0" smtClean="0">
                <a:latin typeface="Times New Roman" pitchFamily="18" charset="0"/>
                <a:cs typeface="Times New Roman" pitchFamily="18" charset="0"/>
              </a:rPr>
              <a:t>: Updates inventory by scanning product barcodes, reducing errors.</a:t>
            </a:r>
          </a:p>
          <a:p>
            <a:r>
              <a:rPr lang="en-US" sz="2400" b="1" dirty="0" smtClean="0">
                <a:latin typeface="Times New Roman" pitchFamily="18" charset="0"/>
                <a:cs typeface="Times New Roman" pitchFamily="18" charset="0"/>
              </a:rPr>
              <a:t>RFID Billing</a:t>
            </a:r>
            <a:r>
              <a:rPr lang="en-US" sz="2400" dirty="0" smtClean="0">
                <a:latin typeface="Times New Roman" pitchFamily="18" charset="0"/>
                <a:cs typeface="Times New Roman" pitchFamily="18" charset="0"/>
              </a:rPr>
              <a:t>: Automatically identifies products and generates accurate bills using RFID tags.</a:t>
            </a:r>
          </a:p>
          <a:p>
            <a:r>
              <a:rPr lang="en-US" sz="2400" b="1" dirty="0" smtClean="0">
                <a:latin typeface="Times New Roman" pitchFamily="18" charset="0"/>
                <a:cs typeface="Times New Roman" pitchFamily="18" charset="0"/>
              </a:rPr>
              <a:t>Sensor Monitoring</a:t>
            </a:r>
            <a:r>
              <a:rPr lang="en-US" sz="2400" dirty="0" smtClean="0">
                <a:latin typeface="Times New Roman" pitchFamily="18" charset="0"/>
                <a:cs typeface="Times New Roman" pitchFamily="18" charset="0"/>
              </a:rPr>
              <a:t>: Tracks stock levels with ultrasonic sensors and alerts when low.</a:t>
            </a:r>
          </a:p>
          <a:p>
            <a:r>
              <a:rPr lang="en-US" sz="2400" b="1" dirty="0" smtClean="0">
                <a:latin typeface="Times New Roman" pitchFamily="18" charset="0"/>
                <a:cs typeface="Times New Roman" pitchFamily="18" charset="0"/>
              </a:rPr>
              <a:t>Alerts</a:t>
            </a:r>
            <a:r>
              <a:rPr lang="en-US" sz="2400" dirty="0" smtClean="0">
                <a:latin typeface="Times New Roman" pitchFamily="18" charset="0"/>
                <a:cs typeface="Times New Roman" pitchFamily="18" charset="0"/>
              </a:rPr>
              <a:t>: Sends low stock emails and triggers buzzer alerts for admin action.</a:t>
            </a:r>
          </a:p>
          <a:p>
            <a:r>
              <a:rPr lang="en-US" sz="2400" b="1" dirty="0" smtClean="0">
                <a:latin typeface="Times New Roman" pitchFamily="18" charset="0"/>
                <a:cs typeface="Times New Roman" pitchFamily="18" charset="0"/>
              </a:rPr>
              <a:t>Bill Generation</a:t>
            </a:r>
            <a:r>
              <a:rPr lang="en-US" sz="2400" dirty="0" smtClean="0">
                <a:latin typeface="Times New Roman" pitchFamily="18" charset="0"/>
                <a:cs typeface="Times New Roman" pitchFamily="18" charset="0"/>
              </a:rPr>
              <a:t>: Automatically generates customer bills based on scanned products.</a:t>
            </a:r>
          </a:p>
          <a:p>
            <a:pPr marL="0" indent="0" algn="just">
              <a:buNone/>
            </a:pPr>
            <a:endParaRPr lang="en-IN"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76C9BBA0-AF34-E7F5-2123-EF5972D8DD47}"/>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Architecture </a:t>
            </a:r>
          </a:p>
        </p:txBody>
      </p:sp>
      <p:sp>
        <p:nvSpPr>
          <p:cNvPr id="7" name="Date Placeholder 6"/>
          <p:cNvSpPr>
            <a:spLocks noGrp="1"/>
          </p:cNvSpPr>
          <p:nvPr>
            <p:ph type="dt" sz="half" idx="10"/>
          </p:nvPr>
        </p:nvSpPr>
        <p:spPr/>
        <p:txBody>
          <a:bodyPr/>
          <a:lstStyle/>
          <a:p>
            <a:pPr>
              <a:defRPr/>
            </a:pPr>
            <a:r>
              <a:rPr lang="en-US"/>
              <a:t>IOT Mini-Project</a:t>
            </a:r>
          </a:p>
        </p:txBody>
      </p:sp>
      <p:pic>
        <p:nvPicPr>
          <p:cNvPr id="5" name="Content Placeholder 4">
            <a:extLst>
              <a:ext uri="{FF2B5EF4-FFF2-40B4-BE49-F238E27FC236}">
                <a16:creationId xmlns:a16="http://schemas.microsoft.com/office/drawing/2014/main" xmlns="" id="{C785E61E-2DB6-FD1C-4B37-83570B56F5B9}"/>
              </a:ext>
            </a:extLst>
          </p:cNvPr>
          <p:cNvPicPr>
            <a:picLocks noGrp="1" noChangeAspect="1"/>
          </p:cNvPicPr>
          <p:nvPr>
            <p:ph idx="1"/>
          </p:nvPr>
        </p:nvPicPr>
        <p:blipFill>
          <a:blip r:embed="rId2" cstate="print"/>
          <a:stretch>
            <a:fillRect/>
          </a:stretch>
        </p:blipFill>
        <p:spPr>
          <a:xfrm>
            <a:off x="3017520" y="2049936"/>
            <a:ext cx="6441323" cy="3448114"/>
          </a:xfrm>
          <a:custGeom>
            <a:avLst/>
            <a:gdLst/>
            <a:ahLst/>
            <a:cxnLst/>
            <a:rect l="l" t="t" r="r" b="b"/>
            <a:pathLst>
              <a:path w="11830377" h="6587442">
                <a:moveTo>
                  <a:pt x="0" y="0"/>
                </a:moveTo>
                <a:lnTo>
                  <a:pt x="11830377" y="0"/>
                </a:lnTo>
                <a:lnTo>
                  <a:pt x="11830377" y="6587442"/>
                </a:lnTo>
                <a:lnTo>
                  <a:pt x="0" y="6587442"/>
                </a:lnTo>
                <a:lnTo>
                  <a:pt x="0" y="0"/>
                </a:lnTo>
                <a:close/>
              </a:path>
            </a:pathLst>
          </a:custGeom>
          <a:blipFill>
            <a:blip r:embed="rId3"/>
            <a:stretch>
              <a:fillRect/>
            </a:stretch>
          </a: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819752"/>
            <a:ext cx="10668000" cy="1216025"/>
          </a:xfrm>
        </p:spPr>
        <p:txBody>
          <a:bodyPr/>
          <a:lstStyle/>
          <a:p>
            <a:r>
              <a:rPr lang="en-US" altLang="en-US" sz="3200" b="1" dirty="0">
                <a:solidFill>
                  <a:srgbClr val="FF0000"/>
                </a:solidFill>
              </a:rPr>
              <a:t> </a:t>
            </a:r>
            <a:br>
              <a:rPr lang="en-US" altLang="en-US" sz="3200" b="1" dirty="0">
                <a:solidFill>
                  <a:srgbClr val="FF0000"/>
                </a:solidFill>
              </a:rPr>
            </a:br>
            <a:r>
              <a:rPr lang="en-US" altLang="en-US" sz="3200" b="1" dirty="0">
                <a:solidFill>
                  <a:srgbClr val="FF0000"/>
                </a:solidFill>
              </a:rPr>
              <a:t/>
            </a:r>
            <a:br>
              <a:rPr lang="en-US" altLang="en-US" sz="3200" b="1" dirty="0">
                <a:solidFill>
                  <a:srgbClr val="FF0000"/>
                </a:solidFill>
              </a:rPr>
            </a:br>
            <a:r>
              <a:rPr lang="en-US" altLang="en-US" sz="3200" b="1" dirty="0">
                <a:solidFill>
                  <a:srgbClr val="FF0000"/>
                </a:solidFill>
              </a:rPr>
              <a:t/>
            </a:r>
            <a:br>
              <a:rPr lang="en-US" altLang="en-US" sz="3200" b="1" dirty="0">
                <a:solidFill>
                  <a:srgbClr val="FF0000"/>
                </a:solidFill>
              </a:rPr>
            </a:br>
            <a:r>
              <a:rPr lang="en-US" altLang="en-US" sz="3200" b="1" dirty="0">
                <a:solidFill>
                  <a:srgbClr val="FF0000"/>
                </a:solidFill>
              </a:rPr>
              <a:t/>
            </a:r>
            <a:br>
              <a:rPr lang="en-US" altLang="en-US" sz="3200" b="1" dirty="0">
                <a:solidFill>
                  <a:srgbClr val="FF0000"/>
                </a:solidFill>
              </a:rPr>
            </a:br>
            <a:r>
              <a:rPr lang="en-US" altLang="en-US" sz="2800" b="1" dirty="0">
                <a:solidFill>
                  <a:srgbClr val="FF0000"/>
                </a:solidFill>
              </a:rPr>
              <a:t>System requirements</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rPr>
              <a:t>Arduino UNO </a:t>
            </a:r>
            <a:endParaRPr kumimoji="0" lang="en-IN" altLang="en-US" sz="24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a:p>
            <a:pPr lvl="0">
              <a:buClr>
                <a:srgbClr val="CC0000"/>
              </a:buClr>
              <a:defRPr/>
            </a:pPr>
            <a:r>
              <a:rPr lang="en-US" sz="2400" dirty="0" smtClean="0">
                <a:latin typeface="Times New Roman" pitchFamily="18" charset="0"/>
                <a:cs typeface="Times New Roman" pitchFamily="18" charset="0"/>
              </a:rPr>
              <a:t>RFID Reader                         </a:t>
            </a:r>
          </a:p>
          <a:p>
            <a:pPr lvl="0">
              <a:buClr>
                <a:srgbClr val="CC0000"/>
              </a:buClr>
              <a:defRPr/>
            </a:pPr>
            <a:r>
              <a:rPr lang="en-US" sz="2400" dirty="0" smtClean="0">
                <a:latin typeface="Times New Roman" pitchFamily="18" charset="0"/>
                <a:cs typeface="Times New Roman" pitchFamily="18" charset="0"/>
              </a:rPr>
              <a:t>RFID Tags</a:t>
            </a:r>
            <a:endParaRPr kumimoji="0" lang="en-IN" alt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dirty="0">
                <a:solidFill>
                  <a:srgbClr val="000000"/>
                </a:solidFill>
                <a:latin typeface="Times New Roman" pitchFamily="18" charset="0"/>
                <a:cs typeface="Times New Roman" pitchFamily="18" charset="0"/>
              </a:rPr>
              <a:t>Ultrasonic </a:t>
            </a:r>
            <a:r>
              <a:rPr lang="en-IN" altLang="en-US" sz="2400" dirty="0" smtClean="0">
                <a:solidFill>
                  <a:srgbClr val="000000"/>
                </a:solidFill>
                <a:latin typeface="Times New Roman" pitchFamily="18" charset="0"/>
                <a:cs typeface="Times New Roman" pitchFamily="18" charset="0"/>
              </a:rPr>
              <a:t>sensors</a:t>
            </a:r>
            <a:endParaRPr kumimoji="0" lang="en-IN" alt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dirty="0" smtClean="0">
                <a:solidFill>
                  <a:srgbClr val="000000"/>
                </a:solidFill>
                <a:latin typeface="Times New Roman" pitchFamily="18" charset="0"/>
                <a:cs typeface="Times New Roman" pitchFamily="18" charset="0"/>
              </a:rPr>
              <a:t>Buzzer</a:t>
            </a:r>
          </a:p>
          <a:p>
            <a:pPr lvl="0">
              <a:buClr>
                <a:srgbClr val="CC0000"/>
              </a:buClr>
              <a:defRPr/>
            </a:pPr>
            <a:r>
              <a:rPr lang="en-US" sz="2400" dirty="0" smtClean="0">
                <a:latin typeface="Times New Roman" pitchFamily="18" charset="0"/>
                <a:cs typeface="Times New Roman" pitchFamily="18" charset="0"/>
              </a:rPr>
              <a:t>Power Supply</a:t>
            </a:r>
            <a:endParaRPr kumimoji="0" lang="en-IN" alt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dirty="0">
                <a:solidFill>
                  <a:srgbClr val="000000"/>
                </a:solidFill>
                <a:latin typeface="Times New Roman" pitchFamily="18" charset="0"/>
                <a:cs typeface="Times New Roman" pitchFamily="18" charset="0"/>
              </a:rPr>
              <a:t>Jumper </a:t>
            </a:r>
            <a:r>
              <a:rPr lang="en-IN" altLang="en-US" sz="2400" dirty="0" smtClean="0">
                <a:solidFill>
                  <a:srgbClr val="000000"/>
                </a:solidFill>
                <a:latin typeface="Times New Roman" pitchFamily="18" charset="0"/>
                <a:cs typeface="Times New Roman" pitchFamily="18" charset="0"/>
              </a:rPr>
              <a:t>wired</a:t>
            </a:r>
          </a:p>
          <a:p>
            <a:pPr lvl="0">
              <a:buClr>
                <a:srgbClr val="CC0000"/>
              </a:buClr>
              <a:defRPr/>
            </a:pPr>
            <a:r>
              <a:rPr lang="en-US" sz="2400" b="1" dirty="0" smtClean="0">
                <a:latin typeface="Times New Roman" pitchFamily="18" charset="0"/>
                <a:cs typeface="Times New Roman" pitchFamily="18" charset="0"/>
              </a:rPr>
              <a:t>Frontend</a:t>
            </a:r>
            <a:r>
              <a:rPr lang="en-US" sz="2400" dirty="0" smtClean="0">
                <a:latin typeface="Times New Roman" pitchFamily="18" charset="0"/>
                <a:cs typeface="Times New Roman" pitchFamily="18" charset="0"/>
              </a:rPr>
              <a:t>: React.js </a:t>
            </a:r>
          </a:p>
          <a:p>
            <a:pPr lvl="0">
              <a:buClr>
                <a:srgbClr val="CC0000"/>
              </a:buClr>
              <a:defRPr/>
            </a:pPr>
            <a:r>
              <a:rPr lang="en-US" sz="2400" b="1" dirty="0" smtClean="0">
                <a:latin typeface="Times New Roman" pitchFamily="18" charset="0"/>
                <a:cs typeface="Times New Roman" pitchFamily="18" charset="0"/>
              </a:rPr>
              <a:t>Backend</a:t>
            </a:r>
            <a:r>
              <a:rPr lang="en-US" sz="2400" dirty="0" smtClean="0">
                <a:latin typeface="Times New Roman" pitchFamily="18" charset="0"/>
                <a:cs typeface="Times New Roman" pitchFamily="18" charset="0"/>
              </a:rPr>
              <a:t>: Node.js </a:t>
            </a:r>
          </a:p>
          <a:p>
            <a:pPr lvl="0">
              <a:buClr>
                <a:srgbClr val="CC0000"/>
              </a:buClr>
              <a:defRPr/>
            </a:pPr>
            <a:r>
              <a:rPr lang="en-US" sz="2400" b="1" dirty="0" smtClean="0">
                <a:latin typeface="Times New Roman" pitchFamily="18" charset="0"/>
                <a:cs typeface="Times New Roman" pitchFamily="18" charset="0"/>
              </a:rPr>
              <a:t>Database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Supabase</a:t>
            </a:r>
            <a:r>
              <a:rPr lang="en-US" sz="2400" dirty="0" smtClean="0">
                <a:latin typeface="Times New Roman" pitchFamily="18" charset="0"/>
                <a:cs typeface="Times New Roman" pitchFamily="18" charset="0"/>
              </a:rPr>
              <a:t> </a:t>
            </a:r>
            <a:r>
              <a:rPr kumimoji="0" lang="en-IN" alt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rPr>
              <a:t/>
            </a:r>
            <a:br>
              <a:rPr kumimoji="0" lang="en-IN" alt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xmlns="" val="364983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Advantages of the proposed system</a:t>
            </a:r>
          </a:p>
        </p:txBody>
      </p:sp>
      <p:sp>
        <p:nvSpPr>
          <p:cNvPr id="3" name="Content Placeholder 2"/>
          <p:cNvSpPr>
            <a:spLocks noGrp="1"/>
          </p:cNvSpPr>
          <p:nvPr>
            <p:ph idx="1"/>
          </p:nvPr>
        </p:nvSpPr>
        <p:spPr>
          <a:xfrm>
            <a:off x="804041" y="1295400"/>
            <a:ext cx="10563395"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kumimoji="0" lang="en-US" alt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lang="en-US" altLang="en-US" sz="2400" dirty="0">
              <a:solidFill>
                <a:srgbClr val="000000"/>
              </a:solidFill>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Real-Time Stock Updates</a:t>
            </a:r>
            <a:r>
              <a:rPr lang="en-US" sz="2400" dirty="0" smtClean="0">
                <a:latin typeface="Times New Roman" pitchFamily="18" charset="0"/>
                <a:cs typeface="Times New Roman" pitchFamily="18" charset="0"/>
              </a:rPr>
              <a:t>: Automatically updates inventory as products are sold.</a:t>
            </a:r>
          </a:p>
          <a:p>
            <a:r>
              <a:rPr lang="en-US" sz="2400" b="1" dirty="0" smtClean="0">
                <a:latin typeface="Times New Roman" pitchFamily="18" charset="0"/>
                <a:cs typeface="Times New Roman" pitchFamily="18" charset="0"/>
              </a:rPr>
              <a:t>Barcode Scanning</a:t>
            </a:r>
            <a:r>
              <a:rPr lang="en-US" sz="2400" dirty="0" smtClean="0">
                <a:latin typeface="Times New Roman" pitchFamily="18" charset="0"/>
                <a:cs typeface="Times New Roman" pitchFamily="18" charset="0"/>
              </a:rPr>
              <a:t>: Simplifies product identification and reduces errors.</a:t>
            </a:r>
          </a:p>
          <a:p>
            <a:r>
              <a:rPr lang="en-US" sz="2400" b="1" dirty="0" smtClean="0">
                <a:latin typeface="Times New Roman" pitchFamily="18" charset="0"/>
                <a:cs typeface="Times New Roman" pitchFamily="18" charset="0"/>
              </a:rPr>
              <a:t>Email Alerts</a:t>
            </a:r>
            <a:r>
              <a:rPr lang="en-US" sz="2400" dirty="0" smtClean="0">
                <a:latin typeface="Times New Roman" pitchFamily="18" charset="0"/>
                <a:cs typeface="Times New Roman" pitchFamily="18" charset="0"/>
              </a:rPr>
              <a:t>: Notifies for low stock to prevent </a:t>
            </a:r>
            <a:r>
              <a:rPr lang="en-US" sz="2400" dirty="0" err="1" smtClean="0">
                <a:latin typeface="Times New Roman" pitchFamily="18" charset="0"/>
                <a:cs typeface="Times New Roman" pitchFamily="18" charset="0"/>
              </a:rPr>
              <a:t>stockouts</a:t>
            </a:r>
            <a:r>
              <a:rPr lang="en-US" sz="2400"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Improved Efficiency</a:t>
            </a:r>
            <a:r>
              <a:rPr lang="en-US" sz="2400" dirty="0" smtClean="0">
                <a:latin typeface="Times New Roman" pitchFamily="18" charset="0"/>
                <a:cs typeface="Times New Roman" pitchFamily="18" charset="0"/>
              </a:rPr>
              <a:t>: Automates inventory tasks, enhancing service and reducing employee workload.</a:t>
            </a:r>
          </a:p>
          <a:p>
            <a:r>
              <a:rPr lang="en-US" sz="2400" b="1" dirty="0" smtClean="0">
                <a:latin typeface="Times New Roman" pitchFamily="18" charset="0"/>
                <a:cs typeface="Times New Roman" pitchFamily="18" charset="0"/>
              </a:rPr>
              <a:t>Bill Generation</a:t>
            </a:r>
            <a:r>
              <a:rPr lang="en-US" sz="2400" dirty="0" smtClean="0">
                <a:latin typeface="Times New Roman" pitchFamily="18" charset="0"/>
                <a:cs typeface="Times New Roman" pitchFamily="18" charset="0"/>
              </a:rPr>
              <a:t>: Streamlines checkout with accurate billing.</a:t>
            </a:r>
          </a:p>
          <a:p>
            <a:r>
              <a:rPr lang="en-US" sz="2400" b="1" dirty="0" smtClean="0">
                <a:latin typeface="Times New Roman" pitchFamily="18" charset="0"/>
                <a:cs typeface="Times New Roman" pitchFamily="18" charset="0"/>
              </a:rPr>
              <a:t>Scalability</a:t>
            </a:r>
            <a:r>
              <a:rPr lang="en-US" sz="2400" dirty="0" smtClean="0">
                <a:latin typeface="Times New Roman" pitchFamily="18" charset="0"/>
                <a:cs typeface="Times New Roman" pitchFamily="18" charset="0"/>
              </a:rPr>
              <a:t>: Easily expands to manage multiple stores or locations.</a:t>
            </a:r>
          </a:p>
          <a:p>
            <a:pPr marL="0" indent="0">
              <a:buNone/>
            </a:pPr>
            <a:endParaRPr lang="en-US"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xmlns="" val="1773110109"/>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245</TotalTime>
  <Words>870</Words>
  <Application>Microsoft Office PowerPoint</Application>
  <PresentationFormat>Custom</PresentationFormat>
  <Paragraphs>72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Profile</vt:lpstr>
      <vt:lpstr>Slide 1</vt:lpstr>
      <vt:lpstr>ABSTRACT</vt:lpstr>
      <vt:lpstr>Introduction</vt:lpstr>
      <vt:lpstr>Problem Statement</vt:lpstr>
      <vt:lpstr>Proposed Work</vt:lpstr>
      <vt:lpstr>Implementation</vt:lpstr>
      <vt:lpstr>Architecture </vt:lpstr>
      <vt:lpstr>     System requirements </vt:lpstr>
      <vt:lpstr>Advantages of the proposed system</vt:lpstr>
      <vt:lpstr> Inventory  </vt:lpstr>
      <vt:lpstr>Implementation of inventory </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Mathankumar</cp:lastModifiedBy>
  <cp:revision>26</cp:revision>
  <dcterms:created xsi:type="dcterms:W3CDTF">2023-08-03T04:32:00Z</dcterms:created>
  <dcterms:modified xsi:type="dcterms:W3CDTF">2025-04-30T04:59:16Z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