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58" r:id="rId5"/>
    <p:sldId id="260" r:id="rId6"/>
    <p:sldId id="261" r:id="rId7"/>
    <p:sldId id="262" r:id="rId8"/>
    <p:sldId id="263" r:id="rId9"/>
    <p:sldId id="264" r:id="rId10"/>
    <p:sldId id="265" r:id="rId11"/>
    <p:sldId id="271" r:id="rId12"/>
    <p:sldId id="272" r:id="rId13"/>
    <p:sldId id="273" r:id="rId14"/>
    <p:sldId id="274" r:id="rId15"/>
    <p:sldId id="275" r:id="rId16"/>
    <p:sldId id="276" r:id="rId17"/>
    <p:sldId id="266" r:id="rId18"/>
    <p:sldId id="267" r:id="rId19"/>
    <p:sldId id="270"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8" autoAdjust="0"/>
    <p:restoredTop sz="94609" autoAdjust="0"/>
  </p:normalViewPr>
  <p:slideViewPr>
    <p:cSldViewPr snapToGrid="0">
      <p:cViewPr varScale="1">
        <p:scale>
          <a:sx n="93" d="100"/>
          <a:sy n="9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7</a:t>
            </a:fld>
            <a:endParaRPr lang="en-US"/>
          </a:p>
        </p:txBody>
      </p:sp>
    </p:spTree>
    <p:extLst>
      <p:ext uri="{BB962C8B-B14F-4D97-AF65-F5344CB8AC3E}">
        <p14:creationId xmlns:p14="http://schemas.microsoft.com/office/powerpoint/2010/main" val="186515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7 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Generalized Linear Model (GLM)</a:t>
            </a:r>
            <a:endParaRPr lang="en-US" dirty="0"/>
          </a:p>
        </p:txBody>
      </p:sp>
      <p:sp>
        <p:nvSpPr>
          <p:cNvPr id="5" name="Content Placeholder 4"/>
          <p:cNvSpPr>
            <a:spLocks noGrp="1"/>
          </p:cNvSpPr>
          <p:nvPr>
            <p:ph idx="1"/>
          </p:nvPr>
        </p:nvSpPr>
        <p:spPr>
          <a:xfrm>
            <a:off x="838200" y="1265447"/>
            <a:ext cx="10515600" cy="4351338"/>
          </a:xfrm>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dirty="0">
                <a:solidFill>
                  <a:srgbClr val="0070C0"/>
                </a:solidFill>
              </a:rPr>
              <a:t>exponential family</a:t>
            </a: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2963562" y="2734215"/>
            <a:ext cx="6264876" cy="4123785"/>
          </a:xfrm>
          <a:prstGeom prst="rect">
            <a:avLst/>
          </a:prstGeom>
        </p:spPr>
      </p:pic>
    </p:spTree>
    <p:extLst>
      <p:ext uri="{BB962C8B-B14F-4D97-AF65-F5344CB8AC3E}">
        <p14:creationId xmlns:p14="http://schemas.microsoft.com/office/powerpoint/2010/main" val="357366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Distributions in the Exponential Family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distribution function </a:t>
                </a:r>
                <a:r>
                  <a:rPr lang="en-US" dirty="0" smtClean="0"/>
                  <a:t>for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a:t>
                </a:r>
                <a:r>
                  <a:rPr lang="en-US" dirty="0" smtClean="0">
                    <a:solidFill>
                      <a:srgbClr val="0070C0"/>
                    </a:solidFill>
                  </a:rPr>
                  <a:t>parameter </a:t>
                </a:r>
                <a:r>
                  <a:rPr lang="en-US" dirty="0" smtClean="0"/>
                  <a:t>(relates to the mean)</a:t>
                </a:r>
                <a:endParaRPr lang="en-US" dirty="0" smtClean="0">
                  <a:solidFill>
                    <a:srgbClr val="0070C0"/>
                  </a:solidFill>
                </a:endParaRP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a:xfrm>
            <a:off x="2700981" y="1825625"/>
            <a:ext cx="6790038" cy="2482764"/>
          </a:xfrm>
        </p:spPr>
        <p:txBody>
          <a:bodyPr>
            <a:normAutofit/>
          </a:bodyPr>
          <a:lstStyle/>
          <a:p>
            <a:pPr marL="228600" lvl="2"/>
            <a:r>
              <a:rPr lang="en-US" b="1" dirty="0" smtClean="0">
                <a:solidFill>
                  <a:srgbClr val="0070C0"/>
                </a:solidFill>
              </a:rPr>
              <a:t>Random </a:t>
            </a:r>
            <a:r>
              <a:rPr lang="en-US" b="1" dirty="0">
                <a:solidFill>
                  <a:srgbClr val="0070C0"/>
                </a:solidFill>
              </a:rPr>
              <a:t>Component</a:t>
            </a:r>
            <a:endParaRPr lang="en-US" dirty="0">
              <a:solidFill>
                <a:srgbClr val="0070C0"/>
              </a:solidFill>
            </a:endParaRPr>
          </a:p>
          <a:p>
            <a:pPr marL="685800" lvl="4"/>
            <a:r>
              <a:rPr lang="en-US" dirty="0" smtClean="0"/>
              <a:t>Also referred to as:</a:t>
            </a:r>
            <a:r>
              <a:rPr lang="en-US" dirty="0" smtClean="0"/>
              <a:t> </a:t>
            </a:r>
            <a:r>
              <a:rPr lang="en-US" dirty="0" smtClean="0">
                <a:solidFill>
                  <a:srgbClr val="0070C0"/>
                </a:solidFill>
              </a:rPr>
              <a:t>sampling distribution</a:t>
            </a:r>
            <a:r>
              <a:rPr lang="en-US" dirty="0" smtClean="0"/>
              <a:t>, </a:t>
            </a:r>
            <a:r>
              <a:rPr lang="en-US" dirty="0" smtClean="0">
                <a:solidFill>
                  <a:srgbClr val="0070C0"/>
                </a:solidFill>
              </a:rPr>
              <a:t>error </a:t>
            </a:r>
            <a:r>
              <a:rPr lang="en-US" dirty="0" smtClean="0">
                <a:solidFill>
                  <a:srgbClr val="0070C0"/>
                </a:solidFill>
              </a:rPr>
              <a:t>distribution</a:t>
            </a:r>
          </a:p>
          <a:p>
            <a:pPr marL="228600" lvl="2"/>
            <a:r>
              <a:rPr lang="en-US" b="1" dirty="0" smtClean="0">
                <a:solidFill>
                  <a:srgbClr val="0070C0"/>
                </a:solidFill>
              </a:rPr>
              <a:t>Systematic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linear model</a:t>
            </a:r>
            <a:r>
              <a:rPr lang="en-US" dirty="0" smtClean="0"/>
              <a:t>, </a:t>
            </a:r>
            <a:r>
              <a:rPr lang="en-US" dirty="0" smtClean="0">
                <a:solidFill>
                  <a:srgbClr val="0070C0"/>
                </a:solidFill>
              </a:rPr>
              <a:t>linear predictor</a:t>
            </a:r>
            <a:endParaRPr lang="en-US" dirty="0">
              <a:solidFill>
                <a:srgbClr val="0070C0"/>
              </a:solidFill>
            </a:endParaRPr>
          </a:p>
          <a:p>
            <a:pPr marL="228600" lvl="2"/>
            <a:r>
              <a:rPr lang="en-US" b="1" dirty="0">
                <a:solidFill>
                  <a:srgbClr val="0070C0"/>
                </a:solidFill>
              </a:rPr>
              <a:t>Link </a:t>
            </a:r>
            <a:r>
              <a:rPr lang="en-US" b="1" dirty="0" smtClean="0">
                <a:solidFill>
                  <a:srgbClr val="0070C0"/>
                </a:solidFill>
              </a:rPr>
              <a:t>function</a:t>
            </a:r>
            <a:endParaRPr lang="en-US" dirty="0">
              <a:solidFill>
                <a:srgbClr val="0070C0"/>
              </a:solidFill>
            </a:endParaRPr>
          </a:p>
        </p:txBody>
      </p:sp>
    </p:spTree>
    <p:extLst>
      <p:ext uri="{BB962C8B-B14F-4D97-AF65-F5344CB8AC3E}">
        <p14:creationId xmlns:p14="http://schemas.microsoft.com/office/powerpoint/2010/main" val="365613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365125"/>
            <a:ext cx="10515600" cy="1325563"/>
          </a:xfrm>
        </p:spPr>
        <p:txBody>
          <a:bodyPr/>
          <a:lstStyle/>
          <a:p>
            <a:r>
              <a:rPr lang="en-US" dirty="0" smtClean="0"/>
              <a:t>Random Component</a:t>
            </a:r>
            <a:endParaRPr lang="en-US" dirty="0"/>
          </a:p>
        </p:txBody>
      </p:sp>
      <p:sp>
        <p:nvSpPr>
          <p:cNvPr id="4" name="TextBox 3"/>
          <p:cNvSpPr txBox="1"/>
          <p:nvPr/>
        </p:nvSpPr>
        <p:spPr>
          <a:xfrm>
            <a:off x="708454" y="1456293"/>
            <a:ext cx="976626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Examples of sampling distributions from the exponential family of probability distribution functions</a:t>
            </a:r>
            <a:endParaRPr lang="en-US" dirty="0"/>
          </a:p>
        </p:txBody>
      </p:sp>
      <p:sp>
        <p:nvSpPr>
          <p:cNvPr id="5" name="TextBox 4"/>
          <p:cNvSpPr txBox="1"/>
          <p:nvPr/>
        </p:nvSpPr>
        <p:spPr>
          <a:xfrm>
            <a:off x="1103870" y="1825625"/>
            <a:ext cx="2509148" cy="2308324"/>
          </a:xfrm>
          <a:prstGeom prst="rect">
            <a:avLst/>
          </a:prstGeom>
          <a:noFill/>
          <a:ln>
            <a:solidFill>
              <a:schemeClr val="tx1"/>
            </a:solidFill>
          </a:ln>
        </p:spPr>
        <p:txBody>
          <a:bodyPr wrap="none" rtlCol="0">
            <a:spAutoFit/>
          </a:bodyPr>
          <a:lstStyle/>
          <a:p>
            <a:pPr marL="0" lvl="4"/>
            <a:r>
              <a:rPr lang="en-US" u="sng" dirty="0"/>
              <a:t>Continuous </a:t>
            </a:r>
            <a:r>
              <a:rPr lang="en-US" u="sng" dirty="0" smtClean="0"/>
              <a:t>Distributions</a:t>
            </a:r>
            <a:endParaRPr lang="en-US" u="sng" dirty="0"/>
          </a:p>
          <a:p>
            <a:pPr marL="457200" lvl="3"/>
            <a:r>
              <a:rPr lang="en-US" dirty="0">
                <a:solidFill>
                  <a:srgbClr val="0070C0"/>
                </a:solidFill>
              </a:rPr>
              <a:t>Normal (Gaussian)</a:t>
            </a:r>
          </a:p>
          <a:p>
            <a:pPr marL="457200" lvl="3"/>
            <a:r>
              <a:rPr lang="en-US" dirty="0">
                <a:solidFill>
                  <a:srgbClr val="0070C0"/>
                </a:solidFill>
              </a:rPr>
              <a:t>Gamma</a:t>
            </a:r>
          </a:p>
          <a:p>
            <a:pPr marL="457200" lvl="3"/>
            <a:r>
              <a:rPr lang="en-US" dirty="0">
                <a:solidFill>
                  <a:srgbClr val="0070C0"/>
                </a:solidFill>
              </a:rPr>
              <a:t>Beta</a:t>
            </a:r>
          </a:p>
          <a:p>
            <a:pPr marL="457200" lvl="3"/>
            <a:r>
              <a:rPr lang="en-US" dirty="0">
                <a:solidFill>
                  <a:srgbClr val="0070C0"/>
                </a:solidFill>
              </a:rPr>
              <a:t>Inverse Normal</a:t>
            </a:r>
          </a:p>
          <a:p>
            <a:pPr marL="457200" lvl="3"/>
            <a:r>
              <a:rPr lang="en-US" dirty="0">
                <a:solidFill>
                  <a:srgbClr val="0070C0"/>
                </a:solidFill>
              </a:rPr>
              <a:t>Exponential</a:t>
            </a:r>
          </a:p>
          <a:p>
            <a:pPr marL="457200" lvl="3"/>
            <a:r>
              <a:rPr lang="en-US" dirty="0">
                <a:solidFill>
                  <a:srgbClr val="0070C0"/>
                </a:solidFill>
              </a:rPr>
              <a:t>Chi-Square</a:t>
            </a:r>
          </a:p>
          <a:p>
            <a:pPr marL="457200" lvl="3"/>
            <a:r>
              <a:rPr lang="en-US" dirty="0" err="1" smtClean="0">
                <a:solidFill>
                  <a:srgbClr val="0070C0"/>
                </a:solidFill>
              </a:rPr>
              <a:t>Dirichlet</a:t>
            </a:r>
            <a:endParaRPr lang="en-US" dirty="0">
              <a:solidFill>
                <a:srgbClr val="0070C0"/>
              </a:solidFill>
            </a:endParaRPr>
          </a:p>
        </p:txBody>
      </p:sp>
      <p:sp>
        <p:nvSpPr>
          <p:cNvPr id="6" name="TextBox 5"/>
          <p:cNvSpPr txBox="1"/>
          <p:nvPr/>
        </p:nvSpPr>
        <p:spPr>
          <a:xfrm>
            <a:off x="3856857" y="1825625"/>
            <a:ext cx="2343270" cy="2308324"/>
          </a:xfrm>
          <a:prstGeom prst="rect">
            <a:avLst/>
          </a:prstGeom>
          <a:noFill/>
          <a:ln>
            <a:solidFill>
              <a:schemeClr val="tx1"/>
            </a:solidFill>
          </a:ln>
        </p:spPr>
        <p:txBody>
          <a:bodyPr wrap="none" rtlCol="0">
            <a:spAutoFit/>
          </a:bodyPr>
          <a:lstStyle/>
          <a:p>
            <a:pPr marL="0" lvl="4"/>
            <a:r>
              <a:rPr lang="en-US" u="sng" dirty="0" smtClean="0"/>
              <a:t>Discrete Distributions</a:t>
            </a:r>
            <a:endParaRPr lang="en-US" u="sng" dirty="0"/>
          </a:p>
          <a:p>
            <a:pPr marL="457200" lvl="3"/>
            <a:r>
              <a:rPr lang="en-US" dirty="0">
                <a:solidFill>
                  <a:srgbClr val="0070C0"/>
                </a:solidFill>
              </a:rPr>
              <a:t>Bernoulli</a:t>
            </a:r>
          </a:p>
          <a:p>
            <a:pPr marL="457200" lvl="3"/>
            <a:r>
              <a:rPr lang="en-US" dirty="0">
                <a:solidFill>
                  <a:srgbClr val="0070C0"/>
                </a:solidFill>
              </a:rPr>
              <a:t>Binomial</a:t>
            </a:r>
          </a:p>
          <a:p>
            <a:pPr marL="457200" lvl="3"/>
            <a:r>
              <a:rPr lang="en-US" dirty="0">
                <a:solidFill>
                  <a:srgbClr val="0070C0"/>
                </a:solidFill>
              </a:rPr>
              <a:t>Poisson</a:t>
            </a:r>
          </a:p>
          <a:p>
            <a:pPr marL="457200" lvl="3"/>
            <a:r>
              <a:rPr lang="en-US" dirty="0">
                <a:solidFill>
                  <a:srgbClr val="0070C0"/>
                </a:solidFill>
              </a:rPr>
              <a:t>Negative binomial</a:t>
            </a:r>
          </a:p>
          <a:p>
            <a:pPr marL="457200" lvl="3"/>
            <a:r>
              <a:rPr lang="en-US" dirty="0">
                <a:solidFill>
                  <a:srgbClr val="0070C0"/>
                </a:solidFill>
              </a:rPr>
              <a:t>Multinomial</a:t>
            </a:r>
          </a:p>
          <a:p>
            <a:pPr marL="457200" lvl="3"/>
            <a:r>
              <a:rPr lang="en-US" dirty="0">
                <a:solidFill>
                  <a:srgbClr val="0070C0"/>
                </a:solidFill>
              </a:rPr>
              <a:t>Geometric</a:t>
            </a:r>
          </a:p>
          <a:p>
            <a:pPr marL="457200" lvl="3"/>
            <a:r>
              <a:rPr lang="en-US" dirty="0" smtClean="0">
                <a:solidFill>
                  <a:srgbClr val="0070C0"/>
                </a:solidFill>
              </a:rPr>
              <a:t>Zero-inflated…</a:t>
            </a:r>
            <a:endParaRPr lang="en-US" dirty="0">
              <a:solidFill>
                <a:srgbClr val="0070C0"/>
              </a:solidFill>
            </a:endParaRPr>
          </a:p>
        </p:txBody>
      </p:sp>
      <mc:AlternateContent xmlns:mc="http://schemas.openxmlformats.org/markup-compatibility/2006">
        <mc:Choice xmlns:a14="http://schemas.microsoft.com/office/drawing/2010/main" Requires="a14">
          <p:sp>
            <p:nvSpPr>
              <p:cNvPr id="8" name="TextBox 7"/>
              <p:cNvSpPr txBox="1"/>
              <p:nvPr/>
            </p:nvSpPr>
            <p:spPr>
              <a:xfrm>
                <a:off x="708454" y="4502790"/>
                <a:ext cx="9801786"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t>
                </a:r>
                <a:r>
                  <a:rPr lang="en-US" dirty="0" smtClean="0">
                    <a:solidFill>
                      <a:srgbClr val="0070C0"/>
                    </a:solidFill>
                  </a:rPr>
                  <a:t>likelihood function </a:t>
                </a:r>
                <a:r>
                  <a:rPr lang="en-US" dirty="0" smtClean="0"/>
                  <a:t>is the same as the sampling distribution but “read in the opposite direction”</a:t>
                </a:r>
              </a:p>
              <a:p>
                <a:pPr marL="742950" lvl="1" indent="-285750">
                  <a:buFont typeface="Arial" panose="020B0604020202020204" pitchFamily="34" charset="0"/>
                  <a:buChar char="•"/>
                </a:pPr>
                <a:r>
                  <a:rPr lang="en-US" dirty="0" smtClean="0"/>
                  <a:t>Sampling distribution provides the probability of observing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given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smtClean="0">
                  <a:ea typeface="Cambria Math" panose="02040503050406030204" pitchFamily="18" charset="0"/>
                </a:endParaRPr>
              </a:p>
              <a:p>
                <a:pPr marL="0" lvl="2"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smtClean="0"/>
                  <a:t> </a:t>
                </a:r>
              </a:p>
              <a:p>
                <a:pPr marL="742950" lvl="1" indent="-285750">
                  <a:buFont typeface="Arial" panose="020B0604020202020204" pitchFamily="34" charset="0"/>
                  <a:buChar char="•"/>
                </a:pPr>
                <a:r>
                  <a:rPr lang="en-US" dirty="0" smtClean="0"/>
                  <a:t>Likelihood function addresses, “What is the likelihood of parameter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given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p>
              <a:p>
                <a:pPr marL="0" lvl="2"/>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708454" y="4502790"/>
                <a:ext cx="9801786" cy="1477328"/>
              </a:xfrm>
              <a:prstGeom prst="rect">
                <a:avLst/>
              </a:prstGeom>
              <a:blipFill>
                <a:blip r:embed="rId2"/>
                <a:stretch>
                  <a:fillRect l="-373" t="-2479" b="-8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708454" y="5917351"/>
                <a:ext cx="78734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Mathematical notation: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some exponential family distribution</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708454" y="5917351"/>
                <a:ext cx="7873484" cy="369332"/>
              </a:xfrm>
              <a:prstGeom prst="rect">
                <a:avLst/>
              </a:prstGeom>
              <a:blipFill>
                <a:blip r:embed="rId3"/>
                <a:stretch>
                  <a:fillRect l="-464"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765440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Component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Covariates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r>
                  <a:rPr lang="en-US" dirty="0" smtClean="0"/>
                  <a:t> produce a linear predictor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smtClean="0"/>
                  <a:t> given by: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oMath>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nary>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102851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Function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47829"/>
                <a:ext cx="10515600" cy="4351338"/>
              </a:xfrm>
            </p:spPr>
            <p:txBody>
              <a:bodyPr/>
              <a:lstStyle/>
              <a:p>
                <a:pPr marL="228600" lvl="3"/>
                <a:r>
                  <a:rPr lang="en-US" dirty="0" smtClean="0"/>
                  <a:t>Purpose </a:t>
                </a:r>
                <a:r>
                  <a:rPr lang="en-US" dirty="0"/>
                  <a:t>(in English)</a:t>
                </a:r>
              </a:p>
              <a:p>
                <a:pPr marL="685800" lvl="5"/>
                <a:r>
                  <a:rPr lang="en-US" dirty="0"/>
                  <a:t>Relates the expected value of the response </a:t>
                </a:r>
                <a:r>
                  <a:rPr lang="en-US" dirty="0" smtClean="0"/>
                  <a:t>variable,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a:t>
                </a:r>
                <a:r>
                  <a:rPr lang="en-US" dirty="0"/>
                  <a:t>to the </a:t>
                </a:r>
                <a:r>
                  <a:rPr lang="en-US" dirty="0" smtClean="0"/>
                  <a:t>data</a:t>
                </a:r>
              </a:p>
              <a:p>
                <a:pPr marL="457200" lvl="5"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𝑖</m:t>
                          </m:r>
                        </m:sub>
                      </m:sSub>
                      <m:r>
                        <m:rPr>
                          <m:nor/>
                        </m:rPr>
                        <a:rPr lang="en-US" dirty="0"/>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𝑖</m:t>
                          </m:r>
                        </m:sub>
                      </m:sSub>
                      <m:r>
                        <m:rPr>
                          <m:nor/>
                        </m:rPr>
                        <a:rPr lang="en-US" dirty="0"/>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457200" lvl="5" indent="0">
                  <a:buNone/>
                </a:pPr>
                <a:endParaRPr lang="en-US" dirty="0"/>
              </a:p>
              <a:p>
                <a:pPr marL="685800" lvl="5"/>
                <a:r>
                  <a:rPr lang="en-US" dirty="0" smtClean="0"/>
                  <a:t>In other words, the </a:t>
                </a:r>
                <a:r>
                  <a:rPr lang="en-US" dirty="0"/>
                  <a:t>purpose of the link function is to tame the response variable to restrict it to the correct scale when it is a function of </a:t>
                </a:r>
                <a:r>
                  <a:rPr lang="en-US" dirty="0" smtClean="0"/>
                  <a:t>the linear predictor</a:t>
                </a:r>
              </a:p>
              <a:p>
                <a:pPr marL="228600" lvl="4"/>
                <a:r>
                  <a:rPr lang="en-US" dirty="0"/>
                  <a:t>Mathematical </a:t>
                </a:r>
                <a:r>
                  <a:rPr lang="en-US" dirty="0" smtClean="0"/>
                  <a:t>notation</a:t>
                </a:r>
              </a:p>
              <a:p>
                <a:pPr marL="0" lvl="4"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𝑔</m:t>
                      </m:r>
                      <m:d>
                        <m:dPr>
                          <m:begChr m:val="["/>
                          <m:endChr m:val="]"/>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sub>
                      </m:sSub>
                      <m:r>
                        <m:rPr>
                          <m:nor/>
                        </m:rPr>
                        <a:rPr lang="en-US" dirty="0"/>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m:t>
                          </m:r>
                        </m:sub>
                      </m:sSub>
                      <m:r>
                        <m:rPr>
                          <m:nor/>
                        </m:rPr>
                        <a:rPr lang="en-US" dirty="0"/>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𝑖</m:t>
                          </m:r>
                        </m:sub>
                      </m:sSub>
                    </m:oMath>
                  </m:oMathPara>
                </a14:m>
                <a:endParaRPr lang="en-US" dirty="0" smtClean="0"/>
              </a:p>
              <a:p>
                <a:pPr marL="461963" lvl="4" indent="0">
                  <a:buNone/>
                </a:pPr>
                <a:r>
                  <a:rPr lang="en-US" dirty="0"/>
                  <a:t>w</a:t>
                </a:r>
                <a:r>
                  <a:rPr lang="en-US" dirty="0" smtClean="0"/>
                  <a:t>here:</a:t>
                </a:r>
              </a:p>
              <a:p>
                <a:pPr marL="461963" lvl="4" indent="0">
                  <a:buNone/>
                </a:pP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oMath>
                </a14:m>
                <a:r>
                  <a:rPr lang="en-US" dirty="0" smtClean="0"/>
                  <a:t>: link function</a:t>
                </a:r>
              </a:p>
              <a:p>
                <a:pPr marL="461963" lvl="4"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oMath>
                </a14:m>
                <a:r>
                  <a:rPr lang="en-US" dirty="0" smtClean="0"/>
                  <a:t> is defined as the expected value [</a:t>
                </a:r>
                <a14:m>
                  <m:oMath xmlns:m="http://schemas.openxmlformats.org/officeDocument/2006/math">
                    <m:r>
                      <a:rPr lang="en-US" i="1">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r>
                      <a:rPr lang="en-US" i="1">
                        <a:latin typeface="Cambria Math" panose="02040503050406030204" pitchFamily="18" charset="0"/>
                        <a:ea typeface="Cambria Math" panose="02040503050406030204" pitchFamily="18" charset="0"/>
                      </a:rPr>
                      <m:t> </m:t>
                    </m:r>
                  </m:oMath>
                </a14:m>
                <a:r>
                  <a:rPr lang="en-US" dirty="0" smtClean="0"/>
                  <a:t>] of the response variable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smtClean="0"/>
                  <a:t>”</a:t>
                </a:r>
                <a:endParaRPr lang="en-US" dirty="0"/>
              </a:p>
              <a:p>
                <a:pPr marL="228600" lvl="3"/>
                <a:r>
                  <a:rPr lang="en-US" dirty="0">
                    <a:solidFill>
                      <a:srgbClr val="0070C0"/>
                    </a:solidFill>
                  </a:rPr>
                  <a:t>Canonical link </a:t>
                </a:r>
                <a:r>
                  <a:rPr lang="en-US" dirty="0" smtClean="0">
                    <a:solidFill>
                      <a:srgbClr val="0070C0"/>
                    </a:solidFill>
                  </a:rPr>
                  <a:t>function</a:t>
                </a:r>
              </a:p>
              <a:p>
                <a:pPr marL="685800" lvl="4"/>
                <a:r>
                  <a:rPr lang="en-US" dirty="0" smtClean="0"/>
                  <a:t>Each exponential family distribution has a special link function called a canonical link function</a:t>
                </a:r>
              </a:p>
              <a:p>
                <a:pPr marL="685800" lvl="4"/>
                <a:r>
                  <a:rPr lang="en-US" dirty="0" smtClean="0"/>
                  <a:t>Using the canonical link leads the model to have desirable statistical properties</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47829"/>
                <a:ext cx="10515600" cy="4351338"/>
              </a:xfrm>
              <a:blipFill>
                <a:blip r:embed="rId2"/>
                <a:stretch>
                  <a:fillRect l="-406" t="-1261"/>
                </a:stretch>
              </a:blipFill>
            </p:spPr>
            <p:txBody>
              <a:bodyPr/>
              <a:lstStyle/>
              <a:p>
                <a:r>
                  <a:rPr lang="en-US">
                    <a:noFill/>
                  </a:rPr>
                  <a:t> </a:t>
                </a:r>
              </a:p>
            </p:txBody>
          </p:sp>
        </mc:Fallback>
      </mc:AlternateContent>
    </p:spTree>
    <p:extLst>
      <p:ext uri="{BB962C8B-B14F-4D97-AF65-F5344CB8AC3E}">
        <p14:creationId xmlns:p14="http://schemas.microsoft.com/office/powerpoint/2010/main" val="22925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2133</Words>
  <Application>Microsoft Office PowerPoint</Application>
  <PresentationFormat>Widescreen</PresentationFormat>
  <Paragraphs>211</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Overview of Regression Models</vt:lpstr>
      <vt:lpstr>Goals</vt:lpstr>
      <vt:lpstr>What will we not cover except in passing?</vt:lpstr>
      <vt:lpstr>Types of Regression Models Covered</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Distributions in the Exponential Family</vt:lpstr>
      <vt:lpstr>3 Key Components of a GLM</vt:lpstr>
      <vt:lpstr>Random Component</vt:lpstr>
      <vt:lpstr>Systematic Component</vt:lpstr>
      <vt:lpstr>Link Function</vt:lpstr>
      <vt:lpstr>Intro to the Linear Mixed Model (LMM) </vt:lpstr>
      <vt:lpstr>Fixed vs. Random Effects</vt:lpstr>
      <vt:lpstr>Random Effects Structures</vt:lpstr>
      <vt:lpstr>LMM Mathematical Notation</vt:lpstr>
      <vt:lpstr>Random Effects: Advantages &amp; Challenges</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44</cp:revision>
  <dcterms:created xsi:type="dcterms:W3CDTF">2021-12-05T17:54:10Z</dcterms:created>
  <dcterms:modified xsi:type="dcterms:W3CDTF">2021-12-06T22:33:01Z</dcterms:modified>
</cp:coreProperties>
</file>