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58" r:id="rId5"/>
    <p:sldId id="260" r:id="rId6"/>
    <p:sldId id="261" r:id="rId7"/>
    <p:sldId id="262" r:id="rId8"/>
    <p:sldId id="263" r:id="rId9"/>
    <p:sldId id="264" r:id="rId10"/>
    <p:sldId id="265" r:id="rId11"/>
    <p:sldId id="271" r:id="rId12"/>
    <p:sldId id="272" r:id="rId13"/>
    <p:sldId id="273" r:id="rId14"/>
    <p:sldId id="266" r:id="rId15"/>
    <p:sldId id="267" r:id="rId16"/>
    <p:sldId id="270"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81" d="100"/>
          <a:sy n="81" d="100"/>
        </p:scale>
        <p:origin x="103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7</a:t>
            </a:fld>
            <a:endParaRPr lang="en-US"/>
          </a:p>
        </p:txBody>
      </p:sp>
    </p:spTree>
    <p:extLst>
      <p:ext uri="{BB962C8B-B14F-4D97-AF65-F5344CB8AC3E}">
        <p14:creationId xmlns:p14="http://schemas.microsoft.com/office/powerpoint/2010/main" val="186515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7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Linear Model (GLM)</a:t>
            </a:r>
            <a:endParaRPr lang="en-US" dirty="0"/>
          </a:p>
        </p:txBody>
      </p:sp>
      <p:sp>
        <p:nvSpPr>
          <p:cNvPr id="5" name="Content Placeholder 4"/>
          <p:cNvSpPr>
            <a:spLocks noGrp="1"/>
          </p:cNvSpPr>
          <p:nvPr>
            <p:ph idx="1"/>
          </p:nvPr>
        </p:nvSpPr>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b="1" dirty="0">
                <a:solidFill>
                  <a:srgbClr val="0070C0"/>
                </a:solidFill>
              </a:rPr>
              <a:t>exponential family</a:t>
            </a:r>
            <a:endParaRPr lang="en-US" sz="2400" dirty="0">
              <a:solidFill>
                <a:srgbClr val="0070C0"/>
              </a:solidFill>
            </a:endParaRP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Distributions in the Exponential Family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chemeClr val="accent4">
                        <a:lumMod val="75000"/>
                      </a:schemeClr>
                    </a:solidFill>
                  </a:rPr>
                  <a:t>Probability density function</a:t>
                </a:r>
                <a:r>
                  <a:rPr lang="en-US" dirty="0" smtClean="0"/>
                  <a:t> of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t>Variance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Canonical parameter</a:t>
                </a: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scale factor, scale parameter, dispersion parameter.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p:txBody>
          <a:bodyPr>
            <a:normAutofit/>
          </a:bodyPr>
          <a:lstStyle/>
          <a:p>
            <a:pPr marL="228600" lvl="2"/>
            <a:r>
              <a:rPr lang="en-US" b="1" dirty="0" smtClean="0"/>
              <a:t>Random </a:t>
            </a:r>
            <a:r>
              <a:rPr lang="en-US" b="1" dirty="0"/>
              <a:t>Component</a:t>
            </a:r>
            <a:endParaRPr lang="en-US" dirty="0"/>
          </a:p>
          <a:p>
            <a:pPr marL="685800" lvl="4"/>
            <a:r>
              <a:rPr lang="en-US" dirty="0" smtClean="0"/>
              <a:t>Other names: sampling distribution, error distribution</a:t>
            </a:r>
            <a:endParaRPr lang="en-US" dirty="0"/>
          </a:p>
          <a:p>
            <a:pPr marL="685800" lvl="4"/>
            <a:r>
              <a:rPr lang="en-US" dirty="0"/>
              <a:t>Relationship to likelihood function </a:t>
            </a:r>
            <a:r>
              <a:rPr lang="en-US" dirty="0">
                <a:solidFill>
                  <a:schemeClr val="accent4">
                    <a:lumMod val="75000"/>
                  </a:schemeClr>
                </a:solidFill>
              </a:rPr>
              <a:t>(QERM L11; M&amp;N p. 28)</a:t>
            </a:r>
          </a:p>
          <a:p>
            <a:pPr marL="228600" lvl="2"/>
            <a:r>
              <a:rPr lang="en-US" b="1" dirty="0"/>
              <a:t>Systematic Component</a:t>
            </a:r>
            <a:endParaRPr lang="en-US" dirty="0"/>
          </a:p>
          <a:p>
            <a:pPr marL="685800" lvl="4"/>
            <a:r>
              <a:rPr lang="en-US" dirty="0" smtClean="0"/>
              <a:t>Also called the </a:t>
            </a:r>
            <a:r>
              <a:rPr lang="en-US" dirty="0"/>
              <a:t>linear model</a:t>
            </a:r>
          </a:p>
          <a:p>
            <a:pPr marL="228600" lvl="2"/>
            <a:r>
              <a:rPr lang="en-US" b="1" dirty="0"/>
              <a:t>Link function</a:t>
            </a:r>
            <a:endParaRPr lang="en-US" dirty="0"/>
          </a:p>
          <a:p>
            <a:pPr marL="685800" lvl="4"/>
            <a:r>
              <a:rPr lang="en-US" dirty="0"/>
              <a:t>Mathematical notation</a:t>
            </a:r>
          </a:p>
          <a:p>
            <a:pPr marL="685800" lvl="4"/>
            <a:r>
              <a:rPr lang="en-US" dirty="0"/>
              <a:t>Purpose (in English)</a:t>
            </a:r>
          </a:p>
          <a:p>
            <a:pPr marL="1143000" lvl="6"/>
            <a:r>
              <a:rPr lang="en-US" dirty="0"/>
              <a:t>Relates the expected value of the response variable (E(</a:t>
            </a:r>
            <a:r>
              <a:rPr lang="en-US" dirty="0" err="1"/>
              <a:t>y_i</a:t>
            </a:r>
            <a:r>
              <a:rPr lang="en-US" dirty="0"/>
              <a:t>)) to the data</a:t>
            </a:r>
          </a:p>
          <a:p>
            <a:pPr marL="1143000" lvl="6"/>
            <a:r>
              <a:rPr lang="en-US" dirty="0"/>
              <a:t>Note that the purpose of the link function is to tame the response variable to restrict it to the correct scale when it is a function of X*beta</a:t>
            </a:r>
          </a:p>
          <a:p>
            <a:pPr marL="685800" lvl="4"/>
            <a:r>
              <a:rPr lang="en-US" dirty="0"/>
              <a:t>Canonical link </a:t>
            </a:r>
            <a:r>
              <a:rPr lang="en-US" dirty="0" smtClean="0"/>
              <a:t>function</a:t>
            </a:r>
            <a:endParaRPr lang="en-US" dirty="0"/>
          </a:p>
        </p:txBody>
      </p:sp>
    </p:spTree>
    <p:extLst>
      <p:ext uri="{BB962C8B-B14F-4D97-AF65-F5344CB8AC3E}">
        <p14:creationId xmlns:p14="http://schemas.microsoft.com/office/powerpoint/2010/main" val="365613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1674</Words>
  <Application>Microsoft Office PowerPoint</Application>
  <PresentationFormat>Widescreen</PresentationFormat>
  <Paragraphs>174</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Overview of Regression Models</vt:lpstr>
      <vt:lpstr>Goals</vt:lpstr>
      <vt:lpstr>What will we not cover except in passing?</vt:lpstr>
      <vt:lpstr>Types of Regression Models Covered</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Distributions in the Exponential Family</vt:lpstr>
      <vt:lpstr>3 Key Components of a GLM</vt:lpstr>
      <vt:lpstr>Intro to the Linear Mixed Model (LMM) </vt:lpstr>
      <vt:lpstr>Fixed vs. Random Effects</vt:lpstr>
      <vt:lpstr>Random Effects Structures</vt:lpstr>
      <vt:lpstr>LMM Mathematical Notation</vt:lpstr>
      <vt:lpstr>Random Effects: Advantages &amp; Challenges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34</cp:revision>
  <dcterms:created xsi:type="dcterms:W3CDTF">2021-12-05T17:54:10Z</dcterms:created>
  <dcterms:modified xsi:type="dcterms:W3CDTF">2021-12-06T18:31:39Z</dcterms:modified>
</cp:coreProperties>
</file>