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2" r:id="rId2"/>
    <p:sldId id="283" r:id="rId3"/>
    <p:sldId id="284" r:id="rId4"/>
    <p:sldId id="285" r:id="rId5"/>
    <p:sldId id="256" r:id="rId6"/>
    <p:sldId id="257" r:id="rId7"/>
    <p:sldId id="259" r:id="rId8"/>
    <p:sldId id="258" r:id="rId9"/>
    <p:sldId id="279" r:id="rId10"/>
    <p:sldId id="280" r:id="rId11"/>
    <p:sldId id="260" r:id="rId12"/>
    <p:sldId id="261" r:id="rId13"/>
    <p:sldId id="262" r:id="rId14"/>
    <p:sldId id="263" r:id="rId15"/>
    <p:sldId id="264" r:id="rId16"/>
    <p:sldId id="265" r:id="rId17"/>
    <p:sldId id="271" r:id="rId18"/>
    <p:sldId id="272" r:id="rId19"/>
    <p:sldId id="273" r:id="rId20"/>
    <p:sldId id="274" r:id="rId21"/>
    <p:sldId id="275" r:id="rId22"/>
    <p:sldId id="276" r:id="rId23"/>
    <p:sldId id="278" r:id="rId24"/>
    <p:sldId id="277" r:id="rId25"/>
    <p:sldId id="281" r:id="rId26"/>
    <p:sldId id="266" r:id="rId27"/>
    <p:sldId id="267" r:id="rId28"/>
    <p:sldId id="270" r:id="rId29"/>
    <p:sldId id="268"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98" autoAdjust="0"/>
    <p:restoredTop sz="94609" autoAdjust="0"/>
  </p:normalViewPr>
  <p:slideViewPr>
    <p:cSldViewPr snapToGrid="0">
      <p:cViewPr varScale="1">
        <p:scale>
          <a:sx n="85" d="100"/>
          <a:sy n="85" d="100"/>
        </p:scale>
        <p:origin x="58" y="240"/>
      </p:cViewPr>
      <p:guideLst/>
    </p:cSldViewPr>
  </p:slideViewPr>
  <p:notesTextViewPr>
    <p:cViewPr>
      <p:scale>
        <a:sx n="1" d="1"/>
        <a:sy n="1" d="1"/>
      </p:scale>
      <p:origin x="0" y="0"/>
    </p:cViewPr>
  </p:notesTextViewPr>
  <p:sorterViewPr>
    <p:cViewPr varScale="1">
      <p:scale>
        <a:sx n="100" d="100"/>
        <a:sy n="100" d="100"/>
      </p:scale>
      <p:origin x="0" y="-549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532B-AEE1-4521-BED8-FA67A45A1A20}"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52FC-6FC7-4467-86D7-6099F586D432}" type="slidenum">
              <a:rPr lang="en-US" smtClean="0"/>
              <a:t>‹#›</a:t>
            </a:fld>
            <a:endParaRPr lang="en-US"/>
          </a:p>
        </p:txBody>
      </p:sp>
    </p:spTree>
    <p:extLst>
      <p:ext uri="{BB962C8B-B14F-4D97-AF65-F5344CB8AC3E}">
        <p14:creationId xmlns:p14="http://schemas.microsoft.com/office/powerpoint/2010/main" val="339611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Wood 2006 = GAM</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13</a:t>
            </a:fld>
            <a:endParaRPr lang="en-US"/>
          </a:p>
        </p:txBody>
      </p:sp>
    </p:spTree>
    <p:extLst>
      <p:ext uri="{BB962C8B-B14F-4D97-AF65-F5344CB8AC3E}">
        <p14:creationId xmlns:p14="http://schemas.microsoft.com/office/powerpoint/2010/main" val="186515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crawley_cap16.pdf</a:t>
            </a:r>
            <a:r>
              <a:rPr lang="en-US" baseline="0" dirty="0" smtClean="0"/>
              <a:t> p. 3 for derivation of the logit and its relationship to parameter p of the binomial distribution.</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23</a:t>
            </a:fld>
            <a:endParaRPr lang="en-US"/>
          </a:p>
        </p:txBody>
      </p:sp>
    </p:spTree>
    <p:extLst>
      <p:ext uri="{BB962C8B-B14F-4D97-AF65-F5344CB8AC3E}">
        <p14:creationId xmlns:p14="http://schemas.microsoft.com/office/powerpoint/2010/main" val="338143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7357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16066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5466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395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772DE-1C71-4C15-94E7-A563D3B8A110}"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24754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772DE-1C71-4C15-94E7-A563D3B8A110}"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6994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772DE-1C71-4C15-94E7-A563D3B8A110}"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52830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772DE-1C71-4C15-94E7-A563D3B8A110}"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9587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772DE-1C71-4C15-94E7-A563D3B8A110}"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31225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4532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8744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72DE-1C71-4C15-94E7-A563D3B8A110}" type="datetimeFigureOut">
              <a:rPr lang="en-US" smtClean="0"/>
              <a:t>12/7/2021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FFCAF-4D0F-4858-B7C3-E1FCA436AF75}" type="slidenum">
              <a:rPr lang="en-US" smtClean="0"/>
              <a:t>‹#›</a:t>
            </a:fld>
            <a:endParaRPr lang="en-US"/>
          </a:p>
        </p:txBody>
      </p:sp>
    </p:spTree>
    <p:extLst>
      <p:ext uri="{BB962C8B-B14F-4D97-AF65-F5344CB8AC3E}">
        <p14:creationId xmlns:p14="http://schemas.microsoft.com/office/powerpoint/2010/main" val="393428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6.xml"/><Relationship Id="rId5" Type="http://schemas.openxmlformats.org/officeDocument/2006/relationships/image" Target="../media/image11.emf"/><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Applying Regression Analysis to Investigate Spatiotemporal </a:t>
            </a:r>
            <a:r>
              <a:rPr lang="en-US" dirty="0" err="1" smtClean="0"/>
              <a:t>Variablity</a:t>
            </a:r>
            <a:r>
              <a:rPr lang="en-US" dirty="0" smtClean="0"/>
              <a:t> in Bearded Seal Calls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smtClean="0"/>
              <a:t>9 December 2021</a:t>
            </a:r>
            <a:endParaRPr lang="en-US" dirty="0"/>
          </a:p>
        </p:txBody>
      </p:sp>
    </p:spTree>
    <p:extLst>
      <p:ext uri="{BB962C8B-B14F-4D97-AF65-F5344CB8AC3E}">
        <p14:creationId xmlns:p14="http://schemas.microsoft.com/office/powerpoint/2010/main" val="3119834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grpSp>
        <p:nvGrpSpPr>
          <p:cNvPr id="11" name="Group 10"/>
          <p:cNvGrpSpPr/>
          <p:nvPr/>
        </p:nvGrpSpPr>
        <p:grpSpPr>
          <a:xfrm>
            <a:off x="2458303" y="1269347"/>
            <a:ext cx="7275395" cy="5152624"/>
            <a:chOff x="2323629" y="1260382"/>
            <a:chExt cx="7275395" cy="5152624"/>
          </a:xfrm>
        </p:grpSpPr>
        <p:pic>
          <p:nvPicPr>
            <p:cNvPr id="7" name="Picture 6"/>
            <p:cNvPicPr>
              <a:picLocks noChangeAspect="1"/>
            </p:cNvPicPr>
            <p:nvPr/>
          </p:nvPicPr>
          <p:blipFill>
            <a:blip r:embed="rId2"/>
            <a:stretch>
              <a:fillRect/>
            </a:stretch>
          </p:blipFill>
          <p:spPr>
            <a:xfrm>
              <a:off x="6315513" y="1260382"/>
              <a:ext cx="3237186" cy="251460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269188" y="3898406"/>
              <a:ext cx="3329836" cy="25146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2502494" y="3898406"/>
              <a:ext cx="3210605" cy="251460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323629" y="1260382"/>
              <a:ext cx="3568337" cy="2514600"/>
            </a:xfrm>
            <a:prstGeom prst="rect">
              <a:avLst/>
            </a:prstGeom>
            <a:ln>
              <a:solidFill>
                <a:schemeClr val="tx1"/>
              </a:solidFill>
            </a:ln>
          </p:spPr>
        </p:pic>
      </p:grpSp>
    </p:spTree>
    <p:extLst>
      <p:ext uri="{BB962C8B-B14F-4D97-AF65-F5344CB8AC3E}">
        <p14:creationId xmlns:p14="http://schemas.microsoft.com/office/powerpoint/2010/main" val="425462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238036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58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Model (LM): Formal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Formally, consider </a:t>
                </a:r>
                <a14:m>
                  <m:oMath xmlns:m="http://schemas.openxmlformats.org/officeDocument/2006/math">
                    <m:r>
                      <a:rPr lang="en-US" b="0" i="1" smtClean="0">
                        <a:latin typeface="Cambria Math" panose="02040503050406030204" pitchFamily="18" charset="0"/>
                      </a:rPr>
                      <m:t>𝑛</m:t>
                    </m:r>
                  </m:oMath>
                </a14:m>
                <a:r>
                  <a:rPr lang="en-US" dirty="0" smtClean="0"/>
                  <a:t> </a:t>
                </a:r>
                <a:r>
                  <a:rPr lang="en-US" dirty="0" smtClean="0">
                    <a:solidFill>
                      <a:srgbClr val="0070C0"/>
                    </a:solidFill>
                  </a:rPr>
                  <a:t>observations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is an observation on </a:t>
                </a:r>
                <a:r>
                  <a:rPr lang="en-US" dirty="0" smtClean="0">
                    <a:solidFill>
                      <a:srgbClr val="0070C0"/>
                    </a:solidFill>
                  </a:rPr>
                  <a:t>random variable</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smtClean="0"/>
                  <a:t>, with </a:t>
                </a:r>
                <a:r>
                  <a:rPr lang="en-US" dirty="0" smtClean="0">
                    <a:solidFill>
                      <a:srgbClr val="0070C0"/>
                    </a:solidFill>
                  </a:rPr>
                  <a:t>expectation</a:t>
                </a:r>
                <a:r>
                  <a:rPr lang="en-US" dirty="0" smtClean="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Suppose that an appropriate model for the relationship between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is: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a:t>
                </a:r>
              </a:p>
              <a:p>
                <a:pPr marL="0" indent="0">
                  <a:buNone/>
                </a:pPr>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is an unknown </a:t>
                </a:r>
                <a:r>
                  <a:rPr lang="en-US" dirty="0" smtClean="0">
                    <a:solidFill>
                      <a:srgbClr val="0070C0"/>
                    </a:solidFill>
                  </a:rPr>
                  <a:t>parameter</a:t>
                </a:r>
                <a:r>
                  <a:rPr lang="en-US" dirty="0" smtClean="0"/>
                  <a:t> and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oMath>
                </a14:m>
                <a:r>
                  <a:rPr lang="en-US" dirty="0" smtClean="0"/>
                  <a:t> are mutually independent zero mean random variables, each with the same </a:t>
                </a:r>
                <a:r>
                  <a:rPr lang="en-US" dirty="0" smtClean="0">
                    <a:solidFill>
                      <a:srgbClr val="0070C0"/>
                    </a:solidFill>
                  </a:rPr>
                  <a:t>variance</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So the model says that </a:t>
                </a:r>
                <a14:m>
                  <m:oMath xmlns:m="http://schemas.openxmlformats.org/officeDocument/2006/math">
                    <m:r>
                      <a:rPr lang="en-US" b="0" i="1" smtClean="0">
                        <a:latin typeface="Cambria Math" panose="02040503050406030204" pitchFamily="18" charset="0"/>
                      </a:rPr>
                      <m:t>𝑌</m:t>
                    </m:r>
                  </m:oMath>
                </a14:m>
                <a:r>
                  <a:rPr lang="en-US" dirty="0" smtClean="0"/>
                  <a:t> is given by </a:t>
                </a:r>
                <a14:m>
                  <m:oMath xmlns:m="http://schemas.openxmlformats.org/officeDocument/2006/math">
                    <m:r>
                      <a:rPr lang="en-US" i="1">
                        <a:latin typeface="Cambria Math" panose="02040503050406030204" pitchFamily="18" charset="0"/>
                      </a:rPr>
                      <m:t>𝑥</m:t>
                    </m:r>
                  </m:oMath>
                </a14:m>
                <a:r>
                  <a:rPr lang="en-US" dirty="0" smtClean="0"/>
                  <a:t> multiplied by a </a:t>
                </a:r>
                <a:r>
                  <a:rPr lang="en-US" dirty="0" smtClean="0">
                    <a:solidFill>
                      <a:srgbClr val="0070C0"/>
                    </a:solidFill>
                  </a:rPr>
                  <a:t>constant</a:t>
                </a:r>
                <a:r>
                  <a:rPr lang="en-US" dirty="0" smtClean="0"/>
                  <a:t> plus a random term. </a:t>
                </a:r>
                <a14:m>
                  <m:oMath xmlns:m="http://schemas.openxmlformats.org/officeDocument/2006/math">
                    <m:r>
                      <a:rPr lang="en-US" i="1">
                        <a:latin typeface="Cambria Math" panose="02040503050406030204" pitchFamily="18" charset="0"/>
                      </a:rPr>
                      <m:t>𝑌</m:t>
                    </m:r>
                  </m:oMath>
                </a14:m>
                <a:r>
                  <a:rPr lang="en-US" dirty="0" smtClean="0"/>
                  <a:t> is an example of a </a:t>
                </a:r>
                <a:r>
                  <a:rPr lang="en-US" i="1" dirty="0" smtClean="0">
                    <a:solidFill>
                      <a:srgbClr val="0070C0"/>
                    </a:solidFill>
                  </a:rPr>
                  <a:t>response variable</a:t>
                </a:r>
                <a:r>
                  <a:rPr lang="en-US" dirty="0" smtClean="0"/>
                  <a:t>, while </a:t>
                </a:r>
                <a:r>
                  <a:rPr lang="en-US" i="1" dirty="0" smtClean="0"/>
                  <a:t>x</a:t>
                </a:r>
                <a:r>
                  <a:rPr lang="en-US" dirty="0" smtClean="0"/>
                  <a:t> is an example of a </a:t>
                </a:r>
                <a:r>
                  <a:rPr lang="en-US" i="1" dirty="0" smtClean="0">
                    <a:solidFill>
                      <a:srgbClr val="0070C0"/>
                    </a:solidFill>
                  </a:rPr>
                  <a:t>predictor variable</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1043"/>
                </a:stretch>
              </a:blipFill>
            </p:spPr>
            <p:txBody>
              <a:bodyPr/>
              <a:lstStyle/>
              <a:p>
                <a:r>
                  <a:rPr lang="en-US">
                    <a:noFill/>
                  </a:rPr>
                  <a:t> </a:t>
                </a:r>
              </a:p>
            </p:txBody>
          </p:sp>
        </mc:Fallback>
      </mc:AlternateContent>
      <p:sp>
        <p:nvSpPr>
          <p:cNvPr id="5" name="TextBox 4"/>
          <p:cNvSpPr txBox="1"/>
          <p:nvPr/>
        </p:nvSpPr>
        <p:spPr>
          <a:xfrm>
            <a:off x="1657798" y="6244281"/>
            <a:ext cx="8876404" cy="369332"/>
          </a:xfrm>
          <a:prstGeom prst="rect">
            <a:avLst/>
          </a:prstGeom>
          <a:solidFill>
            <a:srgbClr val="0070C0"/>
          </a:solidFill>
        </p:spPr>
        <p:txBody>
          <a:bodyPr wrap="none" rtlCol="0">
            <a:spAutoFit/>
          </a:bodyPr>
          <a:lstStyle/>
          <a:p>
            <a:r>
              <a:rPr lang="en-US" dirty="0" smtClean="0">
                <a:solidFill>
                  <a:schemeClr val="bg1"/>
                </a:solidFill>
              </a:rPr>
              <a:t>Wood, S.N. 2006. Generalized Additive Models: An introduction with R. Chapman &amp; Hall/CRC.</a:t>
            </a:r>
            <a:endParaRPr lang="en-US" dirty="0">
              <a:solidFill>
                <a:schemeClr val="bg1"/>
              </a:solidFill>
            </a:endParaRPr>
          </a:p>
        </p:txBody>
      </p:sp>
    </p:spTree>
    <p:extLst>
      <p:ext uri="{BB962C8B-B14F-4D97-AF65-F5344CB8AC3E}">
        <p14:creationId xmlns:p14="http://schemas.microsoft.com/office/powerpoint/2010/main" val="207936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Equivalent Terminology</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p:txBody>
              <a:bodyPr/>
              <a:lstStyle/>
              <a:p>
                <a:r>
                  <a:rPr lang="en-US" dirty="0" smtClean="0"/>
                  <a:t>Response Variable, </a:t>
                </a:r>
                <a14:m>
                  <m:oMath xmlns:m="http://schemas.openxmlformats.org/officeDocument/2006/math">
                    <m:r>
                      <a:rPr lang="en-US" b="1" i="1" smtClean="0">
                        <a:latin typeface="Cambria Math" panose="02040503050406030204" pitchFamily="18" charset="0"/>
                      </a:rPr>
                      <m:t>𝒀</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blipFill>
                <a:blip r:embed="rId2"/>
                <a:stretch>
                  <a:fillRect l="-1891" b="-17037"/>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r>
              <a:rPr lang="en-US" dirty="0" smtClean="0"/>
              <a:t>Dependent variable			</a:t>
            </a:r>
            <a:endParaRPr lang="en-US"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3"/>
              </p:nvPr>
            </p:nvSpPr>
            <p:spPr/>
            <p:txBody>
              <a:bodyPr/>
              <a:lstStyle/>
              <a:p>
                <a:r>
                  <a:rPr lang="en-US" dirty="0" smtClean="0"/>
                  <a:t>Predictor Variable, </a:t>
                </a:r>
                <a14:m>
                  <m:oMath xmlns:m="http://schemas.openxmlformats.org/officeDocument/2006/math">
                    <m:r>
                      <a:rPr lang="en-US" b="1" i="1" smtClean="0">
                        <a:latin typeface="Cambria Math" panose="02040503050406030204" pitchFamily="18" charset="0"/>
                      </a:rPr>
                      <m:t>𝒙</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3"/>
              </p:nvPr>
            </p:nvSpPr>
            <p:spPr>
              <a:blipFill>
                <a:blip r:embed="rId3"/>
                <a:stretch>
                  <a:fillRect l="-1882" b="-17037"/>
                </a:stretch>
              </a:blipFill>
            </p:spPr>
            <p:txBody>
              <a:bodyPr/>
              <a:lstStyle/>
              <a:p>
                <a:r>
                  <a:rPr lang="en-US">
                    <a:noFill/>
                  </a:rPr>
                  <a:t> </a:t>
                </a:r>
              </a:p>
            </p:txBody>
          </p:sp>
        </mc:Fallback>
      </mc:AlternateContent>
      <p:sp>
        <p:nvSpPr>
          <p:cNvPr id="7" name="Content Placeholder 6"/>
          <p:cNvSpPr>
            <a:spLocks noGrp="1"/>
          </p:cNvSpPr>
          <p:nvPr>
            <p:ph sz="quarter" idx="4"/>
          </p:nvPr>
        </p:nvSpPr>
        <p:spPr/>
        <p:txBody>
          <a:bodyPr/>
          <a:lstStyle/>
          <a:p>
            <a:r>
              <a:rPr lang="en-US" dirty="0" smtClean="0"/>
              <a:t>Independent variable</a:t>
            </a:r>
          </a:p>
          <a:p>
            <a:r>
              <a:rPr lang="en-US" dirty="0" smtClean="0"/>
              <a:t>Driver</a:t>
            </a:r>
          </a:p>
          <a:p>
            <a:r>
              <a:rPr lang="en-US" dirty="0" smtClean="0"/>
              <a:t>Covariate</a:t>
            </a:r>
            <a:endParaRPr lang="en-US" dirty="0"/>
          </a:p>
        </p:txBody>
      </p:sp>
    </p:spTree>
    <p:extLst>
      <p:ext uri="{BB962C8B-B14F-4D97-AF65-F5344CB8AC3E}">
        <p14:creationId xmlns:p14="http://schemas.microsoft.com/office/powerpoint/2010/main" val="807197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Examples</a:t>
            </a:r>
            <a:endParaRPr lang="en-US" dirty="0"/>
          </a:p>
        </p:txBody>
      </p:sp>
      <p:sp>
        <p:nvSpPr>
          <p:cNvPr id="9" name="Text Placeholder 8"/>
          <p:cNvSpPr>
            <a:spLocks noGrp="1"/>
          </p:cNvSpPr>
          <p:nvPr>
            <p:ph type="body" idx="1"/>
          </p:nvPr>
        </p:nvSpPr>
        <p:spPr/>
        <p:txBody>
          <a:bodyPr/>
          <a:lstStyle/>
          <a:p>
            <a:pPr algn="ctr"/>
            <a:r>
              <a:rPr lang="en-US" dirty="0" smtClean="0"/>
              <a:t>Linear Models</a:t>
            </a:r>
            <a:endParaRPr lang="en-US" dirty="0"/>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𝑥𝑧</m:t>
                          </m:r>
                        </m:e>
                      </m:d>
                    </m:oMath>
                  </m:oMathPara>
                </a14:m>
                <a:endParaRPr lang="en-US" dirty="0" smtClean="0"/>
              </a:p>
              <a:p>
                <a:pPr marL="0" indent="0">
                  <a:buNone/>
                </a:pPr>
                <a:endParaRPr lang="en-US" sz="15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𝑥</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blipFill>
                <a:blip r:embed="rId2"/>
                <a:stretch>
                  <a:fillRect l="-236"/>
                </a:stretch>
              </a:blipFill>
            </p:spPr>
            <p:txBody>
              <a:bodyPr/>
              <a:lstStyle/>
              <a:p>
                <a:r>
                  <a:rPr lang="en-US">
                    <a:noFill/>
                  </a:rPr>
                  <a:t> </a:t>
                </a:r>
              </a:p>
            </p:txBody>
          </p:sp>
        </mc:Fallback>
      </mc:AlternateContent>
      <p:sp>
        <p:nvSpPr>
          <p:cNvPr id="11" name="Text Placeholder 10"/>
          <p:cNvSpPr>
            <a:spLocks noGrp="1"/>
          </p:cNvSpPr>
          <p:nvPr>
            <p:ph type="body" sz="quarter" idx="3"/>
          </p:nvPr>
        </p:nvSpPr>
        <p:spPr/>
        <p:txBody>
          <a:bodyPr/>
          <a:lstStyle/>
          <a:p>
            <a:pPr algn="ctr"/>
            <a:r>
              <a:rPr lang="en-US" dirty="0" smtClean="0"/>
              <a:t>Non-linear Models</a:t>
            </a:r>
            <a:endParaRPr lang="en-US"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sup>
                      </m:sSub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oMath>
                  </m:oMathPara>
                </a14:m>
                <a:endParaRPr lang="en-US" dirty="0" smtClean="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US">
                    <a:noFill/>
                  </a:rPr>
                  <a:t> </a:t>
                </a:r>
              </a:p>
            </p:txBody>
          </p:sp>
        </mc:Fallback>
      </mc:AlternateContent>
      <p:sp>
        <p:nvSpPr>
          <p:cNvPr id="8" name="Rectangle 7"/>
          <p:cNvSpPr/>
          <p:nvPr/>
        </p:nvSpPr>
        <p:spPr>
          <a:xfrm>
            <a:off x="4604951" y="266611"/>
            <a:ext cx="7331676" cy="1200329"/>
          </a:xfrm>
          <a:prstGeom prst="rect">
            <a:avLst/>
          </a:prstGeom>
          <a:solidFill>
            <a:srgbClr val="0070C0"/>
          </a:solidFill>
          <a:ln>
            <a:noFill/>
          </a:ln>
        </p:spPr>
        <p:txBody>
          <a:bodyPr wrap="square">
            <a:spAutoFit/>
          </a:bodyPr>
          <a:lstStyle/>
          <a:p>
            <a:r>
              <a:rPr lang="en-US" dirty="0">
                <a:solidFill>
                  <a:schemeClr val="bg1"/>
                </a:solidFill>
              </a:rPr>
              <a:t>The simple linear model, introduced above, can be generalized by allowing the response variable to depend on multiple predictor variables (plus an additive constant). These extra predictor variables can themselves be transformations of the original predictors. (Wood 2006)</a:t>
            </a:r>
          </a:p>
        </p:txBody>
      </p:sp>
    </p:spTree>
    <p:extLst>
      <p:ext uri="{BB962C8B-B14F-4D97-AF65-F5344CB8AC3E}">
        <p14:creationId xmlns:p14="http://schemas.microsoft.com/office/powerpoint/2010/main" val="1404036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Matrix Notation</a:t>
            </a:r>
            <a:endParaRPr lang="en-US" dirty="0"/>
          </a:p>
        </p:txBody>
      </p:sp>
      <p:pic>
        <p:nvPicPr>
          <p:cNvPr id="7" name="image2.png"/>
          <p:cNvPicPr>
            <a:picLocks noChangeAspect="1"/>
          </p:cNvPicPr>
          <p:nvPr/>
        </p:nvPicPr>
        <p:blipFill>
          <a:blip r:embed="rId2"/>
          <a:srcRect/>
          <a:stretch>
            <a:fillRect/>
          </a:stretch>
        </p:blipFill>
        <p:spPr>
          <a:xfrm>
            <a:off x="2183624" y="1568281"/>
            <a:ext cx="7824751" cy="4025695"/>
          </a:xfrm>
          <a:prstGeom prst="rect">
            <a:avLst/>
          </a:prstGeom>
          <a:ln/>
        </p:spPr>
      </p:pic>
      <p:sp>
        <p:nvSpPr>
          <p:cNvPr id="8" name="Right Brace 7"/>
          <p:cNvSpPr/>
          <p:nvPr/>
        </p:nvSpPr>
        <p:spPr>
          <a:xfrm rot="5400000">
            <a:off x="6795244" y="4706471"/>
            <a:ext cx="313767" cy="20887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12542" y="6078070"/>
            <a:ext cx="1484189" cy="369332"/>
          </a:xfrm>
          <a:prstGeom prst="rect">
            <a:avLst/>
          </a:prstGeom>
          <a:noFill/>
        </p:spPr>
        <p:txBody>
          <a:bodyPr wrap="none" rtlCol="0">
            <a:spAutoFit/>
          </a:bodyPr>
          <a:lstStyle/>
          <a:p>
            <a:r>
              <a:rPr lang="en-US" dirty="0" smtClean="0">
                <a:solidFill>
                  <a:srgbClr val="0070C0"/>
                </a:solidFill>
              </a:rPr>
              <a:t>Design Matrix</a:t>
            </a:r>
            <a:endParaRPr lang="en-US" dirty="0">
              <a:solidFill>
                <a:srgbClr val="0070C0"/>
              </a:solidFill>
            </a:endParaRPr>
          </a:p>
        </p:txBody>
      </p:sp>
      <p:sp>
        <p:nvSpPr>
          <p:cNvPr id="10" name="TextBox 9"/>
          <p:cNvSpPr txBox="1"/>
          <p:nvPr/>
        </p:nvSpPr>
        <p:spPr>
          <a:xfrm>
            <a:off x="8130987" y="4177552"/>
            <a:ext cx="1249316" cy="369332"/>
          </a:xfrm>
          <a:prstGeom prst="rect">
            <a:avLst/>
          </a:prstGeom>
          <a:noFill/>
        </p:spPr>
        <p:txBody>
          <a:bodyPr wrap="none" rtlCol="0">
            <a:spAutoFit/>
          </a:bodyPr>
          <a:lstStyle/>
          <a:p>
            <a:r>
              <a:rPr lang="en-US" dirty="0" smtClean="0">
                <a:solidFill>
                  <a:srgbClr val="0070C0"/>
                </a:solidFill>
              </a:rPr>
              <a:t>Parameters</a:t>
            </a:r>
            <a:endParaRPr lang="en-US" dirty="0">
              <a:solidFill>
                <a:srgbClr val="0070C0"/>
              </a:solidFill>
            </a:endParaRPr>
          </a:p>
        </p:txBody>
      </p:sp>
      <p:sp>
        <p:nvSpPr>
          <p:cNvPr id="11" name="TextBox 10"/>
          <p:cNvSpPr txBox="1"/>
          <p:nvPr/>
        </p:nvSpPr>
        <p:spPr>
          <a:xfrm>
            <a:off x="9161929" y="5409311"/>
            <a:ext cx="741229" cy="369332"/>
          </a:xfrm>
          <a:prstGeom prst="rect">
            <a:avLst/>
          </a:prstGeom>
          <a:noFill/>
        </p:spPr>
        <p:txBody>
          <a:bodyPr wrap="none" rtlCol="0">
            <a:spAutoFit/>
          </a:bodyPr>
          <a:lstStyle/>
          <a:p>
            <a:r>
              <a:rPr lang="en-US" dirty="0" smtClean="0">
                <a:solidFill>
                  <a:srgbClr val="0070C0"/>
                </a:solidFill>
              </a:rPr>
              <a:t>Errors</a:t>
            </a:r>
            <a:endParaRPr lang="en-US" dirty="0">
              <a:solidFill>
                <a:srgbClr val="0070C0"/>
              </a:solidFill>
            </a:endParaRPr>
          </a:p>
        </p:txBody>
      </p:sp>
    </p:spTree>
    <p:extLst>
      <p:ext uri="{BB962C8B-B14F-4D97-AF65-F5344CB8AC3E}">
        <p14:creationId xmlns:p14="http://schemas.microsoft.com/office/powerpoint/2010/main" val="1957884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Generalized Linear Model (GLM)</a:t>
            </a:r>
            <a:endParaRPr lang="en-US" dirty="0"/>
          </a:p>
        </p:txBody>
      </p:sp>
      <p:sp>
        <p:nvSpPr>
          <p:cNvPr id="5" name="Content Placeholder 4"/>
          <p:cNvSpPr>
            <a:spLocks noGrp="1"/>
          </p:cNvSpPr>
          <p:nvPr>
            <p:ph idx="1"/>
          </p:nvPr>
        </p:nvSpPr>
        <p:spPr>
          <a:xfrm>
            <a:off x="838200" y="1265447"/>
            <a:ext cx="10515600" cy="4351338"/>
          </a:xfrm>
        </p:spPr>
        <p:txBody>
          <a:bodyPr/>
          <a:lstStyle/>
          <a:p>
            <a:pPr marL="282575" lvl="1"/>
            <a:r>
              <a:rPr lang="en-US" dirty="0" smtClean="0"/>
              <a:t>Common </a:t>
            </a:r>
            <a:r>
              <a:rPr lang="en-US" dirty="0"/>
              <a:t>approach for a class of regression models with single response variables</a:t>
            </a:r>
          </a:p>
          <a:p>
            <a:pPr marL="282575" lvl="2"/>
            <a:r>
              <a:rPr lang="en-US" sz="2400" dirty="0" smtClean="0"/>
              <a:t>Examples: </a:t>
            </a:r>
            <a:r>
              <a:rPr lang="en-US" sz="2400" dirty="0"/>
              <a:t>linear, logistic, Poisson regression</a:t>
            </a:r>
          </a:p>
          <a:p>
            <a:pPr marL="282575" lvl="2"/>
            <a:r>
              <a:rPr lang="en-US" sz="2400" dirty="0"/>
              <a:t>General applicability to distributions in the </a:t>
            </a:r>
            <a:r>
              <a:rPr lang="en-US" sz="2400" dirty="0">
                <a:solidFill>
                  <a:srgbClr val="0070C0"/>
                </a:solidFill>
              </a:rPr>
              <a:t>exponential family</a:t>
            </a:r>
          </a:p>
          <a:p>
            <a:pPr marL="0" indent="0">
              <a:buNone/>
            </a:pPr>
            <a:endParaRPr lang="en-US" dirty="0"/>
          </a:p>
        </p:txBody>
      </p:sp>
      <p:pic>
        <p:nvPicPr>
          <p:cNvPr id="6"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3350" r="11195"/>
          <a:stretch/>
        </p:blipFill>
        <p:spPr>
          <a:xfrm>
            <a:off x="2963562" y="2734215"/>
            <a:ext cx="6264876" cy="4123785"/>
          </a:xfrm>
          <a:prstGeom prst="rect">
            <a:avLst/>
          </a:prstGeom>
        </p:spPr>
      </p:pic>
    </p:spTree>
    <p:extLst>
      <p:ext uri="{BB962C8B-B14F-4D97-AF65-F5344CB8AC3E}">
        <p14:creationId xmlns:p14="http://schemas.microsoft.com/office/powerpoint/2010/main" val="3573669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form of Probability Distributions in the Exponential Family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70C0"/>
                    </a:solidFill>
                  </a:rPr>
                  <a:t>Probability distribution function </a:t>
                </a:r>
                <a:r>
                  <a:rPr lang="en-US" dirty="0" smtClean="0"/>
                  <a:t>for a random variable </a:t>
                </a:r>
                <a14:m>
                  <m:oMath xmlns:m="http://schemas.openxmlformats.org/officeDocument/2006/math">
                    <m:r>
                      <a:rPr lang="en-US" b="0" i="1" smtClean="0">
                        <a:latin typeface="Cambria Math" panose="02040503050406030204" pitchFamily="18" charset="0"/>
                      </a:rPr>
                      <m:t>𝑌</m:t>
                    </m:r>
                  </m:oMath>
                </a14:m>
                <a:r>
                  <a:rPr lang="en-US" dirty="0" smtClean="0"/>
                  <a:t> from an exponential family: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rPr>
                        <m:t>=</m:t>
                      </m:r>
                      <m:r>
                        <a:rPr lang="en-US" b="0" i="1" smtClean="0">
                          <a:latin typeface="Cambria Math" panose="02040503050406030204" pitchFamily="18" charset="0"/>
                        </a:rPr>
                        <m:t>𝑒𝑥𝑝</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d>
                            </m:num>
                            <m:den>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den>
                          </m:f>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d>
                    </m:oMath>
                  </m:oMathPara>
                </a14:m>
                <a:endParaRPr lang="en-US" dirty="0" smtClean="0"/>
              </a:p>
              <a:p>
                <a:pPr marL="0" indent="0">
                  <a:buNone/>
                </a:pPr>
                <a:r>
                  <a:rPr lang="en-US" dirty="0" smtClean="0">
                    <a:solidFill>
                      <a:srgbClr val="0070C0"/>
                    </a:solidFill>
                  </a:rPr>
                  <a:t>Variance</a:t>
                </a:r>
                <a:r>
                  <a:rPr lang="en-US" dirty="0" smtClean="0"/>
                  <a:t> of </a:t>
                </a:r>
                <a14:m>
                  <m:oMath xmlns:m="http://schemas.openxmlformats.org/officeDocument/2006/math">
                    <m:r>
                      <a:rPr lang="en-US" i="1">
                        <a:latin typeface="Cambria Math" panose="02040503050406030204" pitchFamily="18" charset="0"/>
                      </a:rPr>
                      <m:t>𝑌</m:t>
                    </m:r>
                  </m:oMath>
                </a14:m>
                <a:r>
                  <a:rPr lang="en-US" dirty="0" smtClean="0"/>
                  <a: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a:t>
                </a:r>
                <a:r>
                  <a:rPr lang="en-US" dirty="0" smtClean="0">
                    <a:solidFill>
                      <a:srgbClr val="0070C0"/>
                    </a:solidFill>
                  </a:rPr>
                  <a:t>Canonical parameter </a:t>
                </a:r>
                <a:r>
                  <a:rPr lang="en-US" dirty="0" smtClean="0"/>
                  <a:t>(relates to the mean)</a:t>
                </a:r>
                <a:endParaRPr lang="en-US" dirty="0" smtClean="0">
                  <a:solidFill>
                    <a:srgbClr val="0070C0"/>
                  </a:solidFill>
                </a:endParaRPr>
              </a:p>
              <a:p>
                <a:pPr marL="2111375" indent="-2111375">
                  <a:buNone/>
                </a:pP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oMath>
                </a14:m>
                <a:r>
                  <a:rPr lang="en-US" dirty="0" smtClean="0"/>
                  <a:t>, </a:t>
                </a: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Nomenclature is not consistent in </a:t>
                </a:r>
                <a:r>
                  <a:rPr lang="en-US" dirty="0"/>
                  <a:t>the literature. </a:t>
                </a:r>
                <a:r>
                  <a:rPr lang="en-US" dirty="0" smtClean="0"/>
                  <a:t>Associated terms include </a:t>
                </a:r>
                <a:r>
                  <a:rPr lang="en-US" dirty="0" smtClean="0">
                    <a:solidFill>
                      <a:srgbClr val="0070C0"/>
                    </a:solidFill>
                  </a:rPr>
                  <a:t>scale factor</a:t>
                </a:r>
                <a:r>
                  <a:rPr lang="en-US" dirty="0" smtClean="0"/>
                  <a:t>, </a:t>
                </a:r>
                <a:r>
                  <a:rPr lang="en-US" dirty="0" smtClean="0">
                    <a:solidFill>
                      <a:srgbClr val="0070C0"/>
                    </a:solidFill>
                  </a:rPr>
                  <a:t>scale parameter</a:t>
                </a:r>
                <a:r>
                  <a:rPr lang="en-US" dirty="0" smtClean="0"/>
                  <a:t>, </a:t>
                </a:r>
                <a:r>
                  <a:rPr lang="en-US" dirty="0" smtClean="0">
                    <a:solidFill>
                      <a:srgbClr val="0070C0"/>
                    </a:solidFill>
                  </a:rPr>
                  <a:t>dispersion parameter</a:t>
                </a:r>
                <a:r>
                  <a:rPr lang="en-US" dirty="0" smtClean="0"/>
                  <a:t>. </a:t>
                </a:r>
                <a:r>
                  <a:rPr lang="en-US" sz="1600" dirty="0" smtClean="0"/>
                  <a:t>(See “r </a:t>
                </a:r>
                <a:r>
                  <a:rPr lang="en-US" sz="1600" dirty="0"/>
                  <a:t>- In GLMs are the Scale and Dispersion parameters the same_ - Cross </a:t>
                </a:r>
                <a:r>
                  <a:rPr lang="en-US" sz="1600" dirty="0" smtClean="0"/>
                  <a:t>Validated.pdf”)</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1401"/>
                </a:stretch>
              </a:blipFill>
            </p:spPr>
            <p:txBody>
              <a:bodyPr/>
              <a:lstStyle/>
              <a:p>
                <a:r>
                  <a:rPr lang="en-US">
                    <a:noFill/>
                  </a:rPr>
                  <a:t> </a:t>
                </a:r>
              </a:p>
            </p:txBody>
          </p:sp>
        </mc:Fallback>
      </mc:AlternateContent>
    </p:spTree>
    <p:extLst>
      <p:ext uri="{BB962C8B-B14F-4D97-AF65-F5344CB8AC3E}">
        <p14:creationId xmlns:p14="http://schemas.microsoft.com/office/powerpoint/2010/main" val="2651190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Components of a GLM</a:t>
            </a:r>
            <a:endParaRPr lang="en-US" dirty="0"/>
          </a:p>
        </p:txBody>
      </p:sp>
      <p:sp>
        <p:nvSpPr>
          <p:cNvPr id="3" name="Content Placeholder 2"/>
          <p:cNvSpPr>
            <a:spLocks noGrp="1"/>
          </p:cNvSpPr>
          <p:nvPr>
            <p:ph idx="1"/>
          </p:nvPr>
        </p:nvSpPr>
        <p:spPr>
          <a:xfrm>
            <a:off x="2700981" y="1825625"/>
            <a:ext cx="6790038" cy="2482764"/>
          </a:xfrm>
        </p:spPr>
        <p:txBody>
          <a:bodyPr>
            <a:normAutofit/>
          </a:bodyPr>
          <a:lstStyle/>
          <a:p>
            <a:pPr marL="228600" lvl="2"/>
            <a:r>
              <a:rPr lang="en-US" b="1" dirty="0" smtClean="0">
                <a:solidFill>
                  <a:srgbClr val="0070C0"/>
                </a:solidFill>
              </a:rPr>
              <a:t>Random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sampling distribution</a:t>
            </a:r>
            <a:r>
              <a:rPr lang="en-US" dirty="0" smtClean="0"/>
              <a:t>, </a:t>
            </a:r>
            <a:r>
              <a:rPr lang="en-US" dirty="0" smtClean="0">
                <a:solidFill>
                  <a:srgbClr val="0070C0"/>
                </a:solidFill>
              </a:rPr>
              <a:t>error distribution</a:t>
            </a:r>
          </a:p>
          <a:p>
            <a:pPr marL="228600" lvl="2"/>
            <a:r>
              <a:rPr lang="en-US" b="1" dirty="0" smtClean="0">
                <a:solidFill>
                  <a:srgbClr val="0070C0"/>
                </a:solidFill>
              </a:rPr>
              <a:t>Systematic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linear model</a:t>
            </a:r>
            <a:r>
              <a:rPr lang="en-US" dirty="0" smtClean="0"/>
              <a:t>, </a:t>
            </a:r>
            <a:r>
              <a:rPr lang="en-US" dirty="0" smtClean="0">
                <a:solidFill>
                  <a:srgbClr val="0070C0"/>
                </a:solidFill>
              </a:rPr>
              <a:t>linear predictor</a:t>
            </a:r>
            <a:endParaRPr lang="en-US" dirty="0">
              <a:solidFill>
                <a:srgbClr val="0070C0"/>
              </a:solidFill>
            </a:endParaRPr>
          </a:p>
          <a:p>
            <a:pPr marL="228600" lvl="2"/>
            <a:r>
              <a:rPr lang="en-US" b="1" dirty="0">
                <a:solidFill>
                  <a:srgbClr val="0070C0"/>
                </a:solidFill>
              </a:rPr>
              <a:t>Link </a:t>
            </a:r>
            <a:r>
              <a:rPr lang="en-US" b="1" dirty="0" smtClean="0">
                <a:solidFill>
                  <a:srgbClr val="0070C0"/>
                </a:solidFill>
              </a:rPr>
              <a:t>function</a:t>
            </a:r>
            <a:endParaRPr lang="en-US" dirty="0">
              <a:solidFill>
                <a:srgbClr val="0070C0"/>
              </a:solidFill>
            </a:endParaRPr>
          </a:p>
        </p:txBody>
      </p:sp>
    </p:spTree>
    <p:extLst>
      <p:ext uri="{BB962C8B-B14F-4D97-AF65-F5344CB8AC3E}">
        <p14:creationId xmlns:p14="http://schemas.microsoft.com/office/powerpoint/2010/main" val="365613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Bearded Seal Case Study</a:t>
            </a:r>
            <a:endParaRPr lang="en-US" dirty="0"/>
          </a:p>
        </p:txBody>
      </p:sp>
      <p:grpSp>
        <p:nvGrpSpPr>
          <p:cNvPr id="32" name="Group 31"/>
          <p:cNvGrpSpPr/>
          <p:nvPr/>
        </p:nvGrpSpPr>
        <p:grpSpPr>
          <a:xfrm>
            <a:off x="761771" y="1354233"/>
            <a:ext cx="10711605" cy="1510229"/>
            <a:chOff x="761771" y="1354233"/>
            <a:chExt cx="10711605" cy="1510229"/>
          </a:xfrm>
        </p:grpSpPr>
        <p:grpSp>
          <p:nvGrpSpPr>
            <p:cNvPr id="21" name="Group 20"/>
            <p:cNvGrpSpPr/>
            <p:nvPr/>
          </p:nvGrpSpPr>
          <p:grpSpPr>
            <a:xfrm>
              <a:off x="4775002" y="1831691"/>
              <a:ext cx="757782" cy="247135"/>
              <a:chOff x="1005016" y="2183026"/>
              <a:chExt cx="757782" cy="247135"/>
            </a:xfrm>
          </p:grpSpPr>
          <p:sp>
            <p:nvSpPr>
              <p:cNvPr id="4" name="Rectangle 3"/>
              <p:cNvSpPr/>
              <p:nvPr/>
            </p:nvSpPr>
            <p:spPr>
              <a:xfrm>
                <a:off x="1005016"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 name="Rectangle 4"/>
              <p:cNvSpPr/>
              <p:nvPr/>
            </p:nvSpPr>
            <p:spPr>
              <a:xfrm>
                <a:off x="1256269" y="2183026"/>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9" name="Rectangle 8"/>
              <p:cNvSpPr/>
              <p:nvPr/>
            </p:nvSpPr>
            <p:spPr>
              <a:xfrm>
                <a:off x="1515663"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grpSp>
          <p:nvGrpSpPr>
            <p:cNvPr id="19" name="Group 18"/>
            <p:cNvGrpSpPr/>
            <p:nvPr/>
          </p:nvGrpSpPr>
          <p:grpSpPr>
            <a:xfrm>
              <a:off x="1005016" y="1831691"/>
              <a:ext cx="3027308" cy="247135"/>
              <a:chOff x="1000896" y="2183021"/>
              <a:chExt cx="3027308" cy="247135"/>
            </a:xfrm>
          </p:grpSpPr>
          <p:sp>
            <p:nvSpPr>
              <p:cNvPr id="6" name="Rectangle 5"/>
              <p:cNvSpPr/>
              <p:nvPr/>
            </p:nvSpPr>
            <p:spPr>
              <a:xfrm>
                <a:off x="149928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7" name="Rectangle 6"/>
              <p:cNvSpPr/>
              <p:nvPr/>
            </p:nvSpPr>
            <p:spPr>
              <a:xfrm>
                <a:off x="327445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8" name="Rectangle 7"/>
              <p:cNvSpPr/>
              <p:nvPr/>
            </p:nvSpPr>
            <p:spPr>
              <a:xfrm>
                <a:off x="174229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0" name="Rectangle 9"/>
              <p:cNvSpPr/>
              <p:nvPr/>
            </p:nvSpPr>
            <p:spPr>
              <a:xfrm>
                <a:off x="3533954"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1" name="Rectangle 10"/>
              <p:cNvSpPr/>
              <p:nvPr/>
            </p:nvSpPr>
            <p:spPr>
              <a:xfrm>
                <a:off x="303143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2" name="Rectangle 11"/>
              <p:cNvSpPr/>
              <p:nvPr/>
            </p:nvSpPr>
            <p:spPr>
              <a:xfrm>
                <a:off x="276787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Rectangle 12"/>
              <p:cNvSpPr/>
              <p:nvPr/>
            </p:nvSpPr>
            <p:spPr>
              <a:xfrm>
                <a:off x="251661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4" name="Rectangle 13"/>
              <p:cNvSpPr/>
              <p:nvPr/>
            </p:nvSpPr>
            <p:spPr>
              <a:xfrm>
                <a:off x="2261275"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5" name="Rectangle 14"/>
              <p:cNvSpPr/>
              <p:nvPr/>
            </p:nvSpPr>
            <p:spPr>
              <a:xfrm>
                <a:off x="199355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6" name="Rectangle 15"/>
              <p:cNvSpPr/>
              <p:nvPr/>
            </p:nvSpPr>
            <p:spPr>
              <a:xfrm>
                <a:off x="1000896"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7" name="Rectangle 16"/>
              <p:cNvSpPr/>
              <p:nvPr/>
            </p:nvSpPr>
            <p:spPr>
              <a:xfrm>
                <a:off x="125214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8" name="Rectangle 17"/>
              <p:cNvSpPr/>
              <p:nvPr/>
            </p:nvSpPr>
            <p:spPr>
              <a:xfrm>
                <a:off x="378106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sp>
          <p:nvSpPr>
            <p:cNvPr id="20" name="TextBox 19"/>
            <p:cNvSpPr txBox="1"/>
            <p:nvPr/>
          </p:nvSpPr>
          <p:spPr>
            <a:xfrm>
              <a:off x="4098035" y="1446970"/>
              <a:ext cx="574196" cy="769441"/>
            </a:xfrm>
            <a:prstGeom prst="rect">
              <a:avLst/>
            </a:prstGeom>
            <a:noFill/>
          </p:spPr>
          <p:txBody>
            <a:bodyPr wrap="none" rtlCol="0">
              <a:spAutoFit/>
            </a:bodyPr>
            <a:lstStyle/>
            <a:p>
              <a:r>
                <a:rPr lang="en-US" sz="4400" dirty="0" smtClean="0"/>
                <a:t>…</a:t>
              </a:r>
              <a:endParaRPr lang="en-US" sz="4400" dirty="0"/>
            </a:p>
          </p:txBody>
        </p:sp>
        <p:sp>
          <p:nvSpPr>
            <p:cNvPr id="23" name="Left Brace 22"/>
            <p:cNvSpPr/>
            <p:nvPr/>
          </p:nvSpPr>
          <p:spPr>
            <a:xfrm rot="5400000">
              <a:off x="1080745" y="1636373"/>
              <a:ext cx="108123" cy="216758"/>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847897" y="1354233"/>
              <a:ext cx="561372" cy="369332"/>
            </a:xfrm>
            <a:prstGeom prst="rect">
              <a:avLst/>
            </a:prstGeom>
            <a:noFill/>
          </p:spPr>
          <p:txBody>
            <a:bodyPr wrap="none" rtlCol="0">
              <a:spAutoFit/>
            </a:bodyPr>
            <a:lstStyle/>
            <a:p>
              <a:r>
                <a:rPr lang="en-US" dirty="0" smtClean="0"/>
                <a:t>90 s</a:t>
              </a:r>
              <a:endParaRPr lang="en-US" dirty="0"/>
            </a:p>
          </p:txBody>
        </p:sp>
        <p:sp>
          <p:nvSpPr>
            <p:cNvPr id="25" name="TextBox 24"/>
            <p:cNvSpPr txBox="1"/>
            <p:nvPr/>
          </p:nvSpPr>
          <p:spPr>
            <a:xfrm>
              <a:off x="761771" y="2495130"/>
              <a:ext cx="529312" cy="369332"/>
            </a:xfrm>
            <a:prstGeom prst="rect">
              <a:avLst/>
            </a:prstGeom>
            <a:noFill/>
          </p:spPr>
          <p:txBody>
            <a:bodyPr wrap="none" rtlCol="0">
              <a:spAutoFit/>
            </a:bodyPr>
            <a:lstStyle/>
            <a:p>
              <a:r>
                <a:rPr lang="en-US" dirty="0" smtClean="0"/>
                <a:t>T=0</a:t>
              </a:r>
              <a:endParaRPr lang="en-US" dirty="0"/>
            </a:p>
          </p:txBody>
        </p:sp>
        <p:sp>
          <p:nvSpPr>
            <p:cNvPr id="26" name="TextBox 25"/>
            <p:cNvSpPr txBox="1"/>
            <p:nvPr/>
          </p:nvSpPr>
          <p:spPr>
            <a:xfrm>
              <a:off x="4743750" y="2495130"/>
              <a:ext cx="1600118" cy="369332"/>
            </a:xfrm>
            <a:prstGeom prst="rect">
              <a:avLst/>
            </a:prstGeom>
            <a:noFill/>
          </p:spPr>
          <p:txBody>
            <a:bodyPr wrap="none" rtlCol="0">
              <a:spAutoFit/>
            </a:bodyPr>
            <a:lstStyle/>
            <a:p>
              <a:r>
                <a:rPr lang="en-US" dirty="0" smtClean="0"/>
                <a:t>T=80 or 85 min</a:t>
              </a:r>
              <a:endParaRPr lang="en-US" dirty="0"/>
            </a:p>
          </p:txBody>
        </p:sp>
        <p:sp>
          <p:nvSpPr>
            <p:cNvPr id="27" name="Right Arrow 26"/>
            <p:cNvSpPr/>
            <p:nvPr/>
          </p:nvSpPr>
          <p:spPr>
            <a:xfrm rot="16200000">
              <a:off x="5371059"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6200000">
              <a:off x="853677"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0298054" y="2495130"/>
              <a:ext cx="1175322" cy="369332"/>
            </a:xfrm>
            <a:prstGeom prst="rect">
              <a:avLst/>
            </a:prstGeom>
            <a:noFill/>
          </p:spPr>
          <p:txBody>
            <a:bodyPr wrap="none" rtlCol="0">
              <a:spAutoFit/>
            </a:bodyPr>
            <a:lstStyle/>
            <a:p>
              <a:r>
                <a:rPr lang="en-US" dirty="0" smtClean="0"/>
                <a:t>T=300 min</a:t>
              </a:r>
              <a:endParaRPr lang="en-US" dirty="0"/>
            </a:p>
          </p:txBody>
        </p:sp>
        <p:sp>
          <p:nvSpPr>
            <p:cNvPr id="30" name="Right Arrow 29"/>
            <p:cNvSpPr/>
            <p:nvPr/>
          </p:nvSpPr>
          <p:spPr>
            <a:xfrm rot="16200000">
              <a:off x="10712965"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45043" y="1808216"/>
              <a:ext cx="5346244" cy="28001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35" name="TextBox 34"/>
          <p:cNvSpPr txBox="1"/>
          <p:nvPr/>
        </p:nvSpPr>
        <p:spPr>
          <a:xfrm>
            <a:off x="2060076" y="2962898"/>
            <a:ext cx="8033866" cy="369332"/>
          </a:xfrm>
          <a:prstGeom prst="rect">
            <a:avLst/>
          </a:prstGeom>
          <a:noFill/>
        </p:spPr>
        <p:txBody>
          <a:bodyPr wrap="none" rtlCol="0">
            <a:spAutoFit/>
          </a:bodyPr>
          <a:lstStyle/>
          <a:p>
            <a:r>
              <a:rPr lang="en-US" dirty="0" smtClean="0">
                <a:solidFill>
                  <a:srgbClr val="0070C0"/>
                </a:solidFill>
              </a:rPr>
              <a:t>Experiment</a:t>
            </a:r>
            <a:r>
              <a:rPr lang="en-US" dirty="0" smtClean="0"/>
              <a:t> or </a:t>
            </a:r>
            <a:r>
              <a:rPr lang="en-US" dirty="0" smtClean="0">
                <a:solidFill>
                  <a:srgbClr val="0070C0"/>
                </a:solidFill>
              </a:rPr>
              <a:t>trial</a:t>
            </a:r>
            <a:r>
              <a:rPr lang="en-US" dirty="0" smtClean="0"/>
              <a:t> with negative </a:t>
            </a:r>
            <a:r>
              <a:rPr lang="en-US" dirty="0" smtClean="0">
                <a:solidFill>
                  <a:srgbClr val="0070C0"/>
                </a:solidFill>
              </a:rPr>
              <a:t>outcome</a:t>
            </a:r>
            <a:r>
              <a:rPr lang="en-US" dirty="0" smtClean="0"/>
              <a:t>, no calls detected during the 90-s interval</a:t>
            </a:r>
            <a:endParaRPr lang="en-US" dirty="0"/>
          </a:p>
        </p:txBody>
      </p:sp>
      <p:sp>
        <p:nvSpPr>
          <p:cNvPr id="36" name="Rectangle 3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7" name="TextBox 36"/>
          <p:cNvSpPr txBox="1"/>
          <p:nvPr/>
        </p:nvSpPr>
        <p:spPr>
          <a:xfrm>
            <a:off x="2060076" y="3369800"/>
            <a:ext cx="8022645" cy="369332"/>
          </a:xfrm>
          <a:prstGeom prst="rect">
            <a:avLst/>
          </a:prstGeom>
          <a:noFill/>
        </p:spPr>
        <p:txBody>
          <a:bodyPr wrap="none" rtlCol="0">
            <a:spAutoFit/>
          </a:bodyPr>
          <a:lstStyle/>
          <a:p>
            <a:r>
              <a:rPr lang="en-US" dirty="0" smtClean="0"/>
              <a:t>Experiment or trial with positive outcome, calls detected during the 90-s interval</a:t>
            </a:r>
            <a:endParaRPr lang="en-US" dirty="0"/>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149517" y="3948463"/>
            <a:ext cx="3892966" cy="2755082"/>
          </a:xfrm>
          <a:prstGeom prst="rect">
            <a:avLst/>
          </a:prstGeom>
          <a:noFill/>
          <a:ln>
            <a:noFill/>
          </a:ln>
          <a:extLst>
            <a:ext uri="{53640926-AAD7-44D8-BBD7-CCE9431645EC}">
              <a14:shadowObscured xmlns:a14="http://schemas.microsoft.com/office/drawing/2010/main"/>
            </a:ext>
          </a:extLst>
        </p:spPr>
      </p:pic>
      <p:sp>
        <p:nvSpPr>
          <p:cNvPr id="39" name="TextBox 38"/>
          <p:cNvSpPr txBox="1"/>
          <p:nvPr/>
        </p:nvSpPr>
        <p:spPr>
          <a:xfrm>
            <a:off x="8301317" y="4679673"/>
            <a:ext cx="1236236" cy="646331"/>
          </a:xfrm>
          <a:prstGeom prst="rect">
            <a:avLst/>
          </a:prstGeom>
          <a:noFill/>
        </p:spPr>
        <p:txBody>
          <a:bodyPr wrap="none" rtlCol="0">
            <a:spAutoFit/>
          </a:bodyPr>
          <a:lstStyle/>
          <a:p>
            <a:r>
              <a:rPr lang="en-US" dirty="0" smtClean="0"/>
              <a:t>9 moorings</a:t>
            </a:r>
          </a:p>
          <a:p>
            <a:r>
              <a:rPr lang="en-US" dirty="0" smtClean="0"/>
              <a:t>4 years</a:t>
            </a:r>
            <a:endParaRPr lang="en-US" dirty="0"/>
          </a:p>
        </p:txBody>
      </p:sp>
    </p:spTree>
    <p:extLst>
      <p:ext uri="{BB962C8B-B14F-4D97-AF65-F5344CB8AC3E}">
        <p14:creationId xmlns:p14="http://schemas.microsoft.com/office/powerpoint/2010/main" val="3752179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365125"/>
            <a:ext cx="10515600" cy="1325563"/>
          </a:xfrm>
        </p:spPr>
        <p:txBody>
          <a:bodyPr anchor="t"/>
          <a:lstStyle/>
          <a:p>
            <a:r>
              <a:rPr lang="en-US" dirty="0" smtClean="0"/>
              <a:t>Random Component</a:t>
            </a:r>
            <a:endParaRPr lang="en-US" dirty="0"/>
          </a:p>
        </p:txBody>
      </p:sp>
      <p:sp>
        <p:nvSpPr>
          <p:cNvPr id="4" name="TextBox 3"/>
          <p:cNvSpPr txBox="1"/>
          <p:nvPr/>
        </p:nvSpPr>
        <p:spPr>
          <a:xfrm>
            <a:off x="708454" y="1151488"/>
            <a:ext cx="9766263"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Examples of sampling distributions from the exponential family of probability distribution functions</a:t>
            </a:r>
            <a:endParaRPr lang="en-US" dirty="0"/>
          </a:p>
        </p:txBody>
      </p:sp>
      <p:sp>
        <p:nvSpPr>
          <p:cNvPr id="5" name="TextBox 4"/>
          <p:cNvSpPr txBox="1"/>
          <p:nvPr/>
        </p:nvSpPr>
        <p:spPr>
          <a:xfrm>
            <a:off x="1103870" y="1520820"/>
            <a:ext cx="2509148" cy="2308324"/>
          </a:xfrm>
          <a:prstGeom prst="rect">
            <a:avLst/>
          </a:prstGeom>
          <a:noFill/>
          <a:ln>
            <a:solidFill>
              <a:schemeClr val="tx1"/>
            </a:solidFill>
          </a:ln>
        </p:spPr>
        <p:txBody>
          <a:bodyPr wrap="none" rtlCol="0">
            <a:spAutoFit/>
          </a:bodyPr>
          <a:lstStyle/>
          <a:p>
            <a:pPr marL="0" lvl="4"/>
            <a:r>
              <a:rPr lang="en-US" u="sng" dirty="0"/>
              <a:t>Continuous </a:t>
            </a:r>
            <a:r>
              <a:rPr lang="en-US" u="sng" dirty="0" smtClean="0"/>
              <a:t>Distributions</a:t>
            </a:r>
            <a:endParaRPr lang="en-US" u="sng" dirty="0"/>
          </a:p>
          <a:p>
            <a:pPr marL="457200" lvl="3"/>
            <a:r>
              <a:rPr lang="en-US" dirty="0">
                <a:solidFill>
                  <a:srgbClr val="0070C0"/>
                </a:solidFill>
              </a:rPr>
              <a:t>Normal (Gaussian)</a:t>
            </a:r>
          </a:p>
          <a:p>
            <a:pPr marL="457200" lvl="3"/>
            <a:r>
              <a:rPr lang="en-US" dirty="0">
                <a:solidFill>
                  <a:srgbClr val="0070C0"/>
                </a:solidFill>
              </a:rPr>
              <a:t>Gamma</a:t>
            </a:r>
          </a:p>
          <a:p>
            <a:pPr marL="457200" lvl="3"/>
            <a:r>
              <a:rPr lang="en-US" dirty="0">
                <a:solidFill>
                  <a:srgbClr val="0070C0"/>
                </a:solidFill>
              </a:rPr>
              <a:t>Beta</a:t>
            </a:r>
          </a:p>
          <a:p>
            <a:pPr marL="457200" lvl="3"/>
            <a:r>
              <a:rPr lang="en-US" dirty="0">
                <a:solidFill>
                  <a:srgbClr val="0070C0"/>
                </a:solidFill>
              </a:rPr>
              <a:t>Inverse Normal</a:t>
            </a:r>
          </a:p>
          <a:p>
            <a:pPr marL="457200" lvl="3"/>
            <a:r>
              <a:rPr lang="en-US" dirty="0">
                <a:solidFill>
                  <a:srgbClr val="0070C0"/>
                </a:solidFill>
              </a:rPr>
              <a:t>Exponential</a:t>
            </a:r>
          </a:p>
          <a:p>
            <a:pPr marL="457200" lvl="3"/>
            <a:r>
              <a:rPr lang="en-US" dirty="0">
                <a:solidFill>
                  <a:srgbClr val="0070C0"/>
                </a:solidFill>
              </a:rPr>
              <a:t>Chi-Square</a:t>
            </a:r>
          </a:p>
          <a:p>
            <a:pPr marL="457200" lvl="3"/>
            <a:r>
              <a:rPr lang="en-US" dirty="0" err="1" smtClean="0">
                <a:solidFill>
                  <a:srgbClr val="0070C0"/>
                </a:solidFill>
              </a:rPr>
              <a:t>Dirichlet</a:t>
            </a:r>
            <a:endParaRPr lang="en-US" dirty="0">
              <a:solidFill>
                <a:srgbClr val="0070C0"/>
              </a:solidFill>
            </a:endParaRPr>
          </a:p>
        </p:txBody>
      </p:sp>
      <p:sp>
        <p:nvSpPr>
          <p:cNvPr id="6" name="TextBox 5"/>
          <p:cNvSpPr txBox="1"/>
          <p:nvPr/>
        </p:nvSpPr>
        <p:spPr>
          <a:xfrm>
            <a:off x="3856857" y="1520820"/>
            <a:ext cx="2343270" cy="2308324"/>
          </a:xfrm>
          <a:prstGeom prst="rect">
            <a:avLst/>
          </a:prstGeom>
          <a:noFill/>
          <a:ln>
            <a:solidFill>
              <a:schemeClr val="tx1"/>
            </a:solidFill>
          </a:ln>
        </p:spPr>
        <p:txBody>
          <a:bodyPr wrap="none" rtlCol="0">
            <a:spAutoFit/>
          </a:bodyPr>
          <a:lstStyle/>
          <a:p>
            <a:pPr marL="0" lvl="4"/>
            <a:r>
              <a:rPr lang="en-US" u="sng" dirty="0" smtClean="0"/>
              <a:t>Discrete Distributions</a:t>
            </a:r>
            <a:endParaRPr lang="en-US" u="sng" dirty="0"/>
          </a:p>
          <a:p>
            <a:pPr marL="457200" lvl="3"/>
            <a:r>
              <a:rPr lang="en-US" dirty="0">
                <a:solidFill>
                  <a:srgbClr val="0070C0"/>
                </a:solidFill>
              </a:rPr>
              <a:t>Bernoulli</a:t>
            </a:r>
          </a:p>
          <a:p>
            <a:pPr marL="457200" lvl="3"/>
            <a:r>
              <a:rPr lang="en-US" dirty="0">
                <a:solidFill>
                  <a:srgbClr val="0070C0"/>
                </a:solidFill>
              </a:rPr>
              <a:t>Binomial</a:t>
            </a:r>
          </a:p>
          <a:p>
            <a:pPr marL="457200" lvl="3"/>
            <a:r>
              <a:rPr lang="en-US" dirty="0">
                <a:solidFill>
                  <a:srgbClr val="0070C0"/>
                </a:solidFill>
              </a:rPr>
              <a:t>Poisson</a:t>
            </a:r>
          </a:p>
          <a:p>
            <a:pPr marL="457200" lvl="3"/>
            <a:r>
              <a:rPr lang="en-US" dirty="0">
                <a:solidFill>
                  <a:srgbClr val="0070C0"/>
                </a:solidFill>
              </a:rPr>
              <a:t>Negative binomial</a:t>
            </a:r>
          </a:p>
          <a:p>
            <a:pPr marL="457200" lvl="3"/>
            <a:r>
              <a:rPr lang="en-US" dirty="0">
                <a:solidFill>
                  <a:srgbClr val="0070C0"/>
                </a:solidFill>
              </a:rPr>
              <a:t>Multinomial</a:t>
            </a:r>
          </a:p>
          <a:p>
            <a:pPr marL="457200" lvl="3"/>
            <a:r>
              <a:rPr lang="en-US" dirty="0">
                <a:solidFill>
                  <a:srgbClr val="0070C0"/>
                </a:solidFill>
              </a:rPr>
              <a:t>Geometric</a:t>
            </a:r>
          </a:p>
          <a:p>
            <a:pPr marL="457200" lvl="3"/>
            <a:r>
              <a:rPr lang="en-US" dirty="0" smtClean="0">
                <a:solidFill>
                  <a:srgbClr val="0070C0"/>
                </a:solidFill>
              </a:rPr>
              <a:t>Zero-inflated…</a:t>
            </a:r>
            <a:endParaRPr lang="en-US" dirty="0">
              <a:solidFill>
                <a:srgbClr val="0070C0"/>
              </a:solidFill>
            </a:endParaRPr>
          </a:p>
        </p:txBody>
      </p:sp>
      <mc:AlternateContent xmlns:mc="http://schemas.openxmlformats.org/markup-compatibility/2006" xmlns:a14="http://schemas.microsoft.com/office/drawing/2010/main">
        <mc:Choice Requires="a14">
          <p:sp>
            <p:nvSpPr>
              <p:cNvPr id="8" name="TextBox 7"/>
              <p:cNvSpPr txBox="1"/>
              <p:nvPr/>
            </p:nvSpPr>
            <p:spPr>
              <a:xfrm>
                <a:off x="708454" y="4821884"/>
                <a:ext cx="9801786"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The </a:t>
                </a:r>
                <a:r>
                  <a:rPr lang="en-US" dirty="0" smtClean="0">
                    <a:solidFill>
                      <a:srgbClr val="0070C0"/>
                    </a:solidFill>
                  </a:rPr>
                  <a:t>likelihood function </a:t>
                </a:r>
                <a:r>
                  <a:rPr lang="en-US" dirty="0" smtClean="0"/>
                  <a:t>is the same as the sampling distribution but “read in the opposite direction”</a:t>
                </a:r>
              </a:p>
              <a:p>
                <a:pPr marL="742950" lvl="1" indent="-285750">
                  <a:buFont typeface="Arial" panose="020B0604020202020204" pitchFamily="34" charset="0"/>
                  <a:buChar char="•"/>
                </a:pPr>
                <a:r>
                  <a:rPr lang="en-US" dirty="0" smtClean="0"/>
                  <a:t>Sampling distribution provides the probability of observing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given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smtClean="0">
                  <a:ea typeface="Cambria Math" panose="02040503050406030204" pitchFamily="18" charset="0"/>
                </a:endParaRPr>
              </a:p>
              <a:p>
                <a:pPr marL="0" lvl="2" algn="ct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a14:m>
                <a:r>
                  <a:rPr lang="en-US" dirty="0" smtClean="0"/>
                  <a:t> </a:t>
                </a:r>
              </a:p>
              <a:p>
                <a:pPr marL="742950" lvl="1" indent="-285750">
                  <a:buFont typeface="Arial" panose="020B0604020202020204" pitchFamily="34" charset="0"/>
                  <a:buChar char="•"/>
                </a:pPr>
                <a:r>
                  <a:rPr lang="en-US" dirty="0" smtClean="0"/>
                  <a:t>Likelihood function addresses, “What is the likelihood of parameter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given observation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a:t>
                </a:r>
              </a:p>
              <a:p>
                <a:pPr marL="0" lvl="2"/>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708454" y="4821884"/>
                <a:ext cx="9801786" cy="1477328"/>
              </a:xfrm>
              <a:prstGeom prst="rect">
                <a:avLst/>
              </a:prstGeom>
              <a:blipFill>
                <a:blip r:embed="rId2"/>
                <a:stretch>
                  <a:fillRect l="-373" t="-2479" b="-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08454" y="6236445"/>
                <a:ext cx="787348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Mathematical notation:</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 some exponential family distribution</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08454" y="6236445"/>
                <a:ext cx="7873484" cy="369332"/>
              </a:xfrm>
              <a:prstGeom prst="rect">
                <a:avLst/>
              </a:prstGeom>
              <a:blipFill>
                <a:blip r:embed="rId3"/>
                <a:stretch>
                  <a:fillRect l="-464" t="-8197" b="-24590"/>
                </a:stretch>
              </a:blipFill>
            </p:spPr>
            <p:txBody>
              <a:bodyPr/>
              <a:lstStyle/>
              <a:p>
                <a:r>
                  <a:rPr lang="en-US">
                    <a:noFill/>
                  </a:rPr>
                  <a:t> </a:t>
                </a:r>
              </a:p>
            </p:txBody>
          </p:sp>
        </mc:Fallback>
      </mc:AlternateContent>
      <p:sp>
        <p:nvSpPr>
          <p:cNvPr id="10" name="TextBox 9"/>
          <p:cNvSpPr txBox="1"/>
          <p:nvPr/>
        </p:nvSpPr>
        <p:spPr>
          <a:xfrm>
            <a:off x="708453" y="4052747"/>
            <a:ext cx="109728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probability distribution functions for a continuous distribution is referred to as a </a:t>
            </a:r>
            <a:r>
              <a:rPr lang="en-US" dirty="0" smtClean="0">
                <a:solidFill>
                  <a:srgbClr val="0070C0"/>
                </a:solidFill>
              </a:rPr>
              <a:t>probability density function</a:t>
            </a:r>
            <a:r>
              <a:rPr lang="en-US" dirty="0" smtClean="0"/>
              <a:t> (</a:t>
            </a:r>
            <a:r>
              <a:rPr lang="en-US" dirty="0" smtClean="0">
                <a:solidFill>
                  <a:srgbClr val="0070C0"/>
                </a:solidFill>
              </a:rPr>
              <a:t>pdf</a:t>
            </a:r>
            <a:r>
              <a:rPr lang="en-US" dirty="0" smtClean="0"/>
              <a:t>).  The term for a discrete distribution is </a:t>
            </a:r>
            <a:r>
              <a:rPr lang="en-US" dirty="0" smtClean="0">
                <a:solidFill>
                  <a:srgbClr val="0070C0"/>
                </a:solidFill>
              </a:rPr>
              <a:t>probability mass function </a:t>
            </a:r>
            <a:r>
              <a:rPr lang="en-US" dirty="0" smtClean="0"/>
              <a:t>(</a:t>
            </a:r>
            <a:r>
              <a:rPr lang="en-US" dirty="0" err="1" smtClean="0">
                <a:solidFill>
                  <a:srgbClr val="0070C0"/>
                </a:solidFill>
              </a:rPr>
              <a:t>pmf</a:t>
            </a:r>
            <a:r>
              <a:rPr lang="en-US" dirty="0" smtClean="0"/>
              <a:t>).</a:t>
            </a:r>
            <a:endParaRPr lang="en-US" dirty="0"/>
          </a:p>
        </p:txBody>
      </p:sp>
    </p:spTree>
    <p:extLst>
      <p:ext uri="{BB962C8B-B14F-4D97-AF65-F5344CB8AC3E}">
        <p14:creationId xmlns:p14="http://schemas.microsoft.com/office/powerpoint/2010/main" val="3765440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Component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Covariates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𝑝</m:t>
                        </m:r>
                      </m:sub>
                    </m:sSub>
                  </m:oMath>
                </a14:m>
                <a:r>
                  <a:rPr lang="en-US" dirty="0" smtClean="0"/>
                  <a:t> produce a linear predictor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smtClean="0"/>
                  <a:t> given by:</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𝑝</m:t>
                        </m:r>
                      </m:sub>
                    </m:sSub>
                  </m:oMath>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1028513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47829"/>
                <a:ext cx="10762129" cy="4351338"/>
              </a:xfrm>
            </p:spPr>
            <p:txBody>
              <a:bodyPr/>
              <a:lstStyle/>
              <a:p>
                <a:pPr marL="228600" lvl="3"/>
                <a:r>
                  <a:rPr lang="en-US" sz="2400" dirty="0" smtClean="0"/>
                  <a:t>Purpose </a:t>
                </a:r>
                <a:r>
                  <a:rPr lang="en-US" sz="2400" dirty="0"/>
                  <a:t>(in English)</a:t>
                </a:r>
              </a:p>
              <a:p>
                <a:pPr marL="685800" lvl="5"/>
                <a:r>
                  <a:rPr lang="en-US" sz="2400" dirty="0"/>
                  <a:t>Relates the expected value of the response </a:t>
                </a:r>
                <a:r>
                  <a:rPr lang="en-US" sz="2400" dirty="0" smtClean="0"/>
                  <a:t>variable </a:t>
                </a:r>
                <a:r>
                  <a:rPr lang="en-US" sz="2400" dirty="0"/>
                  <a:t>to the </a:t>
                </a:r>
                <a:r>
                  <a:rPr lang="en-US" sz="2400" dirty="0" smtClean="0"/>
                  <a:t>data</a:t>
                </a:r>
                <a:endParaRPr lang="en-US" sz="2400" dirty="0"/>
              </a:p>
              <a:p>
                <a:pPr marL="685800" lvl="5"/>
                <a:r>
                  <a:rPr lang="en-US" sz="2400" dirty="0" smtClean="0"/>
                  <a:t>In other words, the </a:t>
                </a:r>
                <a:r>
                  <a:rPr lang="en-US" sz="2400" dirty="0"/>
                  <a:t>purpose of the link function is to tame the response variable to restrict it to the correct scale when it is a function of </a:t>
                </a:r>
                <a:r>
                  <a:rPr lang="en-US" sz="2400" dirty="0" smtClean="0"/>
                  <a:t>the linear predictor</a:t>
                </a:r>
              </a:p>
              <a:p>
                <a:pPr marL="457200" lvl="5" indent="0">
                  <a:buNone/>
                </a:pPr>
                <a:endParaRPr lang="en-US" sz="2400" dirty="0" smtClean="0"/>
              </a:p>
              <a:p>
                <a:pPr marL="228600" lvl="4"/>
                <a:r>
                  <a:rPr lang="en-US" sz="2400" dirty="0"/>
                  <a:t>Mathematical </a:t>
                </a:r>
                <a:r>
                  <a:rPr lang="en-US" sz="2400" dirty="0" smtClean="0"/>
                  <a:t>notation</a:t>
                </a:r>
              </a:p>
              <a:p>
                <a:pPr marL="0" lvl="4"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𝑔</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𝜂</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3</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𝑝</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𝑝𝑖</m:t>
                          </m:r>
                        </m:sub>
                      </m:sSub>
                    </m:oMath>
                  </m:oMathPara>
                </a14:m>
                <a:endParaRPr lang="en-US" sz="2400" dirty="0" smtClean="0"/>
              </a:p>
              <a:p>
                <a:pPr marL="461963" lvl="4" indent="0">
                  <a:buNone/>
                </a:pPr>
                <a:r>
                  <a:rPr lang="en-US" sz="2400" dirty="0"/>
                  <a:t>w</a:t>
                </a:r>
                <a:r>
                  <a:rPr lang="en-US" sz="2400" dirty="0" smtClean="0"/>
                  <a:t>here:</a:t>
                </a:r>
              </a:p>
              <a:p>
                <a:pPr marL="461963" lvl="4" indent="0">
                  <a:buNone/>
                </a:pPr>
                <a14:m>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e>
                    </m:d>
                  </m:oMath>
                </a14:m>
                <a:r>
                  <a:rPr lang="en-US" sz="2400" dirty="0" smtClean="0"/>
                  <a:t>: link function</a:t>
                </a:r>
              </a:p>
              <a:p>
                <a:pPr marL="1944688" lvl="4" indent="-1487488">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oMath>
                </a14:m>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oMath>
                </a14:m>
                <a:r>
                  <a:rPr lang="en-US" sz="2400" dirty="0" smtClean="0"/>
                  <a:t> is defined as the expected value [</a:t>
                </a:r>
                <a14:m>
                  <m:oMath xmlns:m="http://schemas.openxmlformats.org/officeDocument/2006/math">
                    <m:r>
                      <a:rPr lang="en-US" sz="2400" i="1">
                        <a:latin typeface="Cambria Math" panose="02040503050406030204" pitchFamily="18" charset="0"/>
                        <a:ea typeface="Cambria Math" panose="02040503050406030204" pitchFamily="18" charset="0"/>
                      </a:rPr>
                      <m:t>𝔼</m:t>
                    </m:r>
                    <m:d>
                      <m:dPr>
                        <m:ctrlPr>
                          <a:rPr lang="en-US" sz="2400" i="1" smtClean="0">
                            <a:latin typeface="Cambria Math" panose="02040503050406030204" pitchFamily="18" charset="0"/>
                            <a:ea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r>
                      <a:rPr lang="en-US" sz="2400" i="1">
                        <a:latin typeface="Cambria Math" panose="02040503050406030204" pitchFamily="18" charset="0"/>
                        <a:ea typeface="Cambria Math" panose="02040503050406030204" pitchFamily="18" charset="0"/>
                      </a:rPr>
                      <m:t> </m:t>
                    </m:r>
                  </m:oMath>
                </a14:m>
                <a:r>
                  <a:rPr lang="en-US" sz="2400" dirty="0" smtClean="0"/>
                  <a:t>] of the response variable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47829"/>
                <a:ext cx="10762129" cy="4351338"/>
              </a:xfrm>
              <a:blipFill>
                <a:blip r:embed="rId2"/>
                <a:stretch>
                  <a:fillRect l="-736" t="-1961" r="-1529"/>
                </a:stretch>
              </a:blipFill>
            </p:spPr>
            <p:txBody>
              <a:bodyPr/>
              <a:lstStyle/>
              <a:p>
                <a:r>
                  <a:rPr lang="en-US">
                    <a:noFill/>
                  </a:rPr>
                  <a:t> </a:t>
                </a:r>
              </a:p>
            </p:txBody>
          </p:sp>
        </mc:Fallback>
      </mc:AlternateContent>
    </p:spTree>
    <p:extLst>
      <p:ext uri="{BB962C8B-B14F-4D97-AF65-F5344CB8AC3E}">
        <p14:creationId xmlns:p14="http://schemas.microsoft.com/office/powerpoint/2010/main" val="229250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Link Function</a:t>
            </a:r>
            <a:endParaRPr lang="en-US" dirty="0"/>
          </a:p>
        </p:txBody>
      </p:sp>
      <p:sp>
        <p:nvSpPr>
          <p:cNvPr id="3" name="Content Placeholder 2"/>
          <p:cNvSpPr>
            <a:spLocks noGrp="1"/>
          </p:cNvSpPr>
          <p:nvPr>
            <p:ph idx="1"/>
          </p:nvPr>
        </p:nvSpPr>
        <p:spPr/>
        <p:txBody>
          <a:bodyPr/>
          <a:lstStyle/>
          <a:p>
            <a:pPr marL="228600" lvl="3"/>
            <a:r>
              <a:rPr lang="en-US" dirty="0" smtClean="0"/>
              <a:t>Each </a:t>
            </a:r>
            <a:r>
              <a:rPr lang="en-US" dirty="0"/>
              <a:t>exponential family distribution has a special link function called a canonical link function</a:t>
            </a:r>
          </a:p>
          <a:p>
            <a:pPr marL="228600" lvl="3"/>
            <a:r>
              <a:rPr lang="en-US" dirty="0"/>
              <a:t>Using the canonical link leads the model to have desirable statistical properties</a:t>
            </a:r>
          </a:p>
          <a:p>
            <a:endParaRPr lang="en-US" dirty="0"/>
          </a:p>
        </p:txBody>
      </p:sp>
      <p:pic>
        <p:nvPicPr>
          <p:cNvPr id="4" name="Picture 3"/>
          <p:cNvPicPr>
            <a:picLocks noChangeAspect="1"/>
          </p:cNvPicPr>
          <p:nvPr/>
        </p:nvPicPr>
        <p:blipFill>
          <a:blip r:embed="rId3"/>
          <a:stretch>
            <a:fillRect/>
          </a:stretch>
        </p:blipFill>
        <p:spPr>
          <a:xfrm>
            <a:off x="3021487" y="2715732"/>
            <a:ext cx="6149026" cy="3278509"/>
          </a:xfrm>
          <a:prstGeom prst="rect">
            <a:avLst/>
          </a:prstGeom>
        </p:spPr>
      </p:pic>
    </p:spTree>
    <p:extLst>
      <p:ext uri="{BB962C8B-B14F-4D97-AF65-F5344CB8AC3E}">
        <p14:creationId xmlns:p14="http://schemas.microsoft.com/office/powerpoint/2010/main" val="2250021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GLM 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“Module11_Generalized </a:t>
            </a:r>
            <a:r>
              <a:rPr lang="en-US" dirty="0"/>
              <a:t>Linear </a:t>
            </a:r>
            <a:r>
              <a:rPr lang="en-US" dirty="0" err="1"/>
              <a:t>Models_TL</a:t>
            </a:r>
            <a:r>
              <a:rPr lang="en-US" dirty="0"/>
              <a:t> </a:t>
            </a:r>
            <a:r>
              <a:rPr lang="en-US" dirty="0" smtClean="0"/>
              <a:t>Zhang.pdf”</a:t>
            </a:r>
          </a:p>
          <a:p>
            <a:r>
              <a:rPr lang="en-US" dirty="0" smtClean="0"/>
              <a:t>Barry</a:t>
            </a:r>
            <a:r>
              <a:rPr lang="en-US" dirty="0"/>
              <a:t>, S. C. and A. H. Welsh (2002). "Generalized additive modelling and zero inflated count data." Ecological Modelling 157: 179-188</a:t>
            </a:r>
            <a:r>
              <a:rPr lang="en-US" dirty="0" smtClean="0"/>
              <a:t>.</a:t>
            </a:r>
            <a:endParaRPr lang="en-US" dirty="0"/>
          </a:p>
          <a:p>
            <a:r>
              <a:rPr lang="en-US" dirty="0"/>
              <a:t>Ghosh, S. K., P. </a:t>
            </a:r>
            <a:r>
              <a:rPr lang="en-US" dirty="0" err="1"/>
              <a:t>Mukhopadhyay</a:t>
            </a:r>
            <a:r>
              <a:rPr lang="en-US" dirty="0"/>
              <a:t>, et al. (2006). "Bayesian analysis of zero-inflated regression models." Journal of Statistical Planning and Inference 136(4): 1360-1375</a:t>
            </a:r>
            <a:r>
              <a:rPr lang="en-US" dirty="0" smtClean="0"/>
              <a:t>.</a:t>
            </a:r>
          </a:p>
          <a:p>
            <a:r>
              <a:rPr lang="en-US" dirty="0" err="1" smtClean="0"/>
              <a:t>McCullagh</a:t>
            </a:r>
            <a:r>
              <a:rPr lang="en-US" dirty="0" smtClean="0"/>
              <a:t>, P. and J.A. </a:t>
            </a:r>
            <a:r>
              <a:rPr lang="en-US" dirty="0" err="1" smtClean="0"/>
              <a:t>Nelder</a:t>
            </a:r>
            <a:r>
              <a:rPr lang="en-US" dirty="0" smtClean="0"/>
              <a:t>. 1999. Generalized linear models. Chapman &amp; Hall/CRC.</a:t>
            </a:r>
          </a:p>
          <a:p>
            <a:r>
              <a:rPr lang="en-US" dirty="0" err="1"/>
              <a:t>Ver</a:t>
            </a:r>
            <a:r>
              <a:rPr lang="en-US" dirty="0"/>
              <a:t> </a:t>
            </a:r>
            <a:r>
              <a:rPr lang="en-US" dirty="0" err="1"/>
              <a:t>Hoef</a:t>
            </a:r>
            <a:r>
              <a:rPr lang="en-US" dirty="0"/>
              <a:t>, J. M., &amp; </a:t>
            </a:r>
            <a:r>
              <a:rPr lang="en-US" dirty="0" err="1"/>
              <a:t>Boveng</a:t>
            </a:r>
            <a:r>
              <a:rPr lang="en-US" dirty="0"/>
              <a:t>, P. L. (2007). QUASI-POISSON VS. NEGATIVE BINOMIAL REGRESSION: HOW SHOULD WE MODEL OVERDISPERSED COUNT DATA? Ecology, 88(11), 2766-2772. </a:t>
            </a:r>
            <a:r>
              <a:rPr lang="en-US" dirty="0" smtClean="0"/>
              <a:t>doi:10.1890/07-0043.1</a:t>
            </a:r>
          </a:p>
          <a:p>
            <a:r>
              <a:rPr lang="en-US" dirty="0"/>
              <a:t>Warton, D. I. (2005). "Many zeros does not mean zero inflation: comparing the goodness-of-fit of parametric models to multivariate abundance data." </a:t>
            </a:r>
            <a:r>
              <a:rPr lang="en-US" dirty="0" err="1"/>
              <a:t>Environmetrics</a:t>
            </a:r>
            <a:r>
              <a:rPr lang="en-US" dirty="0"/>
              <a:t> 16: 275-289.</a:t>
            </a:r>
          </a:p>
          <a:p>
            <a:endParaRPr lang="en-US" dirty="0"/>
          </a:p>
        </p:txBody>
      </p:sp>
    </p:spTree>
    <p:extLst>
      <p:ext uri="{BB962C8B-B14F-4D97-AF65-F5344CB8AC3E}">
        <p14:creationId xmlns:p14="http://schemas.microsoft.com/office/powerpoint/2010/main" val="354624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Additive Model (GAM)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Similar to a GLM, but the linear predictor may include a sum of </a:t>
                </a:r>
                <a:r>
                  <a:rPr lang="en-US" dirty="0" smtClean="0">
                    <a:solidFill>
                      <a:srgbClr val="7030A0"/>
                    </a:solidFill>
                  </a:rPr>
                  <a:t>smooth functions of covariates</a:t>
                </a:r>
              </a:p>
              <a:p>
                <a:r>
                  <a:rPr lang="en-US" dirty="0" smtClean="0"/>
                  <a:t>Mathematical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3</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oMath>
                  </m:oMathPara>
                </a14:m>
                <a:endParaRPr lang="en-US" dirty="0" smtClean="0"/>
              </a:p>
              <a:p>
                <a:pPr marL="0" indent="0">
                  <a:buNone/>
                </a:pPr>
                <a:r>
                  <a:rPr lang="en-US" dirty="0" smtClean="0"/>
                  <a:t>where:</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oMath>
                  </m:oMathPara>
                </a14:m>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some exponential family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grpSp>
        <p:nvGrpSpPr>
          <p:cNvPr id="7" name="Group 6"/>
          <p:cNvGrpSpPr/>
          <p:nvPr/>
        </p:nvGrpSpPr>
        <p:grpSpPr>
          <a:xfrm>
            <a:off x="3505200" y="3074894"/>
            <a:ext cx="3128145" cy="1320768"/>
            <a:chOff x="3505200" y="3074894"/>
            <a:chExt cx="3128145" cy="1320768"/>
          </a:xfrm>
        </p:grpSpPr>
        <p:sp>
          <p:nvSpPr>
            <p:cNvPr id="4" name="Down Arrow 3"/>
            <p:cNvSpPr/>
            <p:nvPr/>
          </p:nvSpPr>
          <p:spPr>
            <a:xfrm rot="9508212">
              <a:off x="3758577" y="3676635"/>
              <a:ext cx="484632" cy="649320"/>
            </a:xfrm>
            <a:prstGeom prst="down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05200" y="3074894"/>
              <a:ext cx="726141" cy="600635"/>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31341" y="4026330"/>
              <a:ext cx="2402004" cy="369332"/>
            </a:xfrm>
            <a:prstGeom prst="rect">
              <a:avLst/>
            </a:prstGeom>
            <a:noFill/>
          </p:spPr>
          <p:txBody>
            <a:bodyPr wrap="none" rtlCol="0">
              <a:spAutoFit/>
            </a:bodyPr>
            <a:lstStyle/>
            <a:p>
              <a:r>
                <a:rPr lang="en-US" dirty="0" smtClean="0">
                  <a:solidFill>
                    <a:schemeClr val="bg2">
                      <a:lumMod val="50000"/>
                    </a:schemeClr>
                  </a:solidFill>
                </a:rPr>
                <a:t>We’ve seen this before!</a:t>
              </a:r>
              <a:endParaRPr lang="en-US" dirty="0">
                <a:solidFill>
                  <a:schemeClr val="bg2">
                    <a:lumMod val="50000"/>
                  </a:schemeClr>
                </a:solidFill>
              </a:endParaRPr>
            </a:p>
          </p:txBody>
        </p:sp>
      </p:grpSp>
      <p:sp>
        <p:nvSpPr>
          <p:cNvPr id="10" name="Rectangle 9"/>
          <p:cNvSpPr/>
          <p:nvPr/>
        </p:nvSpPr>
        <p:spPr>
          <a:xfrm>
            <a:off x="4579748" y="3077450"/>
            <a:ext cx="5371075" cy="51704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3350" r="11195"/>
          <a:stretch/>
        </p:blipFill>
        <p:spPr>
          <a:xfrm>
            <a:off x="7389507" y="3837164"/>
            <a:ext cx="4384372" cy="2885964"/>
          </a:xfrm>
          <a:prstGeom prst="rect">
            <a:avLst/>
          </a:prstGeom>
        </p:spPr>
      </p:pic>
    </p:spTree>
    <p:extLst>
      <p:ext uri="{BB962C8B-B14F-4D97-AF65-F5344CB8AC3E}">
        <p14:creationId xmlns:p14="http://schemas.microsoft.com/office/powerpoint/2010/main" val="3923740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Linear Mixed Model (LMM) </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p:spPr>
      </p:pic>
      <p:sp>
        <p:nvSpPr>
          <p:cNvPr id="5" name="TextBox 4"/>
          <p:cNvSpPr txBox="1"/>
          <p:nvPr/>
        </p:nvSpPr>
        <p:spPr>
          <a:xfrm>
            <a:off x="930876" y="1771135"/>
            <a:ext cx="10338486" cy="369332"/>
          </a:xfrm>
          <a:prstGeom prst="rect">
            <a:avLst/>
          </a:prstGeom>
          <a:noFill/>
        </p:spPr>
        <p:txBody>
          <a:bodyPr wrap="square" rtlCol="0">
            <a:spAutoFit/>
          </a:bodyPr>
          <a:lstStyle/>
          <a:p>
            <a:r>
              <a:rPr lang="en-US" dirty="0" smtClean="0"/>
              <a:t>A linear mixed model accommodates multiple random processes by adding random effects</a:t>
            </a:r>
            <a:endParaRPr lang="en-US" dirty="0"/>
          </a:p>
        </p:txBody>
      </p:sp>
      <p:sp>
        <p:nvSpPr>
          <p:cNvPr id="6" name="TextBox 5"/>
          <p:cNvSpPr txBox="1"/>
          <p:nvPr/>
        </p:nvSpPr>
        <p:spPr>
          <a:xfrm>
            <a:off x="926757" y="2441695"/>
            <a:ext cx="10338486" cy="1477328"/>
          </a:xfrm>
          <a:prstGeom prst="rect">
            <a:avLst/>
          </a:prstGeom>
          <a:noFill/>
        </p:spPr>
        <p:txBody>
          <a:bodyPr wrap="square" rtlCol="0">
            <a:spAutoFit/>
          </a:bodyPr>
          <a:lstStyle/>
          <a:p>
            <a:r>
              <a:rPr lang="en-US" dirty="0" smtClean="0"/>
              <a:t>Why would you want to incorporate multiple random effects?</a:t>
            </a:r>
          </a:p>
          <a:p>
            <a:pPr marL="741363" indent="-285750">
              <a:buFont typeface="Arial" panose="020B0604020202020204" pitchFamily="34" charset="0"/>
              <a:buChar char="•"/>
            </a:pPr>
            <a:r>
              <a:rPr lang="en-US" dirty="0"/>
              <a:t>A</a:t>
            </a:r>
            <a:r>
              <a:rPr lang="en-US" dirty="0" smtClean="0"/>
              <a:t>ccount for variation across a population and make inference to that larger population</a:t>
            </a:r>
          </a:p>
          <a:p>
            <a:pPr marL="741363" indent="-285750">
              <a:buFont typeface="Arial" panose="020B0604020202020204" pitchFamily="34" charset="0"/>
              <a:buChar char="•"/>
            </a:pPr>
            <a:r>
              <a:rPr lang="en-US" dirty="0" smtClean="0"/>
              <a:t>Use the population mean to strengthen estimates for groups in the population with poor or limited data </a:t>
            </a:r>
          </a:p>
          <a:p>
            <a:pPr marL="741363" indent="-285750">
              <a:buFont typeface="Arial" panose="020B0604020202020204" pitchFamily="34" charset="0"/>
              <a:buChar char="•"/>
            </a:pPr>
            <a:r>
              <a:rPr lang="en-US" dirty="0" smtClean="0"/>
              <a:t>Account for within-sample correlation when observations are grouped (repeated measures)</a:t>
            </a:r>
            <a:endParaRPr lang="en-US" dirty="0"/>
          </a:p>
        </p:txBody>
      </p:sp>
    </p:spTree>
    <p:extLst>
      <p:ext uri="{BB962C8B-B14F-4D97-AF65-F5344CB8AC3E}">
        <p14:creationId xmlns:p14="http://schemas.microsoft.com/office/powerpoint/2010/main" val="3049580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vs. Random Effects</a:t>
            </a:r>
            <a:endParaRPr lang="en-US" dirty="0"/>
          </a:p>
        </p:txBody>
      </p:sp>
      <p:sp>
        <p:nvSpPr>
          <p:cNvPr id="3" name="Content Placeholder 2"/>
          <p:cNvSpPr>
            <a:spLocks noGrp="1"/>
          </p:cNvSpPr>
          <p:nvPr>
            <p:ph type="body" idx="1"/>
          </p:nvPr>
        </p:nvSpPr>
        <p:spPr/>
        <p:txBody>
          <a:bodyPr/>
          <a:lstStyle/>
          <a:p>
            <a:r>
              <a:rPr lang="en-US" dirty="0" smtClean="0"/>
              <a:t>Fixed Effects</a:t>
            </a:r>
          </a:p>
        </p:txBody>
      </p:sp>
      <p:sp>
        <p:nvSpPr>
          <p:cNvPr id="4" name="Content Placeholder 3"/>
          <p:cNvSpPr>
            <a:spLocks noGrp="1"/>
          </p:cNvSpPr>
          <p:nvPr>
            <p:ph sz="half" idx="2"/>
          </p:nvPr>
        </p:nvSpPr>
        <p:spPr/>
        <p:txBody>
          <a:bodyPr/>
          <a:lstStyle/>
          <a:p>
            <a:r>
              <a:rPr lang="en-US" dirty="0" smtClean="0"/>
              <a:t>Interest in specific levels of </a:t>
            </a:r>
            <a:r>
              <a:rPr lang="en-US" i="1" dirty="0" smtClean="0"/>
              <a:t>these</a:t>
            </a:r>
            <a:r>
              <a:rPr lang="en-US" dirty="0" smtClean="0"/>
              <a:t> factors</a:t>
            </a:r>
          </a:p>
          <a:p>
            <a:r>
              <a:rPr lang="en-US" dirty="0" smtClean="0"/>
              <a:t>Not interpreted as coming from a larger population</a:t>
            </a:r>
            <a:endParaRPr lang="en-US" dirty="0"/>
          </a:p>
        </p:txBody>
      </p:sp>
      <p:sp>
        <p:nvSpPr>
          <p:cNvPr id="5" name="Text Placeholder 4"/>
          <p:cNvSpPr>
            <a:spLocks noGrp="1"/>
          </p:cNvSpPr>
          <p:nvPr>
            <p:ph type="body" sz="quarter" idx="3"/>
          </p:nvPr>
        </p:nvSpPr>
        <p:spPr/>
        <p:txBody>
          <a:bodyPr/>
          <a:lstStyle/>
          <a:p>
            <a:r>
              <a:rPr lang="en-US" dirty="0" smtClean="0"/>
              <a:t>Random Effects</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Factor levels sampled from a distribution</a:t>
            </a:r>
          </a:p>
          <a:p>
            <a:r>
              <a:rPr lang="en-US" dirty="0" smtClean="0"/>
              <a:t>Recognition of correlation structure in data because data are:</a:t>
            </a:r>
          </a:p>
          <a:p>
            <a:pPr lvl="1"/>
            <a:r>
              <a:rPr lang="en-US" dirty="0" smtClean="0"/>
              <a:t>Nested</a:t>
            </a:r>
          </a:p>
          <a:p>
            <a:pPr lvl="2"/>
            <a:r>
              <a:rPr lang="en-US" dirty="0" smtClean="0"/>
              <a:t>Fish within schools, multiple schools measured</a:t>
            </a:r>
          </a:p>
          <a:p>
            <a:pPr lvl="1"/>
            <a:r>
              <a:rPr lang="en-US" dirty="0" smtClean="0"/>
              <a:t>Longitudinal</a:t>
            </a:r>
          </a:p>
          <a:p>
            <a:pPr lvl="2"/>
            <a:r>
              <a:rPr lang="en-US" dirty="0" smtClean="0"/>
              <a:t>Repeated observations on individual objects through time</a:t>
            </a:r>
          </a:p>
          <a:p>
            <a:pPr lvl="1"/>
            <a:r>
              <a:rPr lang="en-US" dirty="0" smtClean="0"/>
              <a:t>Spatial</a:t>
            </a:r>
          </a:p>
          <a:p>
            <a:pPr lvl="2"/>
            <a:r>
              <a:rPr lang="en-US" dirty="0" smtClean="0"/>
              <a:t>Locations closer in space are more similar than distant locations</a:t>
            </a:r>
            <a:endParaRPr lang="en-US" dirty="0"/>
          </a:p>
        </p:txBody>
      </p:sp>
    </p:spTree>
    <p:extLst>
      <p:ext uri="{BB962C8B-B14F-4D97-AF65-F5344CB8AC3E}">
        <p14:creationId xmlns:p14="http://schemas.microsoft.com/office/powerpoint/2010/main" val="336623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Effects Structures</a:t>
            </a:r>
            <a:endParaRPr lang="en-US" dirty="0"/>
          </a:p>
        </p:txBody>
      </p:sp>
      <p:sp>
        <p:nvSpPr>
          <p:cNvPr id="7" name="Content Placeholder 6"/>
          <p:cNvSpPr>
            <a:spLocks noGrp="1"/>
          </p:cNvSpPr>
          <p:nvPr>
            <p:ph idx="1"/>
          </p:nvPr>
        </p:nvSpPr>
        <p:spPr>
          <a:xfrm>
            <a:off x="3450625" y="1562009"/>
            <a:ext cx="5290751" cy="3117078"/>
          </a:xfrm>
        </p:spPr>
        <p:txBody>
          <a:bodyPr/>
          <a:lstStyle/>
          <a:p>
            <a:r>
              <a:rPr lang="en-US" dirty="0" smtClean="0"/>
              <a:t>Random intercepts</a:t>
            </a:r>
          </a:p>
          <a:p>
            <a:r>
              <a:rPr lang="en-US" dirty="0" smtClean="0"/>
              <a:t>Random slopes</a:t>
            </a:r>
          </a:p>
          <a:p>
            <a:r>
              <a:rPr lang="en-US" dirty="0" smtClean="0"/>
              <a:t>Random intercepts and slopes</a:t>
            </a:r>
          </a:p>
          <a:p>
            <a:r>
              <a:rPr lang="en-US" dirty="0" smtClean="0"/>
              <a:t>Nested effects</a:t>
            </a:r>
          </a:p>
          <a:p>
            <a:r>
              <a:rPr lang="en-US" dirty="0" smtClean="0"/>
              <a:t>Crossed effects</a:t>
            </a:r>
            <a:endParaRPr lang="en-US" dirty="0"/>
          </a:p>
        </p:txBody>
      </p:sp>
      <p:sp>
        <p:nvSpPr>
          <p:cNvPr id="8" name="Rectangle 7"/>
          <p:cNvSpPr/>
          <p:nvPr/>
        </p:nvSpPr>
        <p:spPr>
          <a:xfrm>
            <a:off x="1672796" y="4385268"/>
            <a:ext cx="8846408" cy="2031325"/>
          </a:xfrm>
          <a:prstGeom prst="rect">
            <a:avLst/>
          </a:prstGeom>
          <a:solidFill>
            <a:srgbClr val="0070C0"/>
          </a:solidFill>
        </p:spPr>
        <p:txBody>
          <a:bodyPr wrap="square">
            <a:spAutoFit/>
          </a:bodyPr>
          <a:lstStyle/>
          <a:p>
            <a:r>
              <a:rPr lang="en-US" dirty="0">
                <a:solidFill>
                  <a:schemeClr val="bg1"/>
                </a:solidFill>
              </a:rPr>
              <a:t>Harrison, X. A., Donaldson, L., Correa-Cano, M. E., Evans, J., Fisher, D. N., Goodwin, C. E. D., . . . </a:t>
            </a:r>
            <a:r>
              <a:rPr lang="en-US" dirty="0" err="1">
                <a:solidFill>
                  <a:schemeClr val="bg1"/>
                </a:solidFill>
              </a:rPr>
              <a:t>Inger</a:t>
            </a:r>
            <a:r>
              <a:rPr lang="en-US" dirty="0">
                <a:solidFill>
                  <a:schemeClr val="bg1"/>
                </a:solidFill>
              </a:rPr>
              <a:t>, R. (2018). A brief introduction to mixed effects modelling and multi-model inference in ecology. </a:t>
            </a:r>
            <a:r>
              <a:rPr lang="en-US" dirty="0" err="1">
                <a:solidFill>
                  <a:schemeClr val="bg1"/>
                </a:solidFill>
              </a:rPr>
              <a:t>PeerJ</a:t>
            </a:r>
            <a:r>
              <a:rPr lang="en-US" dirty="0">
                <a:solidFill>
                  <a:schemeClr val="bg1"/>
                </a:solidFill>
              </a:rPr>
              <a:t>, 6, e4794. doi:10.7717/peerj.4794</a:t>
            </a:r>
          </a:p>
          <a:p>
            <a:endParaRPr lang="en-US" dirty="0">
              <a:solidFill>
                <a:schemeClr val="bg1"/>
              </a:solidFill>
            </a:endParaRPr>
          </a:p>
          <a:p>
            <a:r>
              <a:rPr lang="en-US" dirty="0" err="1">
                <a:solidFill>
                  <a:schemeClr val="bg1"/>
                </a:solidFill>
              </a:rPr>
              <a:t>Schielzeth</a:t>
            </a:r>
            <a:r>
              <a:rPr lang="en-US" dirty="0">
                <a:solidFill>
                  <a:schemeClr val="bg1"/>
                </a:solidFill>
              </a:rPr>
              <a:t>, H., &amp; Nakagawa, S. (2013). Nested by design: model fitting and interpretation in a mixed model era. Methods in Ecology and Evolution, 4(1), 14-24. doi:10.1111/j.2041-210x.2012.00251.x</a:t>
            </a:r>
          </a:p>
        </p:txBody>
      </p:sp>
    </p:spTree>
    <p:extLst>
      <p:ext uri="{BB962C8B-B14F-4D97-AF65-F5344CB8AC3E}">
        <p14:creationId xmlns:p14="http://schemas.microsoft.com/office/powerpoint/2010/main" val="676521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t"/>
          <a:lstStyle/>
          <a:p>
            <a:r>
              <a:rPr lang="en-US" dirty="0" smtClean="0"/>
              <a:t>LMM Mathematical Notation</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838200" y="1301578"/>
                <a:ext cx="10515600" cy="5379308"/>
              </a:xfrm>
            </p:spPr>
            <p:txBody>
              <a:bodyPr>
                <a:normAutofit/>
              </a:bodyPr>
              <a:lstStyle/>
              <a:p>
                <a:pPr marL="0" indent="0">
                  <a:buNone/>
                </a:pPr>
                <a:r>
                  <a:rPr lang="en-US" dirty="0" smtClean="0"/>
                  <a:t>The LM had one source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smtClean="0"/>
                  <a:t> .</a:t>
                </a:r>
              </a:p>
              <a:p>
                <a:pPr marL="0" indent="0">
                  <a:buNone/>
                </a:pPr>
                <a:r>
                  <a:rPr lang="en-US" dirty="0" smtClean="0"/>
                  <a:t>We might want to build a model with multiple sources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r>
                  <a:rPr lang="en-US" dirty="0" smtClean="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𝑗</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b="0" i="1" smtClean="0">
                                  <a:latin typeface="Cambria Math" panose="02040503050406030204" pitchFamily="18" charset="0"/>
                                </a:rPr>
                                <m:t>𝐷</m:t>
                              </m:r>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838200" y="1301578"/>
                <a:ext cx="10515600" cy="5379308"/>
              </a:xfrm>
              <a:blipFill>
                <a:blip r:embed="rId2"/>
                <a:stretch>
                  <a:fillRect l="-1217" t="-1927"/>
                </a:stretch>
              </a:blipFill>
            </p:spPr>
            <p:txBody>
              <a:bodyPr/>
              <a:lstStyle/>
              <a:p>
                <a:r>
                  <a:rPr lang="en-US">
                    <a:noFill/>
                  </a:rPr>
                  <a:t> </a:t>
                </a:r>
              </a:p>
            </p:txBody>
          </p:sp>
        </mc:Fallback>
      </mc:AlternateContent>
      <p:cxnSp>
        <p:nvCxnSpPr>
          <p:cNvPr id="11" name="Straight Arrow Connector 10"/>
          <p:cNvCxnSpPr/>
          <p:nvPr/>
        </p:nvCxnSpPr>
        <p:spPr>
          <a:xfrm flipV="1">
            <a:off x="6474941" y="4448432"/>
            <a:ext cx="2257167" cy="823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732108" y="4184821"/>
                <a:ext cx="3160930" cy="369332"/>
              </a:xfrm>
              <a:prstGeom prst="rect">
                <a:avLst/>
              </a:prstGeom>
              <a:noFill/>
            </p:spPr>
            <p:txBody>
              <a:bodyPr wrap="none" rtlCol="0">
                <a:spAutoFit/>
              </a:bodyPr>
              <a:lstStyle/>
              <a:p>
                <a14:m>
                  <m:oMath xmlns:m="http://schemas.openxmlformats.org/officeDocument/2006/math">
                    <m:r>
                      <a:rPr lang="en-US" b="0" i="1" smtClean="0">
                        <a:solidFill>
                          <a:srgbClr val="0070C0"/>
                        </a:solidFill>
                        <a:latin typeface="Cambria Math" panose="02040503050406030204" pitchFamily="18" charset="0"/>
                      </a:rPr>
                      <m:t>𝑍</m:t>
                    </m:r>
                  </m:oMath>
                </a14:m>
                <a:r>
                  <a:rPr lang="en-US" dirty="0" smtClean="0">
                    <a:solidFill>
                      <a:srgbClr val="0070C0"/>
                    </a:solidFill>
                  </a:rPr>
                  <a:t>: Random Effect Design Matrix</a:t>
                </a:r>
                <a:endParaRPr lang="en-US"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732108" y="4184821"/>
                <a:ext cx="3160930" cy="369332"/>
              </a:xfrm>
              <a:prstGeom prst="rect">
                <a:avLst/>
              </a:prstGeom>
              <a:blipFill>
                <a:blip r:embed="rId3"/>
                <a:stretch>
                  <a:fillRect t="-8197" r="-96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91837" y="5686336"/>
                <a:ext cx="4467249" cy="369332"/>
              </a:xfrm>
              <a:prstGeom prst="rect">
                <a:avLst/>
              </a:prstGeom>
              <a:noFill/>
            </p:spPr>
            <p:txBody>
              <a:bodyPr wrap="none" rtlCol="0">
                <a:spAutoFit/>
              </a:bodyPr>
              <a:lstStyle/>
              <a:p>
                <a:pPr marL="346075" indent="-346075"/>
                <a14:m>
                  <m:oMath xmlns:m="http://schemas.openxmlformats.org/officeDocument/2006/math">
                    <m:r>
                      <a:rPr lang="en-US" b="0" i="1" smtClean="0">
                        <a:solidFill>
                          <a:srgbClr val="0070C0"/>
                        </a:solidFill>
                        <a:latin typeface="Cambria Math" panose="02040503050406030204" pitchFamily="18" charset="0"/>
                      </a:rPr>
                      <m:t>𝐷</m:t>
                    </m:r>
                  </m:oMath>
                </a14:m>
                <a:r>
                  <a:rPr lang="en-US" dirty="0" smtClean="0">
                    <a:solidFill>
                      <a:srgbClr val="0070C0"/>
                    </a:solidFill>
                  </a:rPr>
                  <a:t>: Random Effect Variance-Covariance Matrix</a:t>
                </a:r>
                <a:endParaRPr lang="en-US"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491837" y="5686336"/>
                <a:ext cx="4467249" cy="369332"/>
              </a:xfrm>
              <a:prstGeom prst="rect">
                <a:avLst/>
              </a:prstGeom>
              <a:blipFill>
                <a:blip r:embed="rId4"/>
                <a:stretch>
                  <a:fillRect t="-10000" r="-273" b="-26667"/>
                </a:stretch>
              </a:blipFill>
            </p:spPr>
            <p:txBody>
              <a:bodyPr/>
              <a:lstStyle/>
              <a:p>
                <a:r>
                  <a:rPr lang="en-US">
                    <a:noFill/>
                  </a:rPr>
                  <a:t> </a:t>
                </a:r>
              </a:p>
            </p:txBody>
          </p:sp>
        </mc:Fallback>
      </mc:AlternateContent>
    </p:spTree>
    <p:extLst>
      <p:ext uri="{BB962C8B-B14F-4D97-AF65-F5344CB8AC3E}">
        <p14:creationId xmlns:p14="http://schemas.microsoft.com/office/powerpoint/2010/main" val="1401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In terms of probability</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766482" y="1234888"/>
                <a:ext cx="10242163" cy="557910"/>
              </a:xfrm>
              <a:prstGeom prst="rect">
                <a:avLst/>
              </a:prstGeom>
              <a:noFill/>
            </p:spPr>
            <p:txBody>
              <a:bodyPr wrap="none" rtlCol="0">
                <a:spAutoFit/>
              </a:bodyPr>
              <a:lstStyle/>
              <a:p>
                <a:r>
                  <a:rPr lang="en-US" sz="2800" dirty="0" smtClean="0"/>
                  <a:t>Question: What is the probability of a call at mooring </a:t>
                </a:r>
                <a14:m>
                  <m:oMath xmlns:m="http://schemas.openxmlformats.org/officeDocument/2006/math">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𝑚</m:t>
                        </m:r>
                      </m:e>
                      <m:sub>
                        <m:r>
                          <a:rPr lang="en-US" sz="2800" b="0" i="1" dirty="0" smtClean="0">
                            <a:latin typeface="Cambria Math" panose="02040503050406030204" pitchFamily="18" charset="0"/>
                          </a:rPr>
                          <m:t>𝑖</m:t>
                        </m:r>
                      </m:sub>
                    </m:sSub>
                  </m:oMath>
                </a14:m>
                <a:r>
                  <a:rPr lang="en-US" sz="2800" i="1" dirty="0" smtClean="0"/>
                  <a:t> </a:t>
                </a:r>
                <a:r>
                  <a:rPr lang="en-US" sz="2800" dirty="0" smtClean="0"/>
                  <a:t>on date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𝑗</m:t>
                        </m:r>
                      </m:sub>
                    </m:sSub>
                  </m:oMath>
                </a14:m>
                <a:r>
                  <a:rPr lang="en-US" sz="2800" dirty="0" smtClean="0"/>
                  <a:t>? </a:t>
                </a:r>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a:off x="766482" y="1234888"/>
                <a:ext cx="10242163" cy="557910"/>
              </a:xfrm>
              <a:prstGeom prst="rect">
                <a:avLst/>
              </a:prstGeom>
              <a:blipFill>
                <a:blip r:embed="rId2"/>
                <a:stretch>
                  <a:fillRect l="-1250" t="-10989" r="-298" b="-25275"/>
                </a:stretch>
              </a:blipFill>
            </p:spPr>
            <p:txBody>
              <a:bodyPr/>
              <a:lstStyle/>
              <a:p>
                <a:r>
                  <a:rPr lang="en-US">
                    <a:noFill/>
                  </a:rPr>
                  <a:t> </a:t>
                </a:r>
              </a:p>
            </p:txBody>
          </p:sp>
        </mc:Fallback>
      </mc:AlternateContent>
      <p:grpSp>
        <p:nvGrpSpPr>
          <p:cNvPr id="8" name="Group 7"/>
          <p:cNvGrpSpPr/>
          <p:nvPr/>
        </p:nvGrpSpPr>
        <p:grpSpPr>
          <a:xfrm>
            <a:off x="1558159" y="2389157"/>
            <a:ext cx="8347524" cy="776234"/>
            <a:chOff x="1746418" y="2962898"/>
            <a:chExt cx="8347524" cy="776234"/>
          </a:xfrm>
        </p:grpSpPr>
        <p:sp>
          <p:nvSpPr>
            <p:cNvPr id="4" name="Rectangle 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5" name="TextBox 4"/>
            <p:cNvSpPr txBox="1"/>
            <p:nvPr/>
          </p:nvSpPr>
          <p:spPr>
            <a:xfrm>
              <a:off x="2060076" y="2962898"/>
              <a:ext cx="8033866" cy="369332"/>
            </a:xfrm>
            <a:prstGeom prst="rect">
              <a:avLst/>
            </a:prstGeom>
            <a:noFill/>
          </p:spPr>
          <p:txBody>
            <a:bodyPr wrap="none" rtlCol="0">
              <a:spAutoFit/>
            </a:bodyPr>
            <a:lstStyle/>
            <a:p>
              <a:r>
                <a:rPr lang="en-US" dirty="0" smtClean="0"/>
                <a:t>Experiment or trial with negative outcome, no calls detected during the 90-s interval</a:t>
              </a:r>
              <a:endParaRPr lang="en-US" dirty="0"/>
            </a:p>
          </p:txBody>
        </p:sp>
        <p:sp>
          <p:nvSpPr>
            <p:cNvPr id="6" name="Rectangle 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TextBox 6"/>
            <p:cNvSpPr txBox="1"/>
            <p:nvPr/>
          </p:nvSpPr>
          <p:spPr>
            <a:xfrm>
              <a:off x="2060076" y="3369800"/>
              <a:ext cx="8022645" cy="369332"/>
            </a:xfrm>
            <a:prstGeom prst="rect">
              <a:avLst/>
            </a:prstGeom>
            <a:noFill/>
          </p:spPr>
          <p:txBody>
            <a:bodyPr wrap="none" rtlCol="0">
              <a:spAutoFit/>
            </a:bodyPr>
            <a:lstStyle/>
            <a:p>
              <a:r>
                <a:rPr lang="en-US" dirty="0" smtClean="0"/>
                <a:t>Experiment or trial with positive outcome, calls detected during the 90-s interval</a:t>
              </a:r>
              <a:endParaRPr lang="en-US" dirty="0"/>
            </a:p>
          </p:txBody>
        </p:sp>
      </p:grpSp>
      <mc:AlternateContent xmlns:mc="http://schemas.openxmlformats.org/markup-compatibility/2006">
        <mc:Choice xmlns:a14="http://schemas.microsoft.com/office/drawing/2010/main" Requires="a14">
          <p:sp>
            <p:nvSpPr>
              <p:cNvPr id="9" name="TextBox 8"/>
              <p:cNvSpPr txBox="1"/>
              <p:nvPr/>
            </p:nvSpPr>
            <p:spPr>
              <a:xfrm>
                <a:off x="766482" y="1982255"/>
                <a:ext cx="5703228" cy="369332"/>
              </a:xfrm>
              <a:prstGeom prst="rect">
                <a:avLst/>
              </a:prstGeom>
              <a:noFill/>
            </p:spPr>
            <p:txBody>
              <a:bodyPr wrap="none" rtlCol="0">
                <a:spAutoFit/>
              </a:bodyPr>
              <a:lstStyle/>
              <a:p>
                <a:r>
                  <a:rPr lang="en-US" dirty="0" smtClean="0"/>
                  <a:t>Let </a:t>
                </a:r>
                <a:r>
                  <a:rPr lang="en-US" dirty="0" smtClean="0">
                    <a:solidFill>
                      <a:srgbClr val="0070C0"/>
                    </a:solidFill>
                  </a:rPr>
                  <a:t>random variable </a:t>
                </a:r>
                <a14:m>
                  <m:oMath xmlns:m="http://schemas.openxmlformats.org/officeDocument/2006/math">
                    <m:r>
                      <a:rPr lang="en-US" b="0" i="1" smtClean="0">
                        <a:latin typeface="Cambria Math" panose="02040503050406030204" pitchFamily="18" charset="0"/>
                      </a:rPr>
                      <m:t>𝑌</m:t>
                    </m:r>
                  </m:oMath>
                </a14:m>
                <a:r>
                  <a:rPr lang="en-US" dirty="0" smtClean="0"/>
                  <a:t> represent the outcome of each trial.</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766482" y="1982255"/>
                <a:ext cx="5703228" cy="369332"/>
              </a:xfrm>
              <a:prstGeom prst="rect">
                <a:avLst/>
              </a:prstGeom>
              <a:blipFill>
                <a:blip r:embed="rId3"/>
                <a:stretch>
                  <a:fillRect l="-963" t="-8197" r="-214" b="-24590"/>
                </a:stretch>
              </a:blipFill>
            </p:spPr>
            <p:txBody>
              <a:bodyPr/>
              <a:lstStyle/>
              <a:p>
                <a:r>
                  <a:rPr lang="en-US">
                    <a:noFill/>
                  </a:rPr>
                  <a:t> </a:t>
                </a:r>
              </a:p>
            </p:txBody>
          </p:sp>
        </mc:Fallback>
      </mc:AlternateContent>
      <p:sp>
        <p:nvSpPr>
          <p:cNvPr id="10" name="TextBox 9"/>
          <p:cNvSpPr txBox="1"/>
          <p:nvPr/>
        </p:nvSpPr>
        <p:spPr>
          <a:xfrm>
            <a:off x="766482" y="3456958"/>
            <a:ext cx="6077626" cy="369332"/>
          </a:xfrm>
          <a:prstGeom prst="rect">
            <a:avLst/>
          </a:prstGeom>
          <a:noFill/>
        </p:spPr>
        <p:txBody>
          <a:bodyPr wrap="none" rtlCol="0">
            <a:spAutoFit/>
          </a:bodyPr>
          <a:lstStyle/>
          <a:p>
            <a:r>
              <a:rPr lang="en-US" dirty="0" smtClean="0"/>
              <a:t>Collect data on a </a:t>
            </a:r>
            <a:r>
              <a:rPr lang="en-US" dirty="0" smtClean="0">
                <a:solidFill>
                  <a:srgbClr val="0070C0"/>
                </a:solidFill>
              </a:rPr>
              <a:t>sample</a:t>
            </a:r>
            <a:r>
              <a:rPr lang="en-US" dirty="0" smtClean="0"/>
              <a:t> of 90-s intervals between 2012-2016.</a:t>
            </a:r>
            <a:endParaRPr lang="en-US" dirty="0"/>
          </a:p>
        </p:txBody>
      </p:sp>
      <mc:AlternateContent xmlns:mc="http://schemas.openxmlformats.org/markup-compatibility/2006">
        <mc:Choice xmlns:a14="http://schemas.microsoft.com/office/drawing/2010/main" Requires="a14">
          <p:sp>
            <p:nvSpPr>
              <p:cNvPr id="11" name="TextBox 10"/>
              <p:cNvSpPr txBox="1"/>
              <p:nvPr/>
            </p:nvSpPr>
            <p:spPr>
              <a:xfrm>
                <a:off x="766482" y="3953510"/>
                <a:ext cx="10332957" cy="391646"/>
              </a:xfrm>
              <a:prstGeom prst="rect">
                <a:avLst/>
              </a:prstGeom>
              <a:noFill/>
            </p:spPr>
            <p:txBody>
              <a:bodyPr wrap="none" rtlCol="0">
                <a:spAutoFit/>
              </a:bodyPr>
              <a:lstStyle/>
              <a:p>
                <a:r>
                  <a:rPr lang="en-US" dirty="0" smtClean="0"/>
                  <a:t>Denote each </a:t>
                </a:r>
                <a:r>
                  <a:rPr lang="en-US" dirty="0" smtClean="0">
                    <a:solidFill>
                      <a:srgbClr val="0070C0"/>
                    </a:solidFill>
                  </a:rPr>
                  <a:t>observation</a:t>
                </a:r>
                <a:r>
                  <a:rPr lang="en-US" dirty="0" smtClean="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where </a:t>
                </a:r>
                <a14:m>
                  <m:oMath xmlns:m="http://schemas.openxmlformats.org/officeDocument/2006/math">
                    <m:r>
                      <a:rPr lang="en-US" b="0" i="1" smtClean="0">
                        <a:latin typeface="Cambria Math" panose="02040503050406030204" pitchFamily="18" charset="0"/>
                      </a:rPr>
                      <m:t>𝑖</m:t>
                    </m:r>
                  </m:oMath>
                </a14:m>
                <a:r>
                  <a:rPr lang="en-US" dirty="0" smtClean="0"/>
                  <a:t> is the mooring index, </a:t>
                </a:r>
                <a14:m>
                  <m:oMath xmlns:m="http://schemas.openxmlformats.org/officeDocument/2006/math">
                    <m:r>
                      <a:rPr lang="en-US" b="0" i="1" smtClean="0">
                        <a:latin typeface="Cambria Math" panose="02040503050406030204" pitchFamily="18" charset="0"/>
                      </a:rPr>
                      <m:t>𝑗</m:t>
                    </m:r>
                  </m:oMath>
                </a14:m>
                <a:r>
                  <a:rPr lang="en-US" dirty="0" smtClean="0"/>
                  <a:t> is the date index, and </a:t>
                </a:r>
                <a14:m>
                  <m:oMath xmlns:m="http://schemas.openxmlformats.org/officeDocument/2006/math">
                    <m:r>
                      <a:rPr lang="en-US" b="0" i="1" smtClean="0">
                        <a:latin typeface="Cambria Math" panose="02040503050406030204" pitchFamily="18" charset="0"/>
                      </a:rPr>
                      <m:t>𝑘</m:t>
                    </m:r>
                  </m:oMath>
                </a14:m>
                <a:r>
                  <a:rPr lang="en-US" dirty="0" smtClean="0"/>
                  <a:t> is the interval index.</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766482" y="3953510"/>
                <a:ext cx="10332957" cy="391646"/>
              </a:xfrm>
              <a:prstGeom prst="rect">
                <a:avLst/>
              </a:prstGeom>
              <a:blipFill>
                <a:blip r:embed="rId4"/>
                <a:stretch>
                  <a:fillRect l="-531" t="-7813" r="-413" b="-203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766482" y="4479684"/>
                <a:ext cx="10143565" cy="391646"/>
              </a:xfrm>
              <a:prstGeom prst="rect">
                <a:avLst/>
              </a:prstGeom>
              <a:noFill/>
            </p:spPr>
            <p:txBody>
              <a:bodyPr wrap="square" rtlCol="0">
                <a:spAutoFit/>
              </a:bodyPr>
              <a:lstStyle/>
              <a:p>
                <a:r>
                  <a:rPr lang="en-US" dirty="0" smtClean="0"/>
                  <a:t>The possible values for</a:t>
                </a:r>
                <a14:m>
                  <m:oMath xmlns:m="http://schemas.openxmlformats.org/officeDocument/2006/math">
                    <m:r>
                      <a:rPr lang="en-US">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may be any set of pairs like: +/-, calls present/calls absent, success/failure, 1/0. </a:t>
                </a:r>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766482" y="4479684"/>
                <a:ext cx="10143565" cy="391646"/>
              </a:xfrm>
              <a:prstGeom prst="rect">
                <a:avLst/>
              </a:prstGeom>
              <a:blipFill>
                <a:blip r:embed="rId5"/>
                <a:stretch>
                  <a:fillRect l="-541" t="-7813" r="-240" b="-203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766482" y="5008616"/>
                <a:ext cx="3273717" cy="369332"/>
              </a:xfrm>
              <a:prstGeom prst="rect">
                <a:avLst/>
              </a:prstGeom>
            </p:spPr>
            <p:txBody>
              <a:bodyPr wrap="none">
                <a:spAutoFit/>
              </a:bodyPr>
              <a:lstStyle/>
              <a:p>
                <a:r>
                  <a:rPr lang="en-US" dirty="0" smtClean="0"/>
                  <a:t>Therefore, </a:t>
                </a:r>
                <a14:m>
                  <m:oMath xmlns:m="http://schemas.openxmlformats.org/officeDocument/2006/math">
                    <m:r>
                      <a:rPr lang="en-US" b="0" i="1" smtClean="0">
                        <a:latin typeface="Cambria Math" panose="02040503050406030204" pitchFamily="18" charset="0"/>
                      </a:rPr>
                      <m:t>𝑌</m:t>
                    </m:r>
                  </m:oMath>
                </a14:m>
                <a:r>
                  <a:rPr lang="en-US" dirty="0"/>
                  <a:t> is a </a:t>
                </a:r>
                <a:r>
                  <a:rPr lang="en-US" dirty="0">
                    <a:solidFill>
                      <a:srgbClr val="0070C0"/>
                    </a:solidFill>
                  </a:rPr>
                  <a:t>binary variable</a:t>
                </a:r>
                <a:r>
                  <a:rPr lang="en-US" dirty="0"/>
                  <a:t>. </a:t>
                </a:r>
                <a:endParaRPr lang="en-US" dirty="0"/>
              </a:p>
            </p:txBody>
          </p:sp>
        </mc:Choice>
        <mc:Fallback>
          <p:sp>
            <p:nvSpPr>
              <p:cNvPr id="13" name="Rectangle 12"/>
              <p:cNvSpPr>
                <a:spLocks noRot="1" noChangeAspect="1" noMove="1" noResize="1" noEditPoints="1" noAdjustHandles="1" noChangeArrowheads="1" noChangeShapeType="1" noTextEdit="1"/>
              </p:cNvSpPr>
              <p:nvPr/>
            </p:nvSpPr>
            <p:spPr>
              <a:xfrm>
                <a:off x="766482" y="5008616"/>
                <a:ext cx="3273717" cy="369332"/>
              </a:xfrm>
              <a:prstGeom prst="rect">
                <a:avLst/>
              </a:prstGeom>
              <a:blipFill>
                <a:blip r:embed="rId6"/>
                <a:stretch>
                  <a:fillRect l="-1676" t="-10000" r="-559" b="-26667"/>
                </a:stretch>
              </a:blipFill>
            </p:spPr>
            <p:txBody>
              <a:bodyPr/>
              <a:lstStyle/>
              <a:p>
                <a:r>
                  <a:rPr lang="en-US">
                    <a:noFill/>
                  </a:rPr>
                  <a:t> </a:t>
                </a:r>
              </a:p>
            </p:txBody>
          </p:sp>
        </mc:Fallback>
      </mc:AlternateContent>
      <p:sp>
        <p:nvSpPr>
          <p:cNvPr id="14" name="Rectangle 13"/>
          <p:cNvSpPr/>
          <p:nvPr/>
        </p:nvSpPr>
        <p:spPr>
          <a:xfrm>
            <a:off x="766482" y="5515234"/>
            <a:ext cx="3303597" cy="369332"/>
          </a:xfrm>
          <a:prstGeom prst="rect">
            <a:avLst/>
          </a:prstGeom>
        </p:spPr>
        <p:txBody>
          <a:bodyPr wrap="none">
            <a:spAutoFit/>
          </a:bodyPr>
          <a:lstStyle/>
          <a:p>
            <a:r>
              <a:rPr lang="en-US" dirty="0" smtClean="0"/>
              <a:t>And this is a </a:t>
            </a:r>
            <a:r>
              <a:rPr lang="en-US" dirty="0" smtClean="0">
                <a:solidFill>
                  <a:srgbClr val="0070C0"/>
                </a:solidFill>
              </a:rPr>
              <a:t>binomial</a:t>
            </a:r>
            <a:r>
              <a:rPr lang="en-US" dirty="0" smtClean="0"/>
              <a:t> problem…. </a:t>
            </a:r>
            <a:endParaRPr lang="en-US" dirty="0"/>
          </a:p>
        </p:txBody>
      </p:sp>
    </p:spTree>
    <p:extLst>
      <p:ext uri="{BB962C8B-B14F-4D97-AF65-F5344CB8AC3E}">
        <p14:creationId xmlns:p14="http://schemas.microsoft.com/office/powerpoint/2010/main" val="2681043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Random Effects: Advantages &amp; Challenges</a:t>
            </a:r>
            <a:endParaRPr lang="en-US" dirty="0"/>
          </a:p>
        </p:txBody>
      </p:sp>
      <p:sp>
        <p:nvSpPr>
          <p:cNvPr id="4" name="Text Placeholder 3"/>
          <p:cNvSpPr>
            <a:spLocks noGrp="1"/>
          </p:cNvSpPr>
          <p:nvPr>
            <p:ph type="body" idx="1"/>
          </p:nvPr>
        </p:nvSpPr>
        <p:spPr>
          <a:xfrm>
            <a:off x="839788" y="1104511"/>
            <a:ext cx="5157787" cy="823912"/>
          </a:xfrm>
        </p:spPr>
        <p:txBody>
          <a:bodyPr/>
          <a:lstStyle/>
          <a:p>
            <a:r>
              <a:rPr lang="en-US" dirty="0" smtClean="0"/>
              <a:t>Advantages</a:t>
            </a:r>
            <a:endParaRPr lang="en-US" dirty="0"/>
          </a:p>
        </p:txBody>
      </p:sp>
      <p:sp>
        <p:nvSpPr>
          <p:cNvPr id="5" name="Content Placeholder 4"/>
          <p:cNvSpPr>
            <a:spLocks noGrp="1"/>
          </p:cNvSpPr>
          <p:nvPr>
            <p:ph sz="half" idx="2"/>
          </p:nvPr>
        </p:nvSpPr>
        <p:spPr>
          <a:xfrm>
            <a:off x="839788" y="1993557"/>
            <a:ext cx="5157787" cy="4196106"/>
          </a:xfrm>
        </p:spPr>
        <p:txBody>
          <a:bodyPr>
            <a:normAutofit fontScale="92500" lnSpcReduction="10000"/>
          </a:bodyPr>
          <a:lstStyle/>
          <a:p>
            <a:r>
              <a:rPr lang="en-US" dirty="0" smtClean="0"/>
              <a:t>Broadens inference to a larger population</a:t>
            </a:r>
          </a:p>
          <a:p>
            <a:r>
              <a:rPr lang="en-US" dirty="0" smtClean="0"/>
              <a:t>Represents a “compromise” in terms of information used</a:t>
            </a:r>
          </a:p>
          <a:p>
            <a:pPr lvl="1"/>
            <a:r>
              <a:rPr lang="en-US" dirty="0" smtClean="0"/>
              <a:t>Ignore factor levels: pool all levels of the factor</a:t>
            </a:r>
          </a:p>
          <a:p>
            <a:pPr lvl="1"/>
            <a:r>
              <a:rPr lang="en-US" dirty="0" smtClean="0"/>
              <a:t>Fixed effects: no pooling</a:t>
            </a:r>
          </a:p>
          <a:p>
            <a:pPr lvl="1"/>
            <a:r>
              <a:rPr lang="en-US" dirty="0" smtClean="0"/>
              <a:t>Random effects: partial pooling, with degree of pooling dependent on relative size of among-group and within-group variation, and on sample size</a:t>
            </a:r>
            <a:endParaRPr lang="en-US" dirty="0"/>
          </a:p>
        </p:txBody>
      </p:sp>
      <p:sp>
        <p:nvSpPr>
          <p:cNvPr id="6" name="Text Placeholder 5"/>
          <p:cNvSpPr>
            <a:spLocks noGrp="1"/>
          </p:cNvSpPr>
          <p:nvPr>
            <p:ph type="body" sz="quarter" idx="3"/>
          </p:nvPr>
        </p:nvSpPr>
        <p:spPr>
          <a:xfrm>
            <a:off x="6172200" y="1104511"/>
            <a:ext cx="5183188" cy="823912"/>
          </a:xfrm>
        </p:spPr>
        <p:txBody>
          <a:bodyPr/>
          <a:lstStyle/>
          <a:p>
            <a:r>
              <a:rPr lang="en-US" dirty="0" smtClean="0"/>
              <a:t>Challenges</a:t>
            </a:r>
            <a:endParaRPr lang="en-US" dirty="0"/>
          </a:p>
        </p:txBody>
      </p:sp>
      <p:sp>
        <p:nvSpPr>
          <p:cNvPr id="7" name="Content Placeholder 6"/>
          <p:cNvSpPr>
            <a:spLocks noGrp="1"/>
          </p:cNvSpPr>
          <p:nvPr>
            <p:ph sz="quarter" idx="4"/>
          </p:nvPr>
        </p:nvSpPr>
        <p:spPr>
          <a:xfrm>
            <a:off x="6172200" y="2075935"/>
            <a:ext cx="5183188" cy="4113728"/>
          </a:xfrm>
        </p:spPr>
        <p:txBody>
          <a:bodyPr/>
          <a:lstStyle/>
          <a:p>
            <a:r>
              <a:rPr lang="en-US" dirty="0" smtClean="0"/>
              <a:t>With too few levels, estimates are imprecise</a:t>
            </a:r>
          </a:p>
          <a:p>
            <a:pPr lvl="1"/>
            <a:r>
              <a:rPr lang="en-US" dirty="0" smtClean="0"/>
              <a:t>Factors with less than 5-10 levels are typically treated as fixed effects</a:t>
            </a:r>
          </a:p>
          <a:p>
            <a:pPr lvl="1"/>
            <a:r>
              <a:rPr lang="en-US" dirty="0" smtClean="0"/>
              <a:t>Random effects are often more difficult to understand or explain</a:t>
            </a:r>
            <a:endParaRPr lang="en-US" dirty="0"/>
          </a:p>
        </p:txBody>
      </p:sp>
    </p:spTree>
    <p:extLst>
      <p:ext uri="{BB962C8B-B14F-4D97-AF65-F5344CB8AC3E}">
        <p14:creationId xmlns:p14="http://schemas.microsoft.com/office/powerpoint/2010/main" val="235022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Probability Distribution</a:t>
            </a:r>
            <a:endParaRPr lang="en-US" dirty="0"/>
          </a:p>
        </p:txBody>
      </p:sp>
    </p:spTree>
    <p:extLst>
      <p:ext uri="{BB962C8B-B14F-4D97-AF65-F5344CB8AC3E}">
        <p14:creationId xmlns:p14="http://schemas.microsoft.com/office/powerpoint/2010/main" val="1368158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Regression Models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a:t>9</a:t>
            </a:r>
            <a:r>
              <a:rPr lang="en-US" dirty="0" smtClean="0"/>
              <a:t> </a:t>
            </a:r>
            <a:r>
              <a:rPr lang="en-US" dirty="0" smtClean="0"/>
              <a:t>December 2021</a:t>
            </a:r>
            <a:endParaRPr lang="en-US" dirty="0"/>
          </a:p>
        </p:txBody>
      </p:sp>
    </p:spTree>
    <p:extLst>
      <p:ext uri="{BB962C8B-B14F-4D97-AF65-F5344CB8AC3E}">
        <p14:creationId xmlns:p14="http://schemas.microsoft.com/office/powerpoint/2010/main" val="4189748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basic structure and differences among different types of regression models (LM, GLM, GAM, </a:t>
            </a:r>
            <a:r>
              <a:rPr lang="en-US" dirty="0"/>
              <a:t>LMM, GLMM, </a:t>
            </a:r>
            <a:r>
              <a:rPr lang="en-US" dirty="0" smtClean="0"/>
              <a:t>GAMM)</a:t>
            </a:r>
          </a:p>
          <a:p>
            <a:r>
              <a:rPr lang="en-US" dirty="0" smtClean="0"/>
              <a:t>Develop intuition for determining when a regression model might help to provide insight into a specific question, given a particular dataset</a:t>
            </a:r>
          </a:p>
          <a:p>
            <a:r>
              <a:rPr lang="en-US" dirty="0" smtClean="0"/>
              <a:t>Understand when and how to add model complexity</a:t>
            </a:r>
          </a:p>
          <a:p>
            <a:r>
              <a:rPr lang="en-US" dirty="0" smtClean="0"/>
              <a:t>Learn basic R programming for regression models based on familiar case studies</a:t>
            </a:r>
          </a:p>
          <a:p>
            <a:r>
              <a:rPr lang="en-US" dirty="0" smtClean="0"/>
              <a:t>Know where to go for help!</a:t>
            </a:r>
          </a:p>
          <a:p>
            <a:endParaRPr lang="en-US" dirty="0"/>
          </a:p>
        </p:txBody>
      </p:sp>
    </p:spTree>
    <p:extLst>
      <p:ext uri="{BB962C8B-B14F-4D97-AF65-F5344CB8AC3E}">
        <p14:creationId xmlns:p14="http://schemas.microsoft.com/office/powerpoint/2010/main" val="281871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not cover </a:t>
            </a:r>
            <a:r>
              <a:rPr lang="en-US" sz="2400" dirty="0" smtClean="0"/>
              <a:t>except in passing</a:t>
            </a:r>
            <a:r>
              <a:rPr lang="en-US" dirty="0" smtClean="0"/>
              <a:t>?</a:t>
            </a:r>
            <a:endParaRPr lang="en-US" dirty="0"/>
          </a:p>
        </p:txBody>
      </p:sp>
      <p:sp>
        <p:nvSpPr>
          <p:cNvPr id="3" name="Content Placeholder 2"/>
          <p:cNvSpPr>
            <a:spLocks noGrp="1"/>
          </p:cNvSpPr>
          <p:nvPr>
            <p:ph idx="1"/>
          </p:nvPr>
        </p:nvSpPr>
        <p:spPr/>
        <p:txBody>
          <a:bodyPr/>
          <a:lstStyle/>
          <a:p>
            <a:r>
              <a:rPr lang="en-US" dirty="0" smtClean="0"/>
              <a:t>Mechanics of parameter estimation and prediction</a:t>
            </a:r>
          </a:p>
          <a:p>
            <a:r>
              <a:rPr lang="en-US" dirty="0" smtClean="0"/>
              <a:t>Model diagnostics: assessing a model’s fit to the data</a:t>
            </a:r>
          </a:p>
          <a:p>
            <a:r>
              <a:rPr lang="en-US" dirty="0" smtClean="0"/>
              <a:t>Model selection: comparing a suite of similar models fit to the data</a:t>
            </a:r>
          </a:p>
          <a:p>
            <a:r>
              <a:rPr lang="en-US" dirty="0" smtClean="0"/>
              <a:t>Correlation structures to handle correlated errors</a:t>
            </a:r>
          </a:p>
          <a:p>
            <a:r>
              <a:rPr lang="en-US" dirty="0" smtClean="0"/>
              <a:t>Hypothesis testing</a:t>
            </a:r>
          </a:p>
          <a:p>
            <a:r>
              <a:rPr lang="en-US" dirty="0" smtClean="0"/>
              <a:t>Maximum likelihood inference</a:t>
            </a:r>
          </a:p>
          <a:p>
            <a:r>
              <a:rPr lang="en-US" dirty="0" smtClean="0"/>
              <a:t>Bayesian inference</a:t>
            </a:r>
            <a:endParaRPr lang="en-US" dirty="0"/>
          </a:p>
        </p:txBody>
      </p:sp>
    </p:spTree>
    <p:extLst>
      <p:ext uri="{BB962C8B-B14F-4D97-AF65-F5344CB8AC3E}">
        <p14:creationId xmlns:p14="http://schemas.microsoft.com/office/powerpoint/2010/main" val="155322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Models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model: LM</a:t>
            </a:r>
          </a:p>
          <a:p>
            <a:r>
              <a:rPr lang="en-US" dirty="0" smtClean="0"/>
              <a:t>Generalized linear model: GLM</a:t>
            </a:r>
          </a:p>
          <a:p>
            <a:r>
              <a:rPr lang="en-US" dirty="0" smtClean="0"/>
              <a:t>Generalized additive model: GAM</a:t>
            </a:r>
          </a:p>
          <a:p>
            <a:r>
              <a:rPr lang="en-US" dirty="0"/>
              <a:t>Linear mixed model: LMM</a:t>
            </a:r>
          </a:p>
          <a:p>
            <a:pPr lvl="1"/>
            <a:r>
              <a:rPr lang="en-US" dirty="0"/>
              <a:t>Sometimes called “linear mixed effects model</a:t>
            </a:r>
            <a:r>
              <a:rPr lang="en-US" dirty="0" smtClean="0"/>
              <a:t>”</a:t>
            </a:r>
          </a:p>
          <a:p>
            <a:r>
              <a:rPr lang="en-US" dirty="0"/>
              <a:t>Generalized linear mixed model: GLMM</a:t>
            </a:r>
          </a:p>
          <a:p>
            <a:pPr lvl="1"/>
            <a:r>
              <a:rPr lang="en-US" dirty="0"/>
              <a:t>Sometimes called “generalized linear mixed effects model” or “hierarchical generalized linear model” (HGLM</a:t>
            </a:r>
            <a:r>
              <a:rPr lang="en-US" dirty="0" smtClean="0"/>
              <a:t>)</a:t>
            </a:r>
          </a:p>
          <a:p>
            <a:r>
              <a:rPr lang="en-US" dirty="0" smtClean="0"/>
              <a:t>Generalized additive mixed model: GAMM</a:t>
            </a:r>
          </a:p>
          <a:p>
            <a:pPr lvl="1"/>
            <a:r>
              <a:rPr lang="en-US" dirty="0" smtClean="0"/>
              <a:t>Sometimes called “hierarchical generalized additive model” (HGAM)</a:t>
            </a:r>
          </a:p>
          <a:p>
            <a:endParaRPr lang="en-US" dirty="0" smtClean="0"/>
          </a:p>
          <a:p>
            <a:endParaRPr lang="en-US" dirty="0"/>
          </a:p>
        </p:txBody>
      </p:sp>
    </p:spTree>
    <p:extLst>
      <p:ext uri="{BB962C8B-B14F-4D97-AF65-F5344CB8AC3E}">
        <p14:creationId xmlns:p14="http://schemas.microsoft.com/office/powerpoint/2010/main" val="200599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normal distribution?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2"/>
                <a:stretch>
                  <a:fillRect l="-2118" t="-2857" r="-3765"/>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546" y="1459753"/>
            <a:ext cx="5804654" cy="50307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9070769" y="3489636"/>
                <a:ext cx="732123" cy="646331"/>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=3</a:t>
                </a:r>
              </a:p>
              <a:p>
                <a14:m>
                  <m:oMath xmlns:m="http://schemas.openxmlformats.org/officeDocument/2006/math">
                    <m:r>
                      <a:rPr lang="en-US" i="1" dirty="0" smtClean="0">
                        <a:latin typeface="Cambria Math" panose="02040503050406030204" pitchFamily="18" charset="0"/>
                        <a:ea typeface="Cambria Math" panose="02040503050406030204" pitchFamily="18" charset="0"/>
                      </a:rPr>
                      <m:t>𝜎</m:t>
                    </m:r>
                  </m:oMath>
                </a14:m>
                <a:r>
                  <a:rPr lang="en-US" dirty="0" smtClean="0"/>
                  <a:t>=0.6</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070769" y="3489636"/>
                <a:ext cx="732123" cy="646331"/>
              </a:xfrm>
              <a:prstGeom prst="rect">
                <a:avLst/>
              </a:prstGeom>
              <a:blipFill>
                <a:blip r:embed="rId4"/>
                <a:stretch>
                  <a:fillRect t="-4717" r="-666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562467" y="3847166"/>
                <a:ext cx="732123" cy="646331"/>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=0</a:t>
                </a:r>
              </a:p>
              <a:p>
                <a14:m>
                  <m:oMath xmlns:m="http://schemas.openxmlformats.org/officeDocument/2006/math">
                    <m:r>
                      <a:rPr lang="en-US" i="1" dirty="0" smtClean="0">
                        <a:latin typeface="Cambria Math" panose="02040503050406030204" pitchFamily="18" charset="0"/>
                        <a:ea typeface="Cambria Math" panose="02040503050406030204" pitchFamily="18" charset="0"/>
                      </a:rPr>
                      <m:t>𝜎</m:t>
                    </m:r>
                  </m:oMath>
                </a14:m>
                <a:r>
                  <a:rPr lang="en-US" dirty="0" smtClean="0"/>
                  <a:t>=1.0</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562467" y="3847166"/>
                <a:ext cx="732123" cy="646331"/>
              </a:xfrm>
              <a:prstGeom prst="rect">
                <a:avLst/>
              </a:prstGeom>
              <a:blipFill>
                <a:blip r:embed="rId5"/>
                <a:stretch>
                  <a:fillRect t="-4717" r="-6667" b="-14151"/>
                </a:stretch>
              </a:blipFill>
            </p:spPr>
            <p:txBody>
              <a:bodyPr/>
              <a:lstStyle/>
              <a:p>
                <a:r>
                  <a:rPr lang="en-US">
                    <a:noFill/>
                  </a:rPr>
                  <a:t> </a:t>
                </a:r>
              </a:p>
            </p:txBody>
          </p:sp>
        </mc:Fallback>
      </mc:AlternateContent>
    </p:spTree>
    <p:extLst>
      <p:ext uri="{BB962C8B-B14F-4D97-AF65-F5344CB8AC3E}">
        <p14:creationId xmlns:p14="http://schemas.microsoft.com/office/powerpoint/2010/main" val="3754214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2710</Words>
  <Application>Microsoft Office PowerPoint</Application>
  <PresentationFormat>Widescreen</PresentationFormat>
  <Paragraphs>284</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Applying Regression Analysis to Investigate Spatiotemporal Variablity in Bearded Seal Calls</vt:lpstr>
      <vt:lpstr>Bearded Seal Case Study</vt:lpstr>
      <vt:lpstr>In terms of probability</vt:lpstr>
      <vt:lpstr>Binomial Probability Distribution</vt:lpstr>
      <vt:lpstr>Overview of Regression Models</vt:lpstr>
      <vt:lpstr>Goals</vt:lpstr>
      <vt:lpstr>What will we not cover except in passing?</vt:lpstr>
      <vt:lpstr>Types of Regression Models Covered</vt:lpstr>
      <vt:lpstr>What is the normal distribution?</vt:lpstr>
      <vt:lpstr>Examples of Non-normal Distributions </vt:lpstr>
      <vt:lpstr>Regression Model Distinguishing Characteristics</vt:lpstr>
      <vt:lpstr>PowerPoint Presentation</vt:lpstr>
      <vt:lpstr>Simple Linear Model (LM): Formal Definition</vt:lpstr>
      <vt:lpstr>LM: Equivalent Terminology</vt:lpstr>
      <vt:lpstr>LM Examples</vt:lpstr>
      <vt:lpstr>LM Matrix Notation</vt:lpstr>
      <vt:lpstr>Generalized Linear Model (GLM)</vt:lpstr>
      <vt:lpstr>Mathematical form of Probability Distributions in the Exponential Family</vt:lpstr>
      <vt:lpstr>3 Key Components of a GLM</vt:lpstr>
      <vt:lpstr>Random Component</vt:lpstr>
      <vt:lpstr>Systematic Component</vt:lpstr>
      <vt:lpstr>Link Function</vt:lpstr>
      <vt:lpstr>Canonical Link Function</vt:lpstr>
      <vt:lpstr>A few GLM References</vt:lpstr>
      <vt:lpstr>Generalized Additive Model (GAM)</vt:lpstr>
      <vt:lpstr>Intro to the Linear Mixed Model (LMM) </vt:lpstr>
      <vt:lpstr>Fixed vs. Random Effects</vt:lpstr>
      <vt:lpstr>Random Effects Structures</vt:lpstr>
      <vt:lpstr>LMM Mathematical Notation</vt:lpstr>
      <vt:lpstr>Random Effects: Advantages &amp; Challenges</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Megan.Ferguson</dc:creator>
  <cp:lastModifiedBy>Megan.Ferguson</cp:lastModifiedBy>
  <cp:revision>67</cp:revision>
  <dcterms:created xsi:type="dcterms:W3CDTF">2021-12-05T17:54:10Z</dcterms:created>
  <dcterms:modified xsi:type="dcterms:W3CDTF">2021-12-07T17:45:05Z</dcterms:modified>
</cp:coreProperties>
</file>