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sorterViewPr>
    <p:cViewPr varScale="1">
      <p:scale>
        <a:sx n="100" d="100"/>
        <a:sy n="100" d="100"/>
      </p:scale>
      <p:origin x="0" y="-108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7717/peerj.6876"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5964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1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(x0)+s(x1)+s(x2)+s(x3),family=binomial(link=“</a:t>
            </a:r>
            <a:r>
              <a:rPr lang="en-US" sz="1400" dirty="0" smtClean="0">
                <a:latin typeface="Lucida Console" panose="020B0609040504020204" pitchFamily="49" charset="0"/>
              </a:rPr>
              <a:t>logit),data=</a:t>
            </a:r>
            <a:r>
              <a:rPr lang="en-US" sz="1400" dirty="0" err="1" smtClean="0">
                <a:latin typeface="Lucida Console" panose="020B0609040504020204" pitchFamily="49" charset="0"/>
              </a:rPr>
              <a:t>dat,weights</a:t>
            </a:r>
            <a:r>
              <a:rPr lang="en-US" sz="1400" dirty="0" smtClean="0">
                <a:latin typeface="Lucida Console" panose="020B0609040504020204" pitchFamily="49" charset="0"/>
              </a:rPr>
              <a:t>=</a:t>
            </a:r>
            <a:r>
              <a:rPr lang="en-US" sz="1400" dirty="0" err="1" smtClean="0">
                <a:latin typeface="Lucida Console" panose="020B0609040504020204" pitchFamily="49" charset="0"/>
              </a:rPr>
              <a:t>n,method</a:t>
            </a:r>
            <a:r>
              <a:rPr lang="en-US" sz="1400" dirty="0">
                <a:latin typeface="Lucida Console" panose="020B0609040504020204" pitchFamily="49" charset="0"/>
              </a:rPr>
              <a:t>="</a:t>
            </a:r>
            <a:r>
              <a:rPr lang="en-US" sz="1400" dirty="0" smtClean="0">
                <a:latin typeface="Lucida Console" panose="020B0609040504020204" pitchFamily="49" charset="0"/>
              </a:rPr>
              <a:t>REML“)</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6912423" y="427511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a:t>
            </a:r>
            <a:r>
              <a:rPr lang="en-US" dirty="0" smtClean="0"/>
              <a:t>Starters</a:t>
            </a:r>
            <a:endParaRPr lang="en-US" dirty="0"/>
          </a:p>
        </p:txBody>
      </p:sp>
      <p:sp>
        <p:nvSpPr>
          <p:cNvPr id="2" name="Content Placeholder 1"/>
          <p:cNvSpPr>
            <a:spLocks noGrp="1"/>
          </p:cNvSpPr>
          <p:nvPr>
            <p:ph sz="half" idx="1"/>
          </p:nvPr>
        </p:nvSpPr>
        <p:spPr>
          <a:xfrm>
            <a:off x="838200" y="1062681"/>
            <a:ext cx="5181600" cy="5114282"/>
          </a:xfrm>
        </p:spPr>
        <p:txBody>
          <a:bodyPr>
            <a:normAutofit fontScale="85000" lnSpcReduction="10000"/>
          </a:bodyPr>
          <a:lstStyle/>
          <a:p>
            <a:r>
              <a:rPr lang="en-US" dirty="0" smtClean="0"/>
              <a:t>Run through code in </a:t>
            </a:r>
            <a:r>
              <a:rPr lang="en-US" dirty="0" err="1" smtClean="0"/>
              <a:t>RegressionModelOverview.r</a:t>
            </a:r>
            <a:r>
              <a:rPr lang="en-US" dirty="0" smtClean="0"/>
              <a:t> to see how to build different types of GAM and hierarchical GAM models. </a:t>
            </a:r>
          </a:p>
          <a:p>
            <a:r>
              <a:rPr lang="en-US" dirty="0"/>
              <a:t>The figure to the right is from Pedersen et al. (2019). It is helpful for understanding various types of hierarchical GAMs</a:t>
            </a:r>
            <a:r>
              <a:rPr lang="en-US" dirty="0" smtClean="0"/>
              <a:t>.</a:t>
            </a:r>
          </a:p>
          <a:p>
            <a:r>
              <a:rPr lang="en-US" dirty="0" smtClean="0"/>
              <a:t>At the bottom of the script, there are ideas for a couple of new variables and model structures to try. </a:t>
            </a:r>
          </a:p>
          <a:p>
            <a:r>
              <a:rPr lang="en-US" dirty="0" smtClean="0"/>
              <a:t>Also need to examine model fit, especially related to appropriate choice of a sampling distribution (“family” argument) and link function.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37" y="262569"/>
            <a:ext cx="4269263" cy="5736181"/>
          </a:xfrm>
          <a:prstGeom prst="rect">
            <a:avLst/>
          </a:prstGeom>
        </p:spPr>
      </p:pic>
      <p:sp>
        <p:nvSpPr>
          <p:cNvPr id="7" name="Rectangle 6"/>
          <p:cNvSpPr/>
          <p:nvPr/>
        </p:nvSpPr>
        <p:spPr>
          <a:xfrm>
            <a:off x="6932137" y="5998750"/>
            <a:ext cx="4887097" cy="646331"/>
          </a:xfrm>
          <a:prstGeom prst="rect">
            <a:avLst/>
          </a:prstGeom>
        </p:spPr>
        <p:txBody>
          <a:bodyPr wrap="square">
            <a:spAutoFit/>
          </a:bodyPr>
          <a:lstStyle/>
          <a:p>
            <a:r>
              <a:rPr lang="en-US" sz="1200" dirty="0">
                <a:solidFill>
                  <a:srgbClr val="3A87AD"/>
                </a:solidFill>
                <a:latin typeface="Helvetica Neue"/>
              </a:rPr>
              <a:t>Pedersen EJ, Miller DL, Simpson GL, Ross N. 2019. Hierarchical generalized additive models in ecology: an introduction with </a:t>
            </a:r>
            <a:r>
              <a:rPr lang="en-US" sz="1200" dirty="0" err="1">
                <a:solidFill>
                  <a:srgbClr val="3A87AD"/>
                </a:solidFill>
                <a:latin typeface="Helvetica Neue"/>
              </a:rPr>
              <a:t>mgcv</a:t>
            </a:r>
            <a:r>
              <a:rPr lang="en-US" sz="1200" dirty="0">
                <a:solidFill>
                  <a:srgbClr val="3A87AD"/>
                </a:solidFill>
                <a:latin typeface="Helvetica Neue"/>
              </a:rPr>
              <a:t>. </a:t>
            </a:r>
            <a:r>
              <a:rPr lang="en-US" sz="1200" i="1" dirty="0" err="1">
                <a:solidFill>
                  <a:srgbClr val="3A87AD"/>
                </a:solidFill>
                <a:latin typeface="Helvetica Neue"/>
              </a:rPr>
              <a:t>PeerJ</a:t>
            </a:r>
            <a:r>
              <a:rPr lang="en-US" sz="1200" dirty="0">
                <a:solidFill>
                  <a:srgbClr val="3A87AD"/>
                </a:solidFill>
                <a:latin typeface="Helvetica Neue"/>
              </a:rPr>
              <a:t> 7:e6876 </a:t>
            </a:r>
            <a:r>
              <a:rPr lang="en-US" sz="1200" dirty="0">
                <a:solidFill>
                  <a:srgbClr val="2A85E8"/>
                </a:solidFill>
                <a:latin typeface="Helvetica Neue"/>
                <a:hlinkClick r:id="rId3"/>
              </a:rPr>
              <a:t>https://doi.org/10.7717/peerj.6876</a:t>
            </a:r>
            <a:endParaRPr lang="en-US" sz="1200" dirty="0"/>
          </a:p>
        </p:txBody>
      </p:sp>
    </p:spTree>
    <p:extLst>
      <p:ext uri="{BB962C8B-B14F-4D97-AF65-F5344CB8AC3E}">
        <p14:creationId xmlns:p14="http://schemas.microsoft.com/office/powerpoint/2010/main" val="372510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66482" y="1234888"/>
                <a:ext cx="10242163" cy="557910"/>
              </a:xfrm>
              <a:prstGeom prst="rect">
                <a:avLst/>
              </a:prstGeom>
              <a:solidFill>
                <a:srgbClr val="0070C0"/>
              </a:solidFill>
              <a:ln>
                <a:noFill/>
              </a:ln>
            </p:spPr>
            <p:txBody>
              <a:bodyPr wrap="non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t>
                </a:r>
                <a:endParaRPr lang="en-US" sz="28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a:ln>
                <a:noFill/>
              </a:ln>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144900"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Tree>
    <p:extLst>
      <p:ext uri="{BB962C8B-B14F-4D97-AF65-F5344CB8AC3E}">
        <p14:creationId xmlns:p14="http://schemas.microsoft.com/office/powerpoint/2010/main" val="1368158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r"/>
            <a:r>
              <a:rPr lang="en-US" dirty="0" smtClean="0"/>
              <a:t>To be </a:t>
            </a:r>
            <a:r>
              <a:rPr lang="en-US" dirty="0" smtClean="0"/>
              <a:t>continued</a:t>
            </a:r>
            <a:r>
              <a:rPr lang="en-US" dirty="0"/>
              <a:t>.</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85000" lnSpcReduction="20000"/>
              </a:bodyPr>
              <a:lstStyle/>
              <a:p>
                <a:r>
                  <a:rPr lang="en-US" dirty="0" smtClean="0">
                    <a:solidFill>
                      <a:srgbClr val="0070C0"/>
                    </a:solidFill>
                  </a:rPr>
                  <a:t>Random Variable</a:t>
                </a:r>
                <a:r>
                  <a:rPr lang="en-US" dirty="0" smtClean="0"/>
                  <a:t>: Numerical description of the outcome of a statistical experiment or trial</a:t>
                </a:r>
              </a:p>
              <a:p>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812" t="-3221" r="-1043"/>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noFill/>
            </p:spPr>
            <p:txBody>
              <a:bodyPr wrap="squar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and is the probability a function of date, year, sea ice, mooring, latitude, distance from shore, …?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𝑑𝑎𝑡𝑒</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296215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3702</Words>
  <Application>Microsoft Office PowerPoint</Application>
  <PresentationFormat>Widescreen</PresentationFormat>
  <Paragraphs>382</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 Neue</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94</cp:revision>
  <dcterms:created xsi:type="dcterms:W3CDTF">2021-12-05T17:54:10Z</dcterms:created>
  <dcterms:modified xsi:type="dcterms:W3CDTF">2021-12-09T00:04:44Z</dcterms:modified>
</cp:coreProperties>
</file>