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2" r:id="rId2"/>
    <p:sldId id="283" r:id="rId3"/>
    <p:sldId id="284" r:id="rId4"/>
    <p:sldId id="285" r:id="rId5"/>
    <p:sldId id="286" r:id="rId6"/>
    <p:sldId id="287" r:id="rId7"/>
    <p:sldId id="291" r:id="rId8"/>
    <p:sldId id="289" r:id="rId9"/>
    <p:sldId id="292" r:id="rId10"/>
    <p:sldId id="293" r:id="rId11"/>
    <p:sldId id="294" r:id="rId12"/>
    <p:sldId id="296" r:id="rId13"/>
    <p:sldId id="288" r:id="rId14"/>
    <p:sldId id="295" r:id="rId15"/>
    <p:sldId id="256" r:id="rId16"/>
    <p:sldId id="257" r:id="rId17"/>
    <p:sldId id="259" r:id="rId18"/>
    <p:sldId id="258" r:id="rId19"/>
    <p:sldId id="279" r:id="rId20"/>
    <p:sldId id="280" r:id="rId21"/>
    <p:sldId id="260" r:id="rId22"/>
    <p:sldId id="261" r:id="rId23"/>
    <p:sldId id="262" r:id="rId24"/>
    <p:sldId id="263" r:id="rId25"/>
    <p:sldId id="264" r:id="rId26"/>
    <p:sldId id="265" r:id="rId27"/>
    <p:sldId id="271" r:id="rId28"/>
    <p:sldId id="272" r:id="rId29"/>
    <p:sldId id="273" r:id="rId30"/>
    <p:sldId id="274" r:id="rId31"/>
    <p:sldId id="275" r:id="rId32"/>
    <p:sldId id="276" r:id="rId33"/>
    <p:sldId id="278" r:id="rId34"/>
    <p:sldId id="277" r:id="rId35"/>
    <p:sldId id="281" r:id="rId36"/>
    <p:sldId id="266" r:id="rId37"/>
    <p:sldId id="267" r:id="rId38"/>
    <p:sldId id="270" r:id="rId39"/>
    <p:sldId id="268" r:id="rId40"/>
    <p:sldId id="269"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93" d="100"/>
          <a:sy n="93" d="100"/>
        </p:scale>
        <p:origin x="586" y="77"/>
      </p:cViewPr>
      <p:guideLst/>
    </p:cSldViewPr>
  </p:slideViewPr>
  <p:notesTextViewPr>
    <p:cViewPr>
      <p:scale>
        <a:sx n="1" d="1"/>
        <a:sy n="1" d="1"/>
      </p:scale>
      <p:origin x="0" y="0"/>
    </p:cViewPr>
  </p:notesTextViewPr>
  <p:sorterViewPr>
    <p:cViewPr varScale="1">
      <p:scale>
        <a:sx n="100" d="100"/>
        <a:sy n="100" d="100"/>
      </p:scale>
      <p:origin x="0" y="-1086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23</a:t>
            </a:fld>
            <a:endParaRPr lang="en-US"/>
          </a:p>
        </p:txBody>
      </p:sp>
    </p:spTree>
    <p:extLst>
      <p:ext uri="{BB962C8B-B14F-4D97-AF65-F5344CB8AC3E}">
        <p14:creationId xmlns:p14="http://schemas.microsoft.com/office/powerpoint/2010/main" val="18651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crawley_cap16.pdf</a:t>
            </a:r>
            <a:r>
              <a:rPr lang="en-US" baseline="0" dirty="0" smtClean="0"/>
              <a:t> p. 3 for derivation of the logit and its relationship to parameter p of the binomial distribution.</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33</a:t>
            </a:fld>
            <a:endParaRPr lang="en-US"/>
          </a:p>
        </p:txBody>
      </p:sp>
    </p:spTree>
    <p:extLst>
      <p:ext uri="{BB962C8B-B14F-4D97-AF65-F5344CB8AC3E}">
        <p14:creationId xmlns:p14="http://schemas.microsoft.com/office/powerpoint/2010/main" val="338143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7717/peerj.6876"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7.emf"/><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1.png"/></Relationships>
</file>

<file path=ppt/slides/_rels/slide3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Applying Regression Analysis to Investigate Spatiotemporal Variability in Bearded Seal Calls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9 December 2021</a:t>
            </a:r>
            <a:endParaRPr lang="en-US" dirty="0"/>
          </a:p>
        </p:txBody>
      </p:sp>
    </p:spTree>
    <p:extLst>
      <p:ext uri="{BB962C8B-B14F-4D97-AF65-F5344CB8AC3E}">
        <p14:creationId xmlns:p14="http://schemas.microsoft.com/office/powerpoint/2010/main" val="3119834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grpSp>
        <p:nvGrpSpPr>
          <p:cNvPr id="7" name="Group 6"/>
          <p:cNvGrpSpPr/>
          <p:nvPr/>
        </p:nvGrpSpPr>
        <p:grpSpPr>
          <a:xfrm>
            <a:off x="9495693" y="4580793"/>
            <a:ext cx="2092569" cy="1203298"/>
            <a:chOff x="9495693" y="4580793"/>
            <a:chExt cx="2092569" cy="1203298"/>
          </a:xfrm>
        </p:grpSpPr>
        <p:sp>
          <p:nvSpPr>
            <p:cNvPr id="3" name="Right Arrow 2"/>
            <p:cNvSpPr/>
            <p:nvPr/>
          </p:nvSpPr>
          <p:spPr>
            <a:xfrm rot="12968039">
              <a:off x="9838593" y="4580793"/>
              <a:ext cx="978408" cy="48463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495693" y="5137760"/>
              <a:ext cx="2092569" cy="646331"/>
            </a:xfrm>
            <a:prstGeom prst="rect">
              <a:avLst/>
            </a:prstGeom>
            <a:noFill/>
          </p:spPr>
          <p:txBody>
            <a:bodyPr wrap="square" rtlCol="0">
              <a:spAutoFit/>
            </a:bodyPr>
            <a:lstStyle/>
            <a:p>
              <a:r>
                <a:rPr lang="en-US" dirty="0" smtClean="0">
                  <a:solidFill>
                    <a:srgbClr val="0070C0"/>
                  </a:solidFill>
                </a:rPr>
                <a:t>Sometimes called hierarchical GAMs</a:t>
              </a:r>
              <a:endParaRPr lang="en-US" dirty="0">
                <a:solidFill>
                  <a:srgbClr val="0070C0"/>
                </a:solidFill>
              </a:endParaRPr>
            </a:p>
          </p:txBody>
        </p:sp>
      </p:grpSp>
    </p:spTree>
    <p:extLst>
      <p:ext uri="{BB962C8B-B14F-4D97-AF65-F5344CB8AC3E}">
        <p14:creationId xmlns:p14="http://schemas.microsoft.com/office/powerpoint/2010/main" val="35964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p:grpSp>
        <p:nvGrpSpPr>
          <p:cNvPr id="22" name="Group 21"/>
          <p:cNvGrpSpPr/>
          <p:nvPr/>
        </p:nvGrpSpPr>
        <p:grpSpPr>
          <a:xfrm>
            <a:off x="2825516" y="4927392"/>
            <a:ext cx="2428859" cy="711212"/>
            <a:chOff x="2825516" y="4927392"/>
            <a:chExt cx="2428859" cy="711212"/>
          </a:xfrm>
        </p:grpSpPr>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2718468" y="712156"/>
            <a:ext cx="1708236" cy="670067"/>
            <a:chOff x="2718468" y="712156"/>
            <a:chExt cx="1708236" cy="670067"/>
          </a:xfrm>
        </p:grpSpPr>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83133" y="2053151"/>
            <a:ext cx="1814360" cy="1761272"/>
            <a:chOff x="383133" y="2053151"/>
            <a:chExt cx="1814360" cy="1761272"/>
          </a:xfrm>
        </p:grpSpPr>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2"/>
                  <a:stretch>
                    <a:fillRect t="-820" r="-1444" b="-64754"/>
                  </a:stretch>
                </a:blipFill>
              </p:spPr>
              <p:txBody>
                <a:bodyPr/>
                <a:lstStyle/>
                <a:p>
                  <a:r>
                    <a:rPr lang="en-US">
                      <a:noFill/>
                    </a:rPr>
                    <a:t> </a:t>
                  </a:r>
                </a:p>
              </p:txBody>
            </p:sp>
          </mc:Fallback>
        </mc:AlternateContent>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2817698" y="1115877"/>
            <a:ext cx="7925417" cy="4522729"/>
            <a:chOff x="2817698" y="1115877"/>
            <a:chExt cx="7925417" cy="4522729"/>
          </a:xfrm>
        </p:grpSpPr>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3"/>
                  <a:stretch>
                    <a:fillRect t="-19767" b="-93023"/>
                  </a:stretch>
                </a:blipFill>
              </p:spPr>
              <p:txBody>
                <a:bodyPr/>
                <a:lstStyle/>
                <a:p>
                  <a:r>
                    <a:rPr lang="en-US">
                      <a:noFill/>
                    </a:rPr>
                    <a:t> </a:t>
                  </a:r>
                </a:p>
              </p:txBody>
            </p:sp>
          </mc:Fallback>
        </mc:AlternateContent>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291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 Logistic GAM in terms of </a:t>
            </a:r>
            <a:r>
              <a:rPr lang="en-US" dirty="0" err="1" smtClean="0"/>
              <a:t>mgcv</a:t>
            </a:r>
            <a:endParaRPr lang="en-US" dirty="0"/>
          </a:p>
        </p:txBody>
      </p:sp>
      <p:sp>
        <p:nvSpPr>
          <p:cNvPr id="3" name="Rectangle 2"/>
          <p:cNvSpPr/>
          <p:nvPr/>
        </p:nvSpPr>
        <p:spPr>
          <a:xfrm>
            <a:off x="5576639" y="973960"/>
            <a:ext cx="6358215" cy="646331"/>
          </a:xfrm>
          <a:prstGeom prst="rect">
            <a:avLst/>
          </a:prstGeom>
        </p:spPr>
        <p:txBody>
          <a:bodyPr wrap="none">
            <a:spAutoFit/>
          </a:bodyPr>
          <a:lstStyle/>
          <a:p>
            <a:r>
              <a:rPr lang="en-US" dirty="0" smtClean="0"/>
              <a:t>Based on example on pg. 200 of mgcv.pdf.</a:t>
            </a:r>
          </a:p>
          <a:p>
            <a:r>
              <a:rPr lang="en-US" dirty="0" smtClean="0"/>
              <a:t>Step-by-step explanation provided in </a:t>
            </a:r>
            <a:r>
              <a:rPr lang="en-US" dirty="0" err="1" smtClean="0"/>
              <a:t>RegressionModelOverview.r</a:t>
            </a:r>
            <a:r>
              <a:rPr lang="en-US" dirty="0" smtClean="0"/>
              <a:t>.</a:t>
            </a:r>
            <a:endParaRPr lang="en-US" dirty="0"/>
          </a:p>
        </p:txBody>
      </p:sp>
      <p:sp>
        <p:nvSpPr>
          <p:cNvPr id="4" name="Rectangle 3"/>
          <p:cNvSpPr/>
          <p:nvPr/>
        </p:nvSpPr>
        <p:spPr>
          <a:xfrm>
            <a:off x="238896" y="1811456"/>
            <a:ext cx="11771871" cy="2523768"/>
          </a:xfrm>
          <a:prstGeom prst="rect">
            <a:avLst/>
          </a:prstGeom>
        </p:spPr>
        <p:txBody>
          <a:bodyPr wrap="square">
            <a:spAutoFit/>
          </a:bodyPr>
          <a:lstStyle/>
          <a:p>
            <a:r>
              <a:rPr lang="en-US" sz="1600" dirty="0">
                <a:latin typeface="Lucida Console" panose="020B0609040504020204" pitchFamily="49" charset="0"/>
              </a:rPr>
              <a:t>library(</a:t>
            </a:r>
            <a:r>
              <a:rPr lang="en-US" sz="1600" dirty="0" err="1">
                <a:latin typeface="Lucida Console" panose="020B0609040504020204" pitchFamily="49" charset="0"/>
              </a:rPr>
              <a:t>mgcv</a:t>
            </a:r>
            <a:r>
              <a:rPr lang="en-US" sz="1600" dirty="0">
                <a:latin typeface="Lucida Console" panose="020B0609040504020204" pitchFamily="49" charset="0"/>
              </a:rPr>
              <a:t>)</a:t>
            </a:r>
          </a:p>
          <a:p>
            <a:r>
              <a:rPr lang="en-US" sz="1600" dirty="0">
                <a:latin typeface="Lucida Console" panose="020B0609040504020204" pitchFamily="49" charset="0"/>
              </a:rPr>
              <a:t>## simulate binomial data...</a:t>
            </a:r>
          </a:p>
          <a:p>
            <a:r>
              <a:rPr lang="en-US" sz="1600" dirty="0" err="1">
                <a:latin typeface="Lucida Console" panose="020B0609040504020204" pitchFamily="49" charset="0"/>
              </a:rPr>
              <a:t>set.seed</a:t>
            </a:r>
            <a:r>
              <a:rPr lang="en-US" sz="1600" dirty="0">
                <a:latin typeface="Lucida Console" panose="020B0609040504020204" pitchFamily="49" charset="0"/>
              </a:rPr>
              <a:t>(0)</a:t>
            </a:r>
          </a:p>
          <a:p>
            <a:r>
              <a:rPr lang="en-US" sz="1600" dirty="0" err="1">
                <a:latin typeface="Lucida Console" panose="020B0609040504020204" pitchFamily="49" charset="0"/>
              </a:rPr>
              <a:t>n.samp</a:t>
            </a:r>
            <a:r>
              <a:rPr lang="en-US" sz="1600" dirty="0">
                <a:latin typeface="Lucida Console" panose="020B0609040504020204" pitchFamily="49" charset="0"/>
              </a:rPr>
              <a:t> &lt;- 400</a:t>
            </a:r>
          </a:p>
          <a:p>
            <a:r>
              <a:rPr lang="en-US" sz="1600" dirty="0" err="1">
                <a:latin typeface="Lucida Console" panose="020B0609040504020204" pitchFamily="49" charset="0"/>
              </a:rPr>
              <a:t>dat</a:t>
            </a:r>
            <a:r>
              <a:rPr lang="en-US" sz="1600" dirty="0">
                <a:latin typeface="Lucida Console" panose="020B0609040504020204" pitchFamily="49" charset="0"/>
              </a:rPr>
              <a:t> &lt;- </a:t>
            </a:r>
            <a:r>
              <a:rPr lang="en-US" sz="1600" dirty="0" err="1">
                <a:latin typeface="Lucida Console" panose="020B0609040504020204" pitchFamily="49" charset="0"/>
              </a:rPr>
              <a:t>gamSim</a:t>
            </a:r>
            <a:r>
              <a:rPr lang="en-US" sz="1600" dirty="0">
                <a:latin typeface="Lucida Console" panose="020B0609040504020204" pitchFamily="49" charset="0"/>
              </a:rPr>
              <a:t>(1,n=</a:t>
            </a:r>
            <a:r>
              <a:rPr lang="en-US" sz="1600" dirty="0" err="1">
                <a:latin typeface="Lucida Console" panose="020B0609040504020204" pitchFamily="49" charset="0"/>
              </a:rPr>
              <a:t>n.samp,dist</a:t>
            </a:r>
            <a:r>
              <a:rPr lang="en-US" sz="1600" dirty="0">
                <a:latin typeface="Lucida Console" panose="020B0609040504020204" pitchFamily="49" charset="0"/>
              </a:rPr>
              <a:t>="</a:t>
            </a:r>
            <a:r>
              <a:rPr lang="en-US" sz="1600" dirty="0" err="1">
                <a:latin typeface="Lucida Console" panose="020B0609040504020204" pitchFamily="49" charset="0"/>
              </a:rPr>
              <a:t>binary",scale</a:t>
            </a:r>
            <a:r>
              <a:rPr lang="en-US" sz="1600" dirty="0">
                <a:latin typeface="Lucida Console" panose="020B0609040504020204" pitchFamily="49" charset="0"/>
              </a:rPr>
              <a:t>=.33)</a:t>
            </a:r>
          </a:p>
          <a:p>
            <a:r>
              <a:rPr lang="en-US" sz="1600" dirty="0">
                <a:latin typeface="Lucida Console" panose="020B0609040504020204" pitchFamily="49" charset="0"/>
              </a:rPr>
              <a:t>p &lt;- binomial()$</a:t>
            </a:r>
            <a:r>
              <a:rPr lang="en-US" sz="1600" dirty="0" err="1">
                <a:latin typeface="Lucida Console" panose="020B0609040504020204" pitchFamily="49" charset="0"/>
              </a:rPr>
              <a:t>linkinv</a:t>
            </a:r>
            <a:r>
              <a:rPr lang="en-US" sz="1600" dirty="0">
                <a:latin typeface="Lucida Console" panose="020B0609040504020204" pitchFamily="49" charset="0"/>
              </a:rPr>
              <a:t>(</a:t>
            </a:r>
            <a:r>
              <a:rPr lang="en-US" sz="1600" dirty="0" err="1">
                <a:latin typeface="Lucida Console" panose="020B0609040504020204" pitchFamily="49" charset="0"/>
              </a:rPr>
              <a:t>dat$f</a:t>
            </a:r>
            <a:r>
              <a:rPr lang="en-US" sz="1600" dirty="0">
                <a:latin typeface="Lucida Console" panose="020B0609040504020204" pitchFamily="49" charset="0"/>
              </a:rPr>
              <a:t>) ## binomial p</a:t>
            </a:r>
          </a:p>
          <a:p>
            <a:r>
              <a:rPr lang="en-US" sz="1600" dirty="0">
                <a:latin typeface="Lucida Console" panose="020B0609040504020204" pitchFamily="49" charset="0"/>
              </a:rPr>
              <a:t>n &lt;- sample(c(1,3),</a:t>
            </a:r>
            <a:r>
              <a:rPr lang="en-US" sz="1600" dirty="0" err="1">
                <a:latin typeface="Lucida Console" panose="020B0609040504020204" pitchFamily="49" charset="0"/>
              </a:rPr>
              <a:t>n.samp,replace</a:t>
            </a:r>
            <a:r>
              <a:rPr lang="en-US" sz="1600" dirty="0">
                <a:latin typeface="Lucida Console" panose="020B0609040504020204" pitchFamily="49" charset="0"/>
              </a:rPr>
              <a:t>=TRUE) ## binomial n</a:t>
            </a:r>
          </a:p>
          <a:p>
            <a:r>
              <a:rPr lang="en-US" sz="1600" dirty="0" err="1">
                <a:latin typeface="Lucida Console" panose="020B0609040504020204" pitchFamily="49" charset="0"/>
              </a:rPr>
              <a:t>dat$y</a:t>
            </a:r>
            <a:r>
              <a:rPr lang="en-US" sz="1600" dirty="0">
                <a:latin typeface="Lucida Console" panose="020B0609040504020204" pitchFamily="49" charset="0"/>
              </a:rPr>
              <a:t> &lt;- </a:t>
            </a:r>
            <a:r>
              <a:rPr lang="en-US" sz="1600" dirty="0" err="1">
                <a:latin typeface="Lucida Console" panose="020B0609040504020204" pitchFamily="49" charset="0"/>
              </a:rPr>
              <a:t>rbinom</a:t>
            </a:r>
            <a:r>
              <a:rPr lang="en-US" sz="1600" dirty="0">
                <a:latin typeface="Lucida Console" panose="020B0609040504020204" pitchFamily="49" charset="0"/>
              </a:rPr>
              <a:t>(</a:t>
            </a:r>
            <a:r>
              <a:rPr lang="en-US" sz="1600" dirty="0" err="1">
                <a:latin typeface="Lucida Console" panose="020B0609040504020204" pitchFamily="49" charset="0"/>
              </a:rPr>
              <a:t>n,n,p</a:t>
            </a:r>
            <a:r>
              <a:rPr lang="en-US" sz="1600" dirty="0">
                <a:latin typeface="Lucida Console" panose="020B0609040504020204" pitchFamily="49" charset="0"/>
              </a:rPr>
              <a:t>)</a:t>
            </a:r>
          </a:p>
          <a:p>
            <a:r>
              <a:rPr lang="en-US" sz="1600" dirty="0" err="1">
                <a:latin typeface="Lucida Console" panose="020B0609040504020204" pitchFamily="49" charset="0"/>
              </a:rPr>
              <a:t>dat$n</a:t>
            </a:r>
            <a:r>
              <a:rPr lang="en-US" sz="1600" dirty="0">
                <a:latin typeface="Lucida Console" panose="020B0609040504020204" pitchFamily="49" charset="0"/>
              </a:rPr>
              <a:t> &lt;- n</a:t>
            </a:r>
          </a:p>
          <a:p>
            <a:r>
              <a:rPr lang="en-US" sz="1400" dirty="0" err="1">
                <a:latin typeface="Lucida Console" panose="020B0609040504020204" pitchFamily="49" charset="0"/>
              </a:rPr>
              <a:t>lr.fit</a:t>
            </a:r>
            <a:r>
              <a:rPr lang="en-US" sz="1400" dirty="0">
                <a:latin typeface="Lucida Console" panose="020B0609040504020204" pitchFamily="49" charset="0"/>
              </a:rPr>
              <a:t> &lt;- gam(y/</a:t>
            </a:r>
            <a:r>
              <a:rPr lang="en-US" sz="1400" dirty="0" err="1">
                <a:latin typeface="Lucida Console" panose="020B0609040504020204" pitchFamily="49" charset="0"/>
              </a:rPr>
              <a:t>n~s</a:t>
            </a:r>
            <a:r>
              <a:rPr lang="en-US" sz="1400" dirty="0">
                <a:latin typeface="Lucida Console" panose="020B0609040504020204" pitchFamily="49" charset="0"/>
              </a:rPr>
              <a:t>(x0)+s(x1)+s(x2)+s(x3),family=binomial(link=“</a:t>
            </a:r>
            <a:r>
              <a:rPr lang="en-US" sz="1400" dirty="0" smtClean="0">
                <a:latin typeface="Lucida Console" panose="020B0609040504020204" pitchFamily="49" charset="0"/>
              </a:rPr>
              <a:t>logit),data=</a:t>
            </a:r>
            <a:r>
              <a:rPr lang="en-US" sz="1400" dirty="0" err="1" smtClean="0">
                <a:latin typeface="Lucida Console" panose="020B0609040504020204" pitchFamily="49" charset="0"/>
              </a:rPr>
              <a:t>dat,weights</a:t>
            </a:r>
            <a:r>
              <a:rPr lang="en-US" sz="1400" dirty="0" smtClean="0">
                <a:latin typeface="Lucida Console" panose="020B0609040504020204" pitchFamily="49" charset="0"/>
              </a:rPr>
              <a:t>=</a:t>
            </a:r>
            <a:r>
              <a:rPr lang="en-US" sz="1400" dirty="0" err="1" smtClean="0">
                <a:latin typeface="Lucida Console" panose="020B0609040504020204" pitchFamily="49" charset="0"/>
              </a:rPr>
              <a:t>n,method</a:t>
            </a:r>
            <a:r>
              <a:rPr lang="en-US" sz="1400" dirty="0">
                <a:latin typeface="Lucida Console" panose="020B0609040504020204" pitchFamily="49" charset="0"/>
              </a:rPr>
              <a:t>="</a:t>
            </a:r>
            <a:r>
              <a:rPr lang="en-US" sz="1400" dirty="0" smtClean="0">
                <a:latin typeface="Lucida Console" panose="020B0609040504020204" pitchFamily="49" charset="0"/>
              </a:rPr>
              <a:t>REML“)</a:t>
            </a:r>
            <a:endParaRPr lang="en-US" sz="1400" dirty="0">
              <a:latin typeface="Lucida Console" panose="020B0609040504020204" pitchFamily="49" charset="0"/>
            </a:endParaRPr>
          </a:p>
        </p:txBody>
      </p:sp>
      <p:grpSp>
        <p:nvGrpSpPr>
          <p:cNvPr id="27" name="Group 26"/>
          <p:cNvGrpSpPr/>
          <p:nvPr/>
        </p:nvGrpSpPr>
        <p:grpSpPr>
          <a:xfrm>
            <a:off x="5401777" y="4273603"/>
            <a:ext cx="1035475" cy="976054"/>
            <a:chOff x="5293933" y="4327385"/>
            <a:chExt cx="1035475" cy="976054"/>
          </a:xfrm>
        </p:grpSpPr>
        <p:sp>
          <p:nvSpPr>
            <p:cNvPr id="5" name="Right Arrow 4"/>
            <p:cNvSpPr/>
            <p:nvPr/>
          </p:nvSpPr>
          <p:spPr>
            <a:xfrm rot="16200000">
              <a:off x="5585254" y="446718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93933" y="4780219"/>
              <a:ext cx="1035475" cy="523220"/>
            </a:xfrm>
            <a:prstGeom prst="rect">
              <a:avLst/>
            </a:prstGeom>
            <a:noFill/>
          </p:spPr>
          <p:txBody>
            <a:bodyPr wrap="none" rtlCol="0">
              <a:spAutoFit/>
            </a:bodyPr>
            <a:lstStyle/>
            <a:p>
              <a:pPr algn="ctr"/>
              <a:r>
                <a:rPr lang="en-US" sz="1400" dirty="0">
                  <a:solidFill>
                    <a:srgbClr val="0070C0"/>
                  </a:solidFill>
                </a:rPr>
                <a:t>p</a:t>
              </a:r>
              <a:r>
                <a:rPr lang="en-US" sz="1400" dirty="0" smtClean="0">
                  <a:solidFill>
                    <a:srgbClr val="0070C0"/>
                  </a:solidFill>
                </a:rPr>
                <a:t>robability</a:t>
              </a:r>
            </a:p>
            <a:p>
              <a:pPr algn="ctr"/>
              <a:r>
                <a:rPr lang="en-US" sz="1400" dirty="0" smtClean="0">
                  <a:solidFill>
                    <a:srgbClr val="0070C0"/>
                  </a:solidFill>
                </a:rPr>
                <a:t>distribution</a:t>
              </a:r>
              <a:endParaRPr lang="en-US" sz="1400" dirty="0">
                <a:solidFill>
                  <a:srgbClr val="0070C0"/>
                </a:solidFill>
              </a:endParaRPr>
            </a:p>
          </p:txBody>
        </p:sp>
      </p:grpSp>
      <p:grpSp>
        <p:nvGrpSpPr>
          <p:cNvPr id="28" name="Group 27"/>
          <p:cNvGrpSpPr/>
          <p:nvPr/>
        </p:nvGrpSpPr>
        <p:grpSpPr>
          <a:xfrm>
            <a:off x="9061523" y="4283535"/>
            <a:ext cx="929100" cy="1191499"/>
            <a:chOff x="10376320" y="4327384"/>
            <a:chExt cx="929100" cy="1191499"/>
          </a:xfrm>
        </p:grpSpPr>
        <p:sp>
          <p:nvSpPr>
            <p:cNvPr id="7" name="Right Arrow 6"/>
            <p:cNvSpPr/>
            <p:nvPr/>
          </p:nvSpPr>
          <p:spPr>
            <a:xfrm rot="16200000">
              <a:off x="10614454" y="4467180"/>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376320" y="4780219"/>
              <a:ext cx="929100" cy="738664"/>
            </a:xfrm>
            <a:prstGeom prst="rect">
              <a:avLst/>
            </a:prstGeom>
            <a:noFill/>
          </p:spPr>
          <p:txBody>
            <a:bodyPr wrap="none" rtlCol="0">
              <a:spAutoFit/>
            </a:bodyPr>
            <a:lstStyle/>
            <a:p>
              <a:pPr algn="ctr"/>
              <a:r>
                <a:rPr lang="en-US" sz="1400" dirty="0" err="1" smtClean="0">
                  <a:solidFill>
                    <a:srgbClr val="0070C0"/>
                  </a:solidFill>
                </a:rPr>
                <a:t>REstricted</a:t>
              </a:r>
              <a:endParaRPr lang="en-US" sz="1400" dirty="0" smtClean="0">
                <a:solidFill>
                  <a:srgbClr val="0070C0"/>
                </a:solidFill>
              </a:endParaRPr>
            </a:p>
            <a:p>
              <a:pPr algn="ctr"/>
              <a:r>
                <a:rPr lang="en-US" sz="1400" dirty="0" smtClean="0">
                  <a:solidFill>
                    <a:srgbClr val="0070C0"/>
                  </a:solidFill>
                </a:rPr>
                <a:t>Maximum</a:t>
              </a:r>
            </a:p>
            <a:p>
              <a:pPr algn="ctr"/>
              <a:r>
                <a:rPr lang="en-US" sz="1400" dirty="0" smtClean="0">
                  <a:solidFill>
                    <a:srgbClr val="0070C0"/>
                  </a:solidFill>
                </a:rPr>
                <a:t>Likelihood</a:t>
              </a:r>
              <a:endParaRPr lang="en-US" sz="1400" dirty="0">
                <a:solidFill>
                  <a:srgbClr val="0070C0"/>
                </a:solidFill>
              </a:endParaRPr>
            </a:p>
          </p:txBody>
        </p:sp>
      </p:grpSp>
      <p:grpSp>
        <p:nvGrpSpPr>
          <p:cNvPr id="25" name="Group 24"/>
          <p:cNvGrpSpPr/>
          <p:nvPr/>
        </p:nvGrpSpPr>
        <p:grpSpPr>
          <a:xfrm>
            <a:off x="1303452" y="4267973"/>
            <a:ext cx="1326773" cy="1565420"/>
            <a:chOff x="1566014" y="4321957"/>
            <a:chExt cx="1326773" cy="1565420"/>
          </a:xfrm>
        </p:grpSpPr>
        <p:sp>
          <p:nvSpPr>
            <p:cNvPr id="9" name="Right Arrow 8"/>
            <p:cNvSpPr/>
            <p:nvPr/>
          </p:nvSpPr>
          <p:spPr>
            <a:xfrm rot="16200000">
              <a:off x="2002981" y="4620232"/>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p:cNvSpPr/>
            <p:nvPr/>
          </p:nvSpPr>
          <p:spPr>
            <a:xfrm rot="16200000">
              <a:off x="2190846" y="4240160"/>
              <a:ext cx="77105" cy="240700"/>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1" name="TextBox 10"/>
            <p:cNvSpPr txBox="1"/>
            <p:nvPr/>
          </p:nvSpPr>
          <p:spPr>
            <a:xfrm>
              <a:off x="1566014" y="4933270"/>
              <a:ext cx="1326773" cy="954107"/>
            </a:xfrm>
            <a:prstGeom prst="rect">
              <a:avLst/>
            </a:prstGeom>
            <a:noFill/>
          </p:spPr>
          <p:txBody>
            <a:bodyPr wrap="none" rtlCol="0">
              <a:spAutoFit/>
            </a:bodyPr>
            <a:lstStyle/>
            <a:p>
              <a:pPr algn="ctr"/>
              <a:r>
                <a:rPr lang="en-US" sz="1400" dirty="0" smtClean="0">
                  <a:solidFill>
                    <a:srgbClr val="0070C0"/>
                  </a:solidFill>
                </a:rPr>
                <a:t>proportion</a:t>
              </a:r>
            </a:p>
            <a:p>
              <a:pPr algn="ctr"/>
              <a:r>
                <a:rPr lang="en-US" sz="1400" dirty="0" smtClean="0">
                  <a:solidFill>
                    <a:srgbClr val="0070C0"/>
                  </a:solidFill>
                </a:rPr>
                <a:t>of total</a:t>
              </a:r>
            </a:p>
            <a:p>
              <a:pPr algn="ctr"/>
              <a:r>
                <a:rPr lang="en-US" sz="1400" dirty="0" smtClean="0">
                  <a:solidFill>
                    <a:srgbClr val="0070C0"/>
                  </a:solidFill>
                </a:rPr>
                <a:t>trials that</a:t>
              </a:r>
            </a:p>
            <a:p>
              <a:pPr algn="ctr"/>
              <a:r>
                <a:rPr lang="en-US" sz="1400" dirty="0" smtClean="0">
                  <a:solidFill>
                    <a:srgbClr val="0070C0"/>
                  </a:solidFill>
                </a:rPr>
                <a:t>were successful</a:t>
              </a:r>
              <a:endParaRPr lang="en-US" sz="1400" dirty="0">
                <a:solidFill>
                  <a:srgbClr val="0070C0"/>
                </a:solidFill>
              </a:endParaRPr>
            </a:p>
          </p:txBody>
        </p:sp>
      </p:grpSp>
      <p:grpSp>
        <p:nvGrpSpPr>
          <p:cNvPr id="23" name="Group 22"/>
          <p:cNvGrpSpPr/>
          <p:nvPr/>
        </p:nvGrpSpPr>
        <p:grpSpPr>
          <a:xfrm>
            <a:off x="6894694" y="3284406"/>
            <a:ext cx="2631380" cy="369332"/>
            <a:chOff x="6894694" y="3284406"/>
            <a:chExt cx="2631380" cy="369332"/>
          </a:xfrm>
        </p:grpSpPr>
        <p:sp>
          <p:nvSpPr>
            <p:cNvPr id="12" name="Right Arrow 11"/>
            <p:cNvSpPr/>
            <p:nvPr/>
          </p:nvSpPr>
          <p:spPr>
            <a:xfrm rot="10800000">
              <a:off x="6894694" y="338245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47528" y="3284406"/>
              <a:ext cx="2178546" cy="369332"/>
            </a:xfrm>
            <a:prstGeom prst="rect">
              <a:avLst/>
            </a:prstGeom>
            <a:noFill/>
          </p:spPr>
          <p:txBody>
            <a:bodyPr wrap="none" rtlCol="0">
              <a:spAutoFit/>
            </a:bodyPr>
            <a:lstStyle/>
            <a:p>
              <a:pPr algn="ctr"/>
              <a:r>
                <a:rPr lang="en-US" dirty="0">
                  <a:solidFill>
                    <a:srgbClr val="0070C0"/>
                  </a:solidFill>
                </a:rPr>
                <a:t>t</a:t>
              </a:r>
              <a:r>
                <a:rPr lang="en-US" dirty="0" smtClean="0">
                  <a:solidFill>
                    <a:srgbClr val="0070C0"/>
                  </a:solidFill>
                </a:rPr>
                <a:t>otal number of trials</a:t>
              </a:r>
              <a:endParaRPr lang="en-US" dirty="0">
                <a:solidFill>
                  <a:srgbClr val="0070C0"/>
                </a:solidFill>
              </a:endParaRPr>
            </a:p>
          </p:txBody>
        </p:sp>
      </p:grpSp>
      <p:grpSp>
        <p:nvGrpSpPr>
          <p:cNvPr id="22" name="Group 21"/>
          <p:cNvGrpSpPr/>
          <p:nvPr/>
        </p:nvGrpSpPr>
        <p:grpSpPr>
          <a:xfrm>
            <a:off x="5749460" y="3013119"/>
            <a:ext cx="2668505" cy="369332"/>
            <a:chOff x="5749460" y="3013119"/>
            <a:chExt cx="2668505" cy="369332"/>
          </a:xfrm>
        </p:grpSpPr>
        <p:sp>
          <p:nvSpPr>
            <p:cNvPr id="14" name="TextBox 13"/>
            <p:cNvSpPr txBox="1"/>
            <p:nvPr/>
          </p:nvSpPr>
          <p:spPr>
            <a:xfrm>
              <a:off x="6202294" y="3013119"/>
              <a:ext cx="2215671" cy="369332"/>
            </a:xfrm>
            <a:prstGeom prst="rect">
              <a:avLst/>
            </a:prstGeom>
            <a:noFill/>
          </p:spPr>
          <p:txBody>
            <a:bodyPr wrap="none" rtlCol="0">
              <a:spAutoFit/>
            </a:bodyPr>
            <a:lstStyle/>
            <a:p>
              <a:pPr algn="ctr"/>
              <a:r>
                <a:rPr lang="en-US" dirty="0" smtClean="0">
                  <a:solidFill>
                    <a:srgbClr val="0070C0"/>
                  </a:solidFill>
                </a:rPr>
                <a:t>p(success in one trial)</a:t>
              </a:r>
              <a:endParaRPr lang="en-US" dirty="0">
                <a:solidFill>
                  <a:srgbClr val="0070C0"/>
                </a:solidFill>
              </a:endParaRPr>
            </a:p>
          </p:txBody>
        </p:sp>
        <p:sp>
          <p:nvSpPr>
            <p:cNvPr id="15" name="Right Arrow 14"/>
            <p:cNvSpPr/>
            <p:nvPr/>
          </p:nvSpPr>
          <p:spPr>
            <a:xfrm rot="10800000">
              <a:off x="5749460" y="314872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056340" y="3521941"/>
            <a:ext cx="5484855" cy="369332"/>
            <a:chOff x="3056340" y="3521941"/>
            <a:chExt cx="5484855" cy="369332"/>
          </a:xfrm>
        </p:grpSpPr>
        <p:sp>
          <p:nvSpPr>
            <p:cNvPr id="16" name="Right Arrow 15"/>
            <p:cNvSpPr/>
            <p:nvPr/>
          </p:nvSpPr>
          <p:spPr>
            <a:xfrm rot="10800000">
              <a:off x="3056340" y="362854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10559" y="3521941"/>
              <a:ext cx="5130636" cy="369332"/>
            </a:xfrm>
            <a:prstGeom prst="rect">
              <a:avLst/>
            </a:prstGeom>
            <a:noFill/>
          </p:spPr>
          <p:txBody>
            <a:bodyPr wrap="none" rtlCol="0">
              <a:spAutoFit/>
            </a:bodyPr>
            <a:lstStyle/>
            <a:p>
              <a:pPr algn="ctr"/>
              <a:r>
                <a:rPr lang="en-US" dirty="0">
                  <a:solidFill>
                    <a:srgbClr val="0070C0"/>
                  </a:solidFill>
                </a:rPr>
                <a:t>r</a:t>
              </a:r>
              <a:r>
                <a:rPr lang="en-US" dirty="0" smtClean="0">
                  <a:solidFill>
                    <a:srgbClr val="0070C0"/>
                  </a:solidFill>
                </a:rPr>
                <a:t>andomly-generated observations: success or failure</a:t>
              </a:r>
              <a:endParaRPr lang="en-US" dirty="0">
                <a:solidFill>
                  <a:srgbClr val="0070C0"/>
                </a:solidFill>
              </a:endParaRPr>
            </a:p>
          </p:txBody>
        </p:sp>
      </p:grpSp>
      <p:grpSp>
        <p:nvGrpSpPr>
          <p:cNvPr id="26" name="Group 25"/>
          <p:cNvGrpSpPr/>
          <p:nvPr/>
        </p:nvGrpSpPr>
        <p:grpSpPr>
          <a:xfrm>
            <a:off x="2268857" y="4275112"/>
            <a:ext cx="2403761" cy="1214475"/>
            <a:chOff x="2687552" y="4305611"/>
            <a:chExt cx="2403761" cy="1214475"/>
          </a:xfrm>
        </p:grpSpPr>
        <p:sp>
          <p:nvSpPr>
            <p:cNvPr id="18" name="Left Brace 17"/>
            <p:cNvSpPr/>
            <p:nvPr/>
          </p:nvSpPr>
          <p:spPr>
            <a:xfrm rot="16200000">
              <a:off x="3736502" y="3256661"/>
              <a:ext cx="305861" cy="2403761"/>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9" name="TextBox 18"/>
            <p:cNvSpPr txBox="1"/>
            <p:nvPr/>
          </p:nvSpPr>
          <p:spPr>
            <a:xfrm>
              <a:off x="2889643" y="4565979"/>
              <a:ext cx="1999579" cy="954107"/>
            </a:xfrm>
            <a:prstGeom prst="rect">
              <a:avLst/>
            </a:prstGeom>
            <a:noFill/>
          </p:spPr>
          <p:txBody>
            <a:bodyPr wrap="square" rtlCol="0">
              <a:spAutoFit/>
            </a:bodyPr>
            <a:lstStyle/>
            <a:p>
              <a:pPr algn="ctr"/>
              <a:r>
                <a:rPr lang="en-US" sz="1400" dirty="0" smtClean="0">
                  <a:solidFill>
                    <a:srgbClr val="0070C0"/>
                  </a:solidFill>
                </a:rPr>
                <a:t>Additive predictor with smooth functions s( ) of predictor variables x0, x1, x2, x3</a:t>
              </a:r>
              <a:endParaRPr lang="en-US" sz="1400" dirty="0">
                <a:solidFill>
                  <a:srgbClr val="0070C0"/>
                </a:solidFill>
              </a:endParaRPr>
            </a:p>
          </p:txBody>
        </p:sp>
      </p:grpSp>
      <p:grpSp>
        <p:nvGrpSpPr>
          <p:cNvPr id="21" name="Group 20"/>
          <p:cNvGrpSpPr/>
          <p:nvPr/>
        </p:nvGrpSpPr>
        <p:grpSpPr>
          <a:xfrm>
            <a:off x="6912423" y="4275112"/>
            <a:ext cx="795411" cy="1000705"/>
            <a:chOff x="10661211" y="4273602"/>
            <a:chExt cx="795411" cy="1000705"/>
          </a:xfrm>
        </p:grpSpPr>
        <p:sp>
          <p:nvSpPr>
            <p:cNvPr id="30" name="Right Arrow 29"/>
            <p:cNvSpPr/>
            <p:nvPr/>
          </p:nvSpPr>
          <p:spPr>
            <a:xfrm rot="16200000">
              <a:off x="10832500" y="441339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61211" y="4751087"/>
              <a:ext cx="795411" cy="523220"/>
            </a:xfrm>
            <a:prstGeom prst="rect">
              <a:avLst/>
            </a:prstGeom>
            <a:noFill/>
          </p:spPr>
          <p:txBody>
            <a:bodyPr wrap="none" rtlCol="0">
              <a:spAutoFit/>
            </a:bodyPr>
            <a:lstStyle/>
            <a:p>
              <a:pPr algn="ctr"/>
              <a:r>
                <a:rPr lang="en-US" sz="1400" dirty="0">
                  <a:solidFill>
                    <a:srgbClr val="0070C0"/>
                  </a:solidFill>
                </a:rPr>
                <a:t>l</a:t>
              </a:r>
              <a:r>
                <a:rPr lang="en-US" sz="1400" dirty="0" smtClean="0">
                  <a:solidFill>
                    <a:srgbClr val="0070C0"/>
                  </a:solidFill>
                </a:rPr>
                <a:t>ink</a:t>
              </a:r>
            </a:p>
            <a:p>
              <a:pPr algn="ctr"/>
              <a:r>
                <a:rPr lang="en-US" sz="1400" dirty="0" smtClean="0">
                  <a:solidFill>
                    <a:srgbClr val="0070C0"/>
                  </a:solidFill>
                </a:rPr>
                <a:t>function</a:t>
              </a:r>
              <a:endParaRPr lang="en-US" sz="1400" dirty="0">
                <a:solidFill>
                  <a:srgbClr val="0070C0"/>
                </a:solidFill>
              </a:endParaRPr>
            </a:p>
          </p:txBody>
        </p:sp>
      </p:grpSp>
    </p:spTree>
    <p:extLst>
      <p:ext uri="{BB962C8B-B14F-4D97-AF65-F5344CB8AC3E}">
        <p14:creationId xmlns:p14="http://schemas.microsoft.com/office/powerpoint/2010/main" val="77433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 to Bearded Seals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44582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For Starters</a:t>
            </a:r>
            <a:endParaRPr lang="en-US" dirty="0"/>
          </a:p>
        </p:txBody>
      </p:sp>
      <p:sp>
        <p:nvSpPr>
          <p:cNvPr id="2" name="Content Placeholder 1"/>
          <p:cNvSpPr>
            <a:spLocks noGrp="1"/>
          </p:cNvSpPr>
          <p:nvPr>
            <p:ph sz="half" idx="1"/>
          </p:nvPr>
        </p:nvSpPr>
        <p:spPr>
          <a:xfrm>
            <a:off x="838200" y="1062681"/>
            <a:ext cx="5181600" cy="5114282"/>
          </a:xfrm>
        </p:spPr>
        <p:txBody>
          <a:bodyPr>
            <a:normAutofit lnSpcReduction="10000"/>
          </a:bodyPr>
          <a:lstStyle/>
          <a:p>
            <a:r>
              <a:rPr lang="en-US" dirty="0" smtClean="0"/>
              <a:t>Run through code in </a:t>
            </a:r>
            <a:r>
              <a:rPr lang="en-US" dirty="0" err="1" smtClean="0"/>
              <a:t>RegressionModelOverview.r</a:t>
            </a:r>
            <a:r>
              <a:rPr lang="en-US" dirty="0" smtClean="0"/>
              <a:t> to see how to build different types of GAM and hierarchical GAM models. </a:t>
            </a:r>
          </a:p>
          <a:p>
            <a:r>
              <a:rPr lang="en-US" dirty="0"/>
              <a:t>The figure to the right is from Pedersen et al. (2019). It is helpful for understanding various types of hierarchical GAMs</a:t>
            </a:r>
            <a:r>
              <a:rPr lang="en-US" dirty="0" smtClean="0"/>
              <a:t>.</a:t>
            </a:r>
          </a:p>
          <a:p>
            <a:r>
              <a:rPr lang="en-US" dirty="0" smtClean="0"/>
              <a:t>Ideas for next steps are at the bottom of </a:t>
            </a:r>
            <a:r>
              <a:rPr lang="en-US" dirty="0" err="1" smtClean="0"/>
              <a:t>RegressionModelOverview.r</a:t>
            </a:r>
            <a:r>
              <a:rPr lang="en-US" dirty="0" smtClean="0"/>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2137" y="262569"/>
            <a:ext cx="4269263" cy="5736181"/>
          </a:xfrm>
          <a:prstGeom prst="rect">
            <a:avLst/>
          </a:prstGeom>
        </p:spPr>
      </p:pic>
      <p:sp>
        <p:nvSpPr>
          <p:cNvPr id="7" name="Rectangle 6"/>
          <p:cNvSpPr/>
          <p:nvPr/>
        </p:nvSpPr>
        <p:spPr>
          <a:xfrm>
            <a:off x="6932137" y="5998750"/>
            <a:ext cx="4887097" cy="646331"/>
          </a:xfrm>
          <a:prstGeom prst="rect">
            <a:avLst/>
          </a:prstGeom>
        </p:spPr>
        <p:txBody>
          <a:bodyPr wrap="square">
            <a:spAutoFit/>
          </a:bodyPr>
          <a:lstStyle/>
          <a:p>
            <a:r>
              <a:rPr lang="en-US" sz="1200" dirty="0">
                <a:solidFill>
                  <a:srgbClr val="3A87AD"/>
                </a:solidFill>
                <a:latin typeface="Helvetica Neue"/>
              </a:rPr>
              <a:t>Pedersen EJ, Miller DL, Simpson GL, Ross N. 2019. Hierarchical generalized additive models in ecology: an introduction with </a:t>
            </a:r>
            <a:r>
              <a:rPr lang="en-US" sz="1200" dirty="0" err="1">
                <a:solidFill>
                  <a:srgbClr val="3A87AD"/>
                </a:solidFill>
                <a:latin typeface="Helvetica Neue"/>
              </a:rPr>
              <a:t>mgcv</a:t>
            </a:r>
            <a:r>
              <a:rPr lang="en-US" sz="1200" dirty="0">
                <a:solidFill>
                  <a:srgbClr val="3A87AD"/>
                </a:solidFill>
                <a:latin typeface="Helvetica Neue"/>
              </a:rPr>
              <a:t>. </a:t>
            </a:r>
            <a:r>
              <a:rPr lang="en-US" sz="1200" i="1" dirty="0" err="1">
                <a:solidFill>
                  <a:srgbClr val="3A87AD"/>
                </a:solidFill>
                <a:latin typeface="Helvetica Neue"/>
              </a:rPr>
              <a:t>PeerJ</a:t>
            </a:r>
            <a:r>
              <a:rPr lang="en-US" sz="1200" dirty="0">
                <a:solidFill>
                  <a:srgbClr val="3A87AD"/>
                </a:solidFill>
                <a:latin typeface="Helvetica Neue"/>
              </a:rPr>
              <a:t> 7:e6876 </a:t>
            </a:r>
            <a:r>
              <a:rPr lang="en-US" sz="1200" dirty="0">
                <a:solidFill>
                  <a:srgbClr val="2A85E8"/>
                </a:solidFill>
                <a:latin typeface="Helvetica Neue"/>
                <a:hlinkClick r:id="rId3"/>
              </a:rPr>
              <a:t>https://doi.org/10.7717/peerj.6876</a:t>
            </a:r>
            <a:endParaRPr lang="en-US" sz="1200" dirty="0"/>
          </a:p>
        </p:txBody>
      </p:sp>
    </p:spTree>
    <p:extLst>
      <p:ext uri="{BB962C8B-B14F-4D97-AF65-F5344CB8AC3E}">
        <p14:creationId xmlns:p14="http://schemas.microsoft.com/office/powerpoint/2010/main" val="372510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a:t>9</a:t>
            </a:r>
            <a:r>
              <a:rPr lang="en-US" dirty="0" smtClean="0"/>
              <a:t> December 2021</a:t>
            </a:r>
            <a:endParaRPr lang="en-US" dirty="0"/>
          </a:p>
        </p:txBody>
      </p:sp>
    </p:spTree>
    <p:extLst>
      <p:ext uri="{BB962C8B-B14F-4D97-AF65-F5344CB8AC3E}">
        <p14:creationId xmlns:p14="http://schemas.microsoft.com/office/powerpoint/2010/main" val="4189748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3754214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Bearded Seal Case Study</a:t>
            </a:r>
            <a:endParaRPr lang="en-US" dirty="0"/>
          </a:p>
        </p:txBody>
      </p:sp>
      <p:grpSp>
        <p:nvGrpSpPr>
          <p:cNvPr id="32" name="Group 31"/>
          <p:cNvGrpSpPr/>
          <p:nvPr/>
        </p:nvGrpSpPr>
        <p:grpSpPr>
          <a:xfrm>
            <a:off x="761771" y="1354233"/>
            <a:ext cx="10711605" cy="1510229"/>
            <a:chOff x="761771" y="1354233"/>
            <a:chExt cx="10711605" cy="1510229"/>
          </a:xfrm>
        </p:grpSpPr>
        <p:grpSp>
          <p:nvGrpSpPr>
            <p:cNvPr id="21" name="Group 20"/>
            <p:cNvGrpSpPr/>
            <p:nvPr/>
          </p:nvGrpSpPr>
          <p:grpSpPr>
            <a:xfrm>
              <a:off x="4775002" y="1831691"/>
              <a:ext cx="757782" cy="247135"/>
              <a:chOff x="1005016" y="2183026"/>
              <a:chExt cx="757782" cy="247135"/>
            </a:xfrm>
          </p:grpSpPr>
          <p:sp>
            <p:nvSpPr>
              <p:cNvPr id="4" name="Rectangle 3"/>
              <p:cNvSpPr/>
              <p:nvPr/>
            </p:nvSpPr>
            <p:spPr>
              <a:xfrm>
                <a:off x="1005016"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Rectangle 4"/>
              <p:cNvSpPr/>
              <p:nvPr/>
            </p:nvSpPr>
            <p:spPr>
              <a:xfrm>
                <a:off x="1256269" y="2183026"/>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 name="Rectangle 8"/>
              <p:cNvSpPr/>
              <p:nvPr/>
            </p:nvSpPr>
            <p:spPr>
              <a:xfrm>
                <a:off x="1515663"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grpSp>
          <p:nvGrpSpPr>
            <p:cNvPr id="19" name="Group 18"/>
            <p:cNvGrpSpPr/>
            <p:nvPr/>
          </p:nvGrpSpPr>
          <p:grpSpPr>
            <a:xfrm>
              <a:off x="1005016" y="1831691"/>
              <a:ext cx="3027308" cy="247135"/>
              <a:chOff x="1000896" y="2183021"/>
              <a:chExt cx="3027308" cy="247135"/>
            </a:xfrm>
          </p:grpSpPr>
          <p:sp>
            <p:nvSpPr>
              <p:cNvPr id="6" name="Rectangle 5"/>
              <p:cNvSpPr/>
              <p:nvPr/>
            </p:nvSpPr>
            <p:spPr>
              <a:xfrm>
                <a:off x="149928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Rectangle 6"/>
              <p:cNvSpPr/>
              <p:nvPr/>
            </p:nvSpPr>
            <p:spPr>
              <a:xfrm>
                <a:off x="327445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Rectangle 7"/>
              <p:cNvSpPr/>
              <p:nvPr/>
            </p:nvSpPr>
            <p:spPr>
              <a:xfrm>
                <a:off x="174229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0" name="Rectangle 9"/>
              <p:cNvSpPr/>
              <p:nvPr/>
            </p:nvSpPr>
            <p:spPr>
              <a:xfrm>
                <a:off x="3533954"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303143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Rectangle 11"/>
              <p:cNvSpPr/>
              <p:nvPr/>
            </p:nvSpPr>
            <p:spPr>
              <a:xfrm>
                <a:off x="276787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251661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2261275"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199355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1000896"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7" name="Rectangle 16"/>
              <p:cNvSpPr/>
              <p:nvPr/>
            </p:nvSpPr>
            <p:spPr>
              <a:xfrm>
                <a:off x="125214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8" name="Rectangle 17"/>
              <p:cNvSpPr/>
              <p:nvPr/>
            </p:nvSpPr>
            <p:spPr>
              <a:xfrm>
                <a:off x="378106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20" name="TextBox 19"/>
            <p:cNvSpPr txBox="1"/>
            <p:nvPr/>
          </p:nvSpPr>
          <p:spPr>
            <a:xfrm>
              <a:off x="4098035" y="1446970"/>
              <a:ext cx="574196" cy="769441"/>
            </a:xfrm>
            <a:prstGeom prst="rect">
              <a:avLst/>
            </a:prstGeom>
            <a:noFill/>
          </p:spPr>
          <p:txBody>
            <a:bodyPr wrap="none" rtlCol="0">
              <a:spAutoFit/>
            </a:bodyPr>
            <a:lstStyle/>
            <a:p>
              <a:r>
                <a:rPr lang="en-US" sz="4400" dirty="0" smtClean="0"/>
                <a:t>…</a:t>
              </a:r>
              <a:endParaRPr lang="en-US" sz="4400" dirty="0"/>
            </a:p>
          </p:txBody>
        </p:sp>
        <p:sp>
          <p:nvSpPr>
            <p:cNvPr id="23" name="Left Brace 22"/>
            <p:cNvSpPr/>
            <p:nvPr/>
          </p:nvSpPr>
          <p:spPr>
            <a:xfrm rot="5400000">
              <a:off x="1080745" y="1636373"/>
              <a:ext cx="108123" cy="21675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847897" y="1354233"/>
              <a:ext cx="561372" cy="369332"/>
            </a:xfrm>
            <a:prstGeom prst="rect">
              <a:avLst/>
            </a:prstGeom>
            <a:noFill/>
          </p:spPr>
          <p:txBody>
            <a:bodyPr wrap="none" rtlCol="0">
              <a:spAutoFit/>
            </a:bodyPr>
            <a:lstStyle/>
            <a:p>
              <a:r>
                <a:rPr lang="en-US" dirty="0" smtClean="0"/>
                <a:t>90 s</a:t>
              </a:r>
              <a:endParaRPr lang="en-US" dirty="0"/>
            </a:p>
          </p:txBody>
        </p:sp>
        <p:sp>
          <p:nvSpPr>
            <p:cNvPr id="25" name="TextBox 24"/>
            <p:cNvSpPr txBox="1"/>
            <p:nvPr/>
          </p:nvSpPr>
          <p:spPr>
            <a:xfrm>
              <a:off x="761771" y="2495130"/>
              <a:ext cx="529312" cy="369332"/>
            </a:xfrm>
            <a:prstGeom prst="rect">
              <a:avLst/>
            </a:prstGeom>
            <a:noFill/>
          </p:spPr>
          <p:txBody>
            <a:bodyPr wrap="none" rtlCol="0">
              <a:spAutoFit/>
            </a:bodyPr>
            <a:lstStyle/>
            <a:p>
              <a:r>
                <a:rPr lang="en-US" dirty="0" smtClean="0"/>
                <a:t>T=0</a:t>
              </a:r>
              <a:endParaRPr lang="en-US" dirty="0"/>
            </a:p>
          </p:txBody>
        </p:sp>
        <p:sp>
          <p:nvSpPr>
            <p:cNvPr id="26" name="TextBox 25"/>
            <p:cNvSpPr txBox="1"/>
            <p:nvPr/>
          </p:nvSpPr>
          <p:spPr>
            <a:xfrm>
              <a:off x="4743750" y="2495130"/>
              <a:ext cx="1600118" cy="369332"/>
            </a:xfrm>
            <a:prstGeom prst="rect">
              <a:avLst/>
            </a:prstGeom>
            <a:noFill/>
          </p:spPr>
          <p:txBody>
            <a:bodyPr wrap="none" rtlCol="0">
              <a:spAutoFit/>
            </a:bodyPr>
            <a:lstStyle/>
            <a:p>
              <a:r>
                <a:rPr lang="en-US" dirty="0" smtClean="0"/>
                <a:t>T=80 or 85 min</a:t>
              </a:r>
              <a:endParaRPr lang="en-US" dirty="0"/>
            </a:p>
          </p:txBody>
        </p:sp>
        <p:sp>
          <p:nvSpPr>
            <p:cNvPr id="27" name="Right Arrow 26"/>
            <p:cNvSpPr/>
            <p:nvPr/>
          </p:nvSpPr>
          <p:spPr>
            <a:xfrm rot="16200000">
              <a:off x="5371059"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53677"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298054" y="2495130"/>
              <a:ext cx="1175322" cy="369332"/>
            </a:xfrm>
            <a:prstGeom prst="rect">
              <a:avLst/>
            </a:prstGeom>
            <a:noFill/>
          </p:spPr>
          <p:txBody>
            <a:bodyPr wrap="none" rtlCol="0">
              <a:spAutoFit/>
            </a:bodyPr>
            <a:lstStyle/>
            <a:p>
              <a:r>
                <a:rPr lang="en-US" dirty="0" smtClean="0"/>
                <a:t>T=300 min</a:t>
              </a:r>
              <a:endParaRPr lang="en-US" dirty="0"/>
            </a:p>
          </p:txBody>
        </p:sp>
        <p:sp>
          <p:nvSpPr>
            <p:cNvPr id="30" name="Right Arrow 29"/>
            <p:cNvSpPr/>
            <p:nvPr/>
          </p:nvSpPr>
          <p:spPr>
            <a:xfrm rot="16200000">
              <a:off x="10712965"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45043" y="1808216"/>
              <a:ext cx="5346244" cy="2800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TextBox 34"/>
          <p:cNvSpPr txBox="1"/>
          <p:nvPr/>
        </p:nvSpPr>
        <p:spPr>
          <a:xfrm>
            <a:off x="2060076" y="2962898"/>
            <a:ext cx="8033866" cy="369332"/>
          </a:xfrm>
          <a:prstGeom prst="rect">
            <a:avLst/>
          </a:prstGeom>
          <a:noFill/>
        </p:spPr>
        <p:txBody>
          <a:bodyPr wrap="none" rtlCol="0">
            <a:spAutoFit/>
          </a:bodyPr>
          <a:lstStyle/>
          <a:p>
            <a:r>
              <a:rPr lang="en-US" dirty="0" smtClean="0">
                <a:solidFill>
                  <a:srgbClr val="0070C0"/>
                </a:solidFill>
              </a:rPr>
              <a:t>Experiment</a:t>
            </a:r>
            <a:r>
              <a:rPr lang="en-US" dirty="0" smtClean="0"/>
              <a:t> or </a:t>
            </a:r>
            <a:r>
              <a:rPr lang="en-US" dirty="0" smtClean="0">
                <a:solidFill>
                  <a:srgbClr val="0070C0"/>
                </a:solidFill>
              </a:rPr>
              <a:t>trial</a:t>
            </a:r>
            <a:r>
              <a:rPr lang="en-US" dirty="0" smtClean="0"/>
              <a:t> with negative </a:t>
            </a:r>
            <a:r>
              <a:rPr lang="en-US" dirty="0" smtClean="0">
                <a:solidFill>
                  <a:srgbClr val="0070C0"/>
                </a:solidFill>
              </a:rPr>
              <a:t>outcome:</a:t>
            </a:r>
            <a:r>
              <a:rPr lang="en-US" dirty="0" smtClean="0"/>
              <a:t> no calls detected during the 90-s interval</a:t>
            </a:r>
            <a:endParaRPr lang="en-US" dirty="0"/>
          </a:p>
        </p:txBody>
      </p:sp>
      <p:sp>
        <p:nvSpPr>
          <p:cNvPr id="36" name="Rectangle 3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7" name="TextBox 36"/>
          <p:cNvSpPr txBox="1"/>
          <p:nvPr/>
        </p:nvSpPr>
        <p:spPr>
          <a:xfrm>
            <a:off x="2060076" y="3369800"/>
            <a:ext cx="7668381"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grpSp>
        <p:nvGrpSpPr>
          <p:cNvPr id="22" name="Group 21"/>
          <p:cNvGrpSpPr/>
          <p:nvPr/>
        </p:nvGrpSpPr>
        <p:grpSpPr>
          <a:xfrm>
            <a:off x="2068382" y="3736403"/>
            <a:ext cx="8055236" cy="3096307"/>
            <a:chOff x="2242818" y="3736403"/>
            <a:chExt cx="8055236" cy="3096307"/>
          </a:xfrm>
        </p:grpSpPr>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910018" y="3909744"/>
              <a:ext cx="3892966" cy="2755082"/>
            </a:xfrm>
            <a:prstGeom prst="rect">
              <a:avLst/>
            </a:prstGeom>
            <a:noFill/>
            <a:ln>
              <a:noFill/>
            </a:ln>
            <a:extLst>
              <a:ext uri="{53640926-AAD7-44D8-BBD7-CCE9431645EC}">
                <a14:shadowObscured xmlns:a14="http://schemas.microsoft.com/office/drawing/2010/main"/>
              </a:ext>
            </a:extLst>
          </p:spPr>
        </p:pic>
        <p:sp>
          <p:nvSpPr>
            <p:cNvPr id="39" name="TextBox 38"/>
            <p:cNvSpPr txBox="1"/>
            <p:nvPr/>
          </p:nvSpPr>
          <p:spPr>
            <a:xfrm>
              <a:off x="9061818" y="4640954"/>
              <a:ext cx="1236236" cy="646331"/>
            </a:xfrm>
            <a:prstGeom prst="rect">
              <a:avLst/>
            </a:prstGeom>
            <a:noFill/>
          </p:spPr>
          <p:txBody>
            <a:bodyPr wrap="none" rtlCol="0">
              <a:spAutoFit/>
            </a:bodyPr>
            <a:lstStyle/>
            <a:p>
              <a:r>
                <a:rPr lang="en-US" dirty="0" smtClean="0"/>
                <a:t>9 moorings</a:t>
              </a:r>
            </a:p>
            <a:p>
              <a:r>
                <a:rPr lang="en-US" dirty="0" smtClean="0"/>
                <a:t>4 years</a:t>
              </a:r>
              <a:endParaRPr lang="en-US" dirty="0"/>
            </a:p>
          </p:txBody>
        </p:sp>
        <p:pic>
          <p:nvPicPr>
            <p:cNvPr id="40" name="Picture 39"/>
            <p:cNvPicPr/>
            <p:nvPr/>
          </p:nvPicPr>
          <p:blipFill rotWithShape="1">
            <a:blip r:embed="rId3" cstate="print">
              <a:extLst>
                <a:ext uri="{28A0092B-C50C-407E-A947-70E740481C1C}">
                  <a14:useLocalDpi xmlns:a14="http://schemas.microsoft.com/office/drawing/2010/main" val="0"/>
                </a:ext>
              </a:extLst>
            </a:blip>
            <a:srcRect l="6703" t="2057" r="21734" b="214"/>
            <a:stretch/>
          </p:blipFill>
          <p:spPr>
            <a:xfrm>
              <a:off x="2242818" y="3736403"/>
              <a:ext cx="2532184" cy="3096307"/>
            </a:xfrm>
            <a:prstGeom prst="rect">
              <a:avLst/>
            </a:prstGeom>
          </p:spPr>
        </p:pic>
      </p:grpSp>
    </p:spTree>
    <p:extLst>
      <p:ext uri="{BB962C8B-B14F-4D97-AF65-F5344CB8AC3E}">
        <p14:creationId xmlns:p14="http://schemas.microsoft.com/office/powerpoint/2010/main" val="37521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In terms of probability</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134706" y="1234888"/>
                <a:ext cx="9922588" cy="424796"/>
              </a:xfrm>
              <a:prstGeom prst="rect">
                <a:avLst/>
              </a:prstGeom>
              <a:solidFill>
                <a:srgbClr val="0070C0"/>
              </a:solidFill>
              <a:ln>
                <a:noFill/>
              </a:ln>
            </p:spPr>
            <p:txBody>
              <a:bodyPr wrap="none" rtlCol="0">
                <a:spAutoFit/>
              </a:bodyPr>
              <a:lstStyle/>
              <a:p>
                <a:r>
                  <a:rPr lang="en-US" sz="2000" dirty="0" smtClean="0">
                    <a:solidFill>
                      <a:schemeClr val="bg1"/>
                    </a:solidFill>
                  </a:rPr>
                  <a:t>Simple Question: What is the probability of a call at mooring </a:t>
                </a:r>
                <a14:m>
                  <m:oMath xmlns:m="http://schemas.openxmlformats.org/officeDocument/2006/math">
                    <m:sSub>
                      <m:sSubPr>
                        <m:ctrlPr>
                          <a:rPr lang="en-US" sz="2000" i="1" dirty="0" smtClean="0">
                            <a:solidFill>
                              <a:schemeClr val="bg1"/>
                            </a:solidFill>
                            <a:latin typeface="Cambria Math" panose="02040503050406030204" pitchFamily="18" charset="0"/>
                          </a:rPr>
                        </m:ctrlPr>
                      </m:sSubPr>
                      <m:e>
                        <m:r>
                          <a:rPr lang="en-US" sz="2000" b="0" i="1" dirty="0" smtClean="0">
                            <a:solidFill>
                              <a:schemeClr val="bg1"/>
                            </a:solidFill>
                            <a:latin typeface="Cambria Math" panose="02040503050406030204" pitchFamily="18" charset="0"/>
                          </a:rPr>
                          <m:t>𝑚</m:t>
                        </m:r>
                      </m:e>
                      <m:sub>
                        <m:r>
                          <a:rPr lang="en-US" sz="2000" b="0" i="1" dirty="0" smtClean="0">
                            <a:solidFill>
                              <a:schemeClr val="bg1"/>
                            </a:solidFill>
                            <a:latin typeface="Cambria Math" panose="02040503050406030204" pitchFamily="18" charset="0"/>
                          </a:rPr>
                          <m:t>𝑖</m:t>
                        </m:r>
                      </m:sub>
                    </m:sSub>
                  </m:oMath>
                </a14:m>
                <a:r>
                  <a:rPr lang="en-US" sz="2000" i="1" dirty="0" smtClean="0">
                    <a:solidFill>
                      <a:schemeClr val="bg1"/>
                    </a:solidFill>
                  </a:rPr>
                  <a:t> </a:t>
                </a:r>
                <a:r>
                  <a:rPr lang="en-US" sz="2000" dirty="0" smtClean="0">
                    <a:solidFill>
                      <a:schemeClr val="bg1"/>
                    </a:solidFill>
                  </a:rPr>
                  <a:t>on date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𝑑</m:t>
                        </m:r>
                      </m:e>
                      <m:sub>
                        <m:r>
                          <a:rPr lang="en-US" sz="2000" b="0" i="1" smtClean="0">
                            <a:solidFill>
                              <a:schemeClr val="bg1"/>
                            </a:solidFill>
                            <a:latin typeface="Cambria Math" panose="02040503050406030204" pitchFamily="18" charset="0"/>
                          </a:rPr>
                          <m:t>𝑗</m:t>
                        </m:r>
                      </m:sub>
                    </m:sSub>
                  </m:oMath>
                </a14:m>
                <a:r>
                  <a:rPr lang="en-US" sz="2000" dirty="0" smtClean="0">
                    <a:solidFill>
                      <a:schemeClr val="bg1"/>
                    </a:solidFill>
                  </a:rPr>
                  <a:t> during interval </a:t>
                </a:r>
                <a14:m>
                  <m:oMath xmlns:m="http://schemas.openxmlformats.org/officeDocument/2006/math">
                    <m:r>
                      <a:rPr lang="en-US" sz="2000" i="1" dirty="0" smtClean="0">
                        <a:solidFill>
                          <a:schemeClr val="bg1"/>
                        </a:solidFill>
                        <a:latin typeface="Cambria Math" panose="02040503050406030204" pitchFamily="18" charset="0"/>
                      </a:rPr>
                      <m:t>𝑘</m:t>
                    </m:r>
                  </m:oMath>
                </a14:m>
                <a:r>
                  <a:rPr lang="en-US" sz="2000" dirty="0" smtClean="0">
                    <a:solidFill>
                      <a:schemeClr val="bg1"/>
                    </a:solidFill>
                  </a:rPr>
                  <a:t>? </a:t>
                </a:r>
                <a:endParaRPr lang="en-US" sz="2000"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34706" y="1234888"/>
                <a:ext cx="9922588" cy="424796"/>
              </a:xfrm>
              <a:prstGeom prst="rect">
                <a:avLst/>
              </a:prstGeom>
              <a:blipFill>
                <a:blip r:embed="rId2"/>
                <a:stretch>
                  <a:fillRect l="-614" t="-7246" b="-21739"/>
                </a:stretch>
              </a:blipFill>
              <a:ln>
                <a:noFill/>
              </a:ln>
            </p:spPr>
            <p:txBody>
              <a:bodyPr/>
              <a:lstStyle/>
              <a:p>
                <a:r>
                  <a:rPr lang="en-US">
                    <a:noFill/>
                  </a:rPr>
                  <a:t> </a:t>
                </a:r>
              </a:p>
            </p:txBody>
          </p:sp>
        </mc:Fallback>
      </mc:AlternateContent>
      <p:grpSp>
        <p:nvGrpSpPr>
          <p:cNvPr id="15" name="Group 14"/>
          <p:cNvGrpSpPr/>
          <p:nvPr/>
        </p:nvGrpSpPr>
        <p:grpSpPr>
          <a:xfrm>
            <a:off x="766482" y="2641677"/>
            <a:ext cx="9139201" cy="1183136"/>
            <a:chOff x="766482" y="1982255"/>
            <a:chExt cx="9139201" cy="1183136"/>
          </a:xfrm>
        </p:grpSpPr>
        <p:grpSp>
          <p:nvGrpSpPr>
            <p:cNvPr id="8" name="Group 7"/>
            <p:cNvGrpSpPr/>
            <p:nvPr/>
          </p:nvGrpSpPr>
          <p:grpSpPr>
            <a:xfrm>
              <a:off x="1558159" y="2389157"/>
              <a:ext cx="8347524" cy="776234"/>
              <a:chOff x="1746418" y="2962898"/>
              <a:chExt cx="8347524" cy="776234"/>
            </a:xfrm>
          </p:grpSpPr>
          <p:sp>
            <p:nvSpPr>
              <p:cNvPr id="4" name="Rectangle 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 name="TextBox 4"/>
              <p:cNvSpPr txBox="1"/>
              <p:nvPr/>
            </p:nvSpPr>
            <p:spPr>
              <a:xfrm>
                <a:off x="2060076" y="2962898"/>
                <a:ext cx="8033866" cy="369332"/>
              </a:xfrm>
              <a:prstGeom prst="rect">
                <a:avLst/>
              </a:prstGeom>
              <a:noFill/>
            </p:spPr>
            <p:txBody>
              <a:bodyPr wrap="none" rtlCol="0">
                <a:spAutoFit/>
              </a:bodyPr>
              <a:lstStyle/>
              <a:p>
                <a:r>
                  <a:rPr lang="en-US" dirty="0" smtClean="0"/>
                  <a:t>Experiment or trial with negative outcome: no calls detected during the 90-s interval</a:t>
                </a:r>
                <a:endParaRPr lang="en-US" dirty="0"/>
              </a:p>
            </p:txBody>
          </p:sp>
          <p:sp>
            <p:nvSpPr>
              <p:cNvPr id="6" name="Rectangle 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extBox 6"/>
              <p:cNvSpPr txBox="1"/>
              <p:nvPr/>
            </p:nvSpPr>
            <p:spPr>
              <a:xfrm>
                <a:off x="2060076" y="3369800"/>
                <a:ext cx="7668381"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grpSp>
        <mc:AlternateContent xmlns:mc="http://schemas.openxmlformats.org/markup-compatibility/2006" xmlns:a14="http://schemas.microsoft.com/office/drawing/2010/main">
          <mc:Choice Requires="a14">
            <p:sp>
              <p:nvSpPr>
                <p:cNvPr id="9" name="TextBox 8"/>
                <p:cNvSpPr txBox="1"/>
                <p:nvPr/>
              </p:nvSpPr>
              <p:spPr>
                <a:xfrm>
                  <a:off x="766482" y="1982255"/>
                  <a:ext cx="8599277" cy="369332"/>
                </a:xfrm>
                <a:prstGeom prst="rect">
                  <a:avLst/>
                </a:prstGeom>
                <a:noFill/>
              </p:spPr>
              <p:txBody>
                <a:bodyPr wrap="none" rtlCol="0">
                  <a:spAutoFit/>
                </a:bodyPr>
                <a:lstStyle/>
                <a:p>
                  <a:r>
                    <a:rPr lang="en-US" dirty="0" smtClean="0"/>
                    <a:t>Let </a:t>
                  </a:r>
                  <a:r>
                    <a:rPr lang="en-US" dirty="0" smtClean="0">
                      <a:solidFill>
                        <a:srgbClr val="0070C0"/>
                      </a:solidFill>
                    </a:rPr>
                    <a:t>random variable </a:t>
                  </a:r>
                  <a14:m>
                    <m:oMath xmlns:m="http://schemas.openxmlformats.org/officeDocument/2006/math">
                      <m:r>
                        <a:rPr lang="en-US" b="0" i="1" smtClean="0">
                          <a:latin typeface="Cambria Math" panose="02040503050406030204" pitchFamily="18" charset="0"/>
                        </a:rPr>
                        <m:t>𝑌</m:t>
                      </m:r>
                    </m:oMath>
                  </a14:m>
                  <a:r>
                    <a:rPr lang="en-US" dirty="0" smtClean="0"/>
                    <a:t> represent the outcome of each trial (interval per mooring per day).</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66482" y="1982255"/>
                  <a:ext cx="8599277" cy="369332"/>
                </a:xfrm>
                <a:prstGeom prst="rect">
                  <a:avLst/>
                </a:prstGeom>
                <a:blipFill>
                  <a:blip r:embed="rId3"/>
                  <a:stretch>
                    <a:fillRect l="-638" t="-8197" b="-24590"/>
                  </a:stretch>
                </a:blipFill>
              </p:spPr>
              <p:txBody>
                <a:bodyPr/>
                <a:lstStyle/>
                <a:p>
                  <a:r>
                    <a:rPr lang="en-US">
                      <a:noFill/>
                    </a:rPr>
                    <a:t> </a:t>
                  </a:r>
                </a:p>
              </p:txBody>
            </p:sp>
          </mc:Fallback>
        </mc:AlternateContent>
      </p:grpSp>
      <p:sp>
        <p:nvSpPr>
          <p:cNvPr id="10" name="TextBox 9"/>
          <p:cNvSpPr txBox="1"/>
          <p:nvPr/>
        </p:nvSpPr>
        <p:spPr>
          <a:xfrm>
            <a:off x="766482" y="2095324"/>
            <a:ext cx="7785849" cy="369332"/>
          </a:xfrm>
          <a:prstGeom prst="rect">
            <a:avLst/>
          </a:prstGeom>
          <a:noFill/>
        </p:spPr>
        <p:txBody>
          <a:bodyPr wrap="none" rtlCol="0">
            <a:spAutoFit/>
          </a:bodyPr>
          <a:lstStyle/>
          <a:p>
            <a:r>
              <a:rPr lang="en-US" dirty="0" smtClean="0"/>
              <a:t>For each mooring, collect data on a </a:t>
            </a:r>
            <a:r>
              <a:rPr lang="en-US" dirty="0" smtClean="0">
                <a:solidFill>
                  <a:srgbClr val="0070C0"/>
                </a:solidFill>
              </a:rPr>
              <a:t>sample</a:t>
            </a:r>
            <a:r>
              <a:rPr lang="en-US" dirty="0" smtClean="0"/>
              <a:t> of 90-s intervals between 2012-2016.</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66482" y="3953510"/>
                <a:ext cx="10332957" cy="391646"/>
              </a:xfrm>
              <a:prstGeom prst="rect">
                <a:avLst/>
              </a:prstGeom>
              <a:noFill/>
            </p:spPr>
            <p:txBody>
              <a:bodyPr wrap="none" rtlCol="0">
                <a:spAutoFit/>
              </a:bodyPr>
              <a:lstStyle/>
              <a:p>
                <a:r>
                  <a:rPr lang="en-US" dirty="0" smtClean="0"/>
                  <a:t>Denote each </a:t>
                </a:r>
                <a:r>
                  <a:rPr lang="en-US" dirty="0" smtClean="0">
                    <a:solidFill>
                      <a:srgbClr val="0070C0"/>
                    </a:solidFill>
                  </a:rPr>
                  <a:t>observation</a:t>
                </a:r>
                <a:r>
                  <a:rPr lang="en-US" dirty="0" smtClean="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where </a:t>
                </a:r>
                <a14:m>
                  <m:oMath xmlns:m="http://schemas.openxmlformats.org/officeDocument/2006/math">
                    <m:r>
                      <a:rPr lang="en-US" b="0" i="1" smtClean="0">
                        <a:latin typeface="Cambria Math" panose="02040503050406030204" pitchFamily="18" charset="0"/>
                      </a:rPr>
                      <m:t>𝑖</m:t>
                    </m:r>
                  </m:oMath>
                </a14:m>
                <a:r>
                  <a:rPr lang="en-US" dirty="0" smtClean="0"/>
                  <a:t> is the mooring index, </a:t>
                </a:r>
                <a14:m>
                  <m:oMath xmlns:m="http://schemas.openxmlformats.org/officeDocument/2006/math">
                    <m:r>
                      <a:rPr lang="en-US" b="0" i="1" smtClean="0">
                        <a:latin typeface="Cambria Math" panose="02040503050406030204" pitchFamily="18" charset="0"/>
                      </a:rPr>
                      <m:t>𝑗</m:t>
                    </m:r>
                  </m:oMath>
                </a14:m>
                <a:r>
                  <a:rPr lang="en-US" dirty="0" smtClean="0"/>
                  <a:t> is the date index, and </a:t>
                </a:r>
                <a14:m>
                  <m:oMath xmlns:m="http://schemas.openxmlformats.org/officeDocument/2006/math">
                    <m:r>
                      <a:rPr lang="en-US" b="0" i="1" smtClean="0">
                        <a:latin typeface="Cambria Math" panose="02040503050406030204" pitchFamily="18" charset="0"/>
                      </a:rPr>
                      <m:t>𝑘</m:t>
                    </m:r>
                  </m:oMath>
                </a14:m>
                <a:r>
                  <a:rPr lang="en-US" dirty="0" smtClean="0"/>
                  <a:t> is the interval index.</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66482" y="3953510"/>
                <a:ext cx="10332957" cy="391646"/>
              </a:xfrm>
              <a:prstGeom prst="rect">
                <a:avLst/>
              </a:prstGeom>
              <a:blipFill>
                <a:blip r:embed="rId4"/>
                <a:stretch>
                  <a:fillRect l="-531" t="-7813" r="-4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6482" y="4479684"/>
                <a:ext cx="10738881" cy="391646"/>
              </a:xfrm>
              <a:prstGeom prst="rect">
                <a:avLst/>
              </a:prstGeom>
              <a:noFill/>
            </p:spPr>
            <p:txBody>
              <a:bodyPr wrap="square" rtlCol="0">
                <a:spAutoFit/>
              </a:bodyPr>
              <a:lstStyle/>
              <a:p>
                <a:r>
                  <a:rPr lang="en-US" dirty="0" smtClean="0"/>
                  <a:t>The possible values for</a:t>
                </a:r>
                <a14:m>
                  <m:oMath xmlns:m="http://schemas.openxmlformats.org/officeDocument/2006/math">
                    <m:r>
                      <a:rPr lang="en-US">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may be any set of pairs like: {+,-}, {calls present, calls absent}, {success, failure}, {1, 0}.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66482" y="4479684"/>
                <a:ext cx="10738881" cy="391646"/>
              </a:xfrm>
              <a:prstGeom prst="rect">
                <a:avLst/>
              </a:prstGeom>
              <a:blipFill>
                <a:blip r:embed="rId5"/>
                <a:stretch>
                  <a:fillRect l="-511" t="-7813" r="-341"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66482" y="5008616"/>
                <a:ext cx="6421694" cy="369332"/>
              </a:xfrm>
              <a:prstGeom prst="rect">
                <a:avLst/>
              </a:prstGeom>
            </p:spPr>
            <p:txBody>
              <a:bodyPr wrap="none">
                <a:spAutoFit/>
              </a:bodyPr>
              <a:lstStyle/>
              <a:p>
                <a:r>
                  <a:rPr lang="en-US" dirty="0" smtClean="0"/>
                  <a:t>In the case of one trial per day per mooring, </a:t>
                </a:r>
                <a14:m>
                  <m:oMath xmlns:m="http://schemas.openxmlformats.org/officeDocument/2006/math">
                    <m:r>
                      <a:rPr lang="en-US" b="0" i="1" smtClean="0">
                        <a:latin typeface="Cambria Math" panose="02040503050406030204" pitchFamily="18" charset="0"/>
                      </a:rPr>
                      <m:t>𝑌</m:t>
                    </m:r>
                  </m:oMath>
                </a14:m>
                <a:r>
                  <a:rPr lang="en-US" dirty="0"/>
                  <a:t> is a </a:t>
                </a:r>
                <a:r>
                  <a:rPr lang="en-US" dirty="0">
                    <a:solidFill>
                      <a:srgbClr val="0070C0"/>
                    </a:solidFill>
                  </a:rPr>
                  <a:t>binary variable</a:t>
                </a:r>
                <a:r>
                  <a:rPr lang="en-US"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766482" y="5008616"/>
                <a:ext cx="6421694" cy="369332"/>
              </a:xfrm>
              <a:prstGeom prst="rect">
                <a:avLst/>
              </a:prstGeom>
              <a:blipFill>
                <a:blip r:embed="rId6"/>
                <a:stretch>
                  <a:fillRect l="-855" t="-10000" b="-26667"/>
                </a:stretch>
              </a:blipFill>
            </p:spPr>
            <p:txBody>
              <a:bodyPr/>
              <a:lstStyle/>
              <a:p>
                <a:r>
                  <a:rPr lang="en-US">
                    <a:noFill/>
                  </a:rPr>
                  <a:t> </a:t>
                </a:r>
              </a:p>
            </p:txBody>
          </p:sp>
        </mc:Fallback>
      </mc:AlternateContent>
      <p:sp>
        <p:nvSpPr>
          <p:cNvPr id="14" name="Rectangle 13"/>
          <p:cNvSpPr/>
          <p:nvPr/>
        </p:nvSpPr>
        <p:spPr>
          <a:xfrm>
            <a:off x="766482" y="5515234"/>
            <a:ext cx="8764451" cy="369332"/>
          </a:xfrm>
          <a:prstGeom prst="rect">
            <a:avLst/>
          </a:prstGeom>
        </p:spPr>
        <p:txBody>
          <a:bodyPr wrap="none">
            <a:spAutoFit/>
          </a:bodyPr>
          <a:lstStyle/>
          <a:p>
            <a:r>
              <a:rPr lang="en-US" dirty="0" smtClean="0"/>
              <a:t>However, because there are multiple trials per day </a:t>
            </a:r>
            <a:r>
              <a:rPr lang="en-US" smtClean="0"/>
              <a:t>per mooring, </a:t>
            </a:r>
            <a:r>
              <a:rPr lang="en-US" dirty="0" smtClean="0"/>
              <a:t>this is a </a:t>
            </a:r>
            <a:r>
              <a:rPr lang="en-US" dirty="0" smtClean="0">
                <a:solidFill>
                  <a:srgbClr val="0070C0"/>
                </a:solidFill>
              </a:rPr>
              <a:t>binomial</a:t>
            </a:r>
            <a:r>
              <a:rPr lang="en-US" dirty="0" smtClean="0"/>
              <a:t> problem. </a:t>
            </a:r>
            <a:endParaRPr lang="en-US" dirty="0"/>
          </a:p>
        </p:txBody>
      </p:sp>
    </p:spTree>
    <p:extLst>
      <p:ext uri="{BB962C8B-B14F-4D97-AF65-F5344CB8AC3E}">
        <p14:creationId xmlns:p14="http://schemas.microsoft.com/office/powerpoint/2010/main" val="268104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3"/>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Effects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Binomial Probability Distribution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482321" y="1326377"/>
                <a:ext cx="5537479" cy="5081693"/>
              </a:xfrm>
            </p:spPr>
            <p:txBody>
              <a:bodyPr>
                <a:normAutofit fontScale="77500" lnSpcReduction="20000"/>
              </a:bodyPr>
              <a:lstStyle/>
              <a:p>
                <a:pPr marL="0" indent="0">
                  <a:buNone/>
                </a:pPr>
                <a:r>
                  <a:rPr lang="en-US" dirty="0" smtClean="0"/>
                  <a:t>Notation: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oMath>
                </a14:m>
                <a:endParaRPr lang="en-US" dirty="0" smtClean="0"/>
              </a:p>
              <a:p>
                <a:pPr marL="0" indent="0">
                  <a:buNone/>
                </a:pPr>
                <a:r>
                  <a:rPr lang="en-US" dirty="0" smtClean="0">
                    <a:solidFill>
                      <a:srgbClr val="0070C0"/>
                    </a:solidFill>
                  </a:rPr>
                  <a:t>Parameters</a:t>
                </a:r>
              </a:p>
              <a:p>
                <a:pPr marL="461963" indent="-230188"/>
                <a:r>
                  <a:rPr lang="en-US" b="0" dirty="0" smtClean="0"/>
                  <a:t>Number of trials: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0,1,2,…</m:t>
                        </m:r>
                      </m:e>
                    </m:d>
                  </m:oMath>
                </a14:m>
                <a:endParaRPr lang="en-US" dirty="0" smtClean="0"/>
              </a:p>
              <a:p>
                <a:pPr marL="461963" indent="-230188"/>
                <a:r>
                  <a:rPr lang="en-US" dirty="0" smtClean="0"/>
                  <a:t>P(success) per trial: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smtClean="0"/>
              </a:p>
              <a:p>
                <a:pPr marL="461963" indent="-230188"/>
                <a:r>
                  <a:rPr lang="en-US" dirty="0" smtClean="0"/>
                  <a:t>P(failure) per trial: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endParaRPr lang="en-US" dirty="0" smtClean="0"/>
              </a:p>
              <a:p>
                <a:pPr marL="0" indent="0">
                  <a:buNone/>
                </a:pPr>
                <a:r>
                  <a:rPr lang="en-US" dirty="0" smtClean="0">
                    <a:solidFill>
                      <a:srgbClr val="0070C0"/>
                    </a:solidFill>
                  </a:rPr>
                  <a:t>Support</a:t>
                </a:r>
              </a:p>
              <a:p>
                <a:pPr marL="461963"/>
                <a:r>
                  <a:rPr lang="en-US" dirty="0" smtClean="0"/>
                  <a:t>Number of successes: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y</m:t>
                    </m:r>
                    <m:r>
                      <a:rPr lang="en-US" i="1">
                        <a:latin typeface="Cambria Math" panose="02040503050406030204" pitchFamily="18" charset="0"/>
                        <a:ea typeface="Cambria Math" panose="02040503050406030204" pitchFamily="18" charset="0"/>
                      </a:rPr>
                      <m:t>𝜖</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oMath>
                </a14:m>
                <a:endParaRPr lang="en-US" dirty="0" smtClean="0">
                  <a:ea typeface="Cambria Math" panose="02040503050406030204" pitchFamily="18" charset="0"/>
                </a:endParaRPr>
              </a:p>
              <a:p>
                <a:pPr marL="0" indent="0">
                  <a:buNone/>
                </a:pPr>
                <a:r>
                  <a:rPr lang="en-US" dirty="0" smtClean="0">
                    <a:solidFill>
                      <a:srgbClr val="0070C0"/>
                    </a:solidFill>
                  </a:rPr>
                  <a:t>Probability Mass Function (PMF)</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e>
                      </m:d>
                      <m:r>
                        <a:rPr lang="en-US" i="1">
                          <a:latin typeface="Cambria Math" panose="02040503050406030204" pitchFamily="18" charset="0"/>
                        </a:rPr>
                        <m:t>=</m:t>
                      </m:r>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𝑦</m:t>
                                </m:r>
                              </m:e>
                            </m:mr>
                          </m:m>
                        </m:e>
                      </m:d>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𝑦</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sup>
                      </m:sSup>
                    </m:oMath>
                  </m:oMathPara>
                </a14:m>
                <a:endParaRPr lang="en-US" dirty="0" smtClean="0"/>
              </a:p>
              <a:p>
                <a:pPr marL="461963" indent="0">
                  <a:buNone/>
                </a:pPr>
                <a:r>
                  <a:rPr lang="en-US" dirty="0" smtClean="0"/>
                  <a:t>where </a:t>
                </a:r>
                <a:r>
                  <a:rPr lang="en-US" dirty="0" smtClean="0">
                    <a:solidFill>
                      <a:srgbClr val="0070C0"/>
                    </a:solidFill>
                  </a:rPr>
                  <a:t>binomial coefficient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𝑦</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en>
                    </m:f>
                  </m:oMath>
                </a14:m>
                <a:endParaRPr lang="en-US" dirty="0" smtClean="0"/>
              </a:p>
              <a:p>
                <a:pPr marL="0" indent="0">
                  <a:buNone/>
                </a:pPr>
                <a:r>
                  <a:rPr lang="en-US" dirty="0" smtClean="0"/>
                  <a:t>Equivalent notation for left-hand side of PMF</a:t>
                </a:r>
              </a:p>
              <a:p>
                <a:pPr marL="0" indent="0">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𝑌</m:t>
                          </m:r>
                        </m:e>
                      </m:d>
                      <m:r>
                        <a:rPr lang="en-US" sz="2200" b="0" i="1" smtClean="0">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m:t>
                          </m:r>
                          <m:r>
                            <a:rPr lang="en-US" sz="2200" i="1">
                              <a:latin typeface="Cambria Math" panose="02040503050406030204" pitchFamily="18" charset="0"/>
                            </a:rPr>
                            <m:t>𝑦</m:t>
                          </m:r>
                        </m:e>
                      </m:d>
                    </m:oMath>
                  </m:oMathPara>
                </a14:m>
                <a:endParaRPr lang="en-US" sz="2200" dirty="0" smtClean="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482321" y="1326377"/>
                <a:ext cx="5537479" cy="5081693"/>
              </a:xfrm>
              <a:blipFill>
                <a:blip r:embed="rId2"/>
                <a:stretch>
                  <a:fillRect l="-1430" t="-2521"/>
                </a:stretch>
              </a:blipFill>
            </p:spPr>
            <p:txBody>
              <a:bodyPr/>
              <a:lstStyle/>
              <a:p>
                <a:r>
                  <a:rPr lang="en-US">
                    <a:noFill/>
                  </a:rPr>
                  <a:t> </a:t>
                </a:r>
              </a:p>
            </p:txBody>
          </p:sp>
        </mc:Fallback>
      </mc:AlternateContent>
      <p:sp>
        <p:nvSpPr>
          <p:cNvPr id="6" name="Content Placeholder 5"/>
          <p:cNvSpPr>
            <a:spLocks noGrp="1"/>
          </p:cNvSpPr>
          <p:nvPr>
            <p:ph sz="half" idx="2"/>
          </p:nvPr>
        </p:nvSpPr>
        <p:spPr/>
        <p:txBody>
          <a:bodyPr>
            <a:normAutofit fontScale="77500" lnSpcReduction="20000"/>
          </a:bodyPr>
          <a:lstStyle/>
          <a:p>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988" y="1175657"/>
            <a:ext cx="6365252" cy="5516552"/>
          </a:xfrm>
          <a:prstGeom prst="rect">
            <a:avLst/>
          </a:prstGeom>
        </p:spPr>
      </p:pic>
      <p:sp>
        <p:nvSpPr>
          <p:cNvPr id="5" name="Rectangle 4"/>
          <p:cNvSpPr/>
          <p:nvPr/>
        </p:nvSpPr>
        <p:spPr>
          <a:xfrm>
            <a:off x="984738" y="2004646"/>
            <a:ext cx="3534508" cy="3868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2886755">
            <a:off x="4723875" y="1452337"/>
            <a:ext cx="155757" cy="61927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861337" y="1074176"/>
                <a:ext cx="2040610" cy="646331"/>
              </a:xfrm>
              <a:prstGeom prst="rect">
                <a:avLst/>
              </a:prstGeom>
              <a:noFill/>
            </p:spPr>
            <p:txBody>
              <a:bodyPr wrap="square" rtlCol="0">
                <a:spAutoFit/>
              </a:bodyPr>
              <a:lstStyle/>
              <a:p>
                <a:r>
                  <a:rPr lang="en-US" sz="1200" dirty="0" smtClean="0">
                    <a:solidFill>
                      <a:srgbClr val="FF0000"/>
                    </a:solidFill>
                  </a:rPr>
                  <a:t>Random variable </a:t>
                </a:r>
                <a14:m>
                  <m:oMath xmlns:m="http://schemas.openxmlformats.org/officeDocument/2006/math">
                    <m:r>
                      <a:rPr lang="en-US" sz="1200" b="0" i="1" smtClean="0">
                        <a:solidFill>
                          <a:srgbClr val="FF0000"/>
                        </a:solidFill>
                        <a:latin typeface="Cambria Math" panose="02040503050406030204" pitchFamily="18" charset="0"/>
                      </a:rPr>
                      <m:t>𝑌</m:t>
                    </m:r>
                  </m:oMath>
                </a14:m>
                <a:r>
                  <a:rPr lang="en-US" sz="1200" dirty="0" smtClean="0">
                    <a:solidFill>
                      <a:srgbClr val="FF0000"/>
                    </a:solidFill>
                  </a:rPr>
                  <a:t> now refers to the outcome of 0, 1, or more trials </a:t>
                </a:r>
                <a:endParaRPr lang="en-US" sz="1200"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61337" y="1074176"/>
                <a:ext cx="2040610" cy="646331"/>
              </a:xfrm>
              <a:prstGeom prst="rect">
                <a:avLst/>
              </a:prstGeom>
              <a:blipFill>
                <a:blip r:embed="rId4"/>
                <a:stretch>
                  <a:fillRect b="-6604"/>
                </a:stretch>
              </a:blipFill>
            </p:spPr>
            <p:txBody>
              <a:bodyPr/>
              <a:lstStyle/>
              <a:p>
                <a:r>
                  <a:rPr lang="en-US">
                    <a:noFill/>
                  </a:rPr>
                  <a:t> </a:t>
                </a:r>
              </a:p>
            </p:txBody>
          </p:sp>
        </mc:Fallback>
      </mc:AlternateContent>
    </p:spTree>
    <p:extLst>
      <p:ext uri="{BB962C8B-B14F-4D97-AF65-F5344CB8AC3E}">
        <p14:creationId xmlns:p14="http://schemas.microsoft.com/office/powerpoint/2010/main" val="136815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r"/>
            <a:r>
              <a:rPr lang="en-US" dirty="0" smtClean="0"/>
              <a:t>To be continued</a:t>
            </a:r>
            <a:r>
              <a:rPr lang="en-US" dirty="0"/>
              <a:t>.</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916509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70000" lnSpcReduction="20000"/>
              </a:bodyPr>
              <a:lstStyle/>
              <a:p>
                <a:pPr>
                  <a:lnSpc>
                    <a:spcPct val="120000"/>
                  </a:lnSpc>
                </a:pPr>
                <a:r>
                  <a:rPr lang="en-US" dirty="0" smtClean="0">
                    <a:solidFill>
                      <a:srgbClr val="0070C0"/>
                    </a:solidFill>
                  </a:rPr>
                  <a:t>Random Variable</a:t>
                </a:r>
                <a:r>
                  <a:rPr lang="en-US" dirty="0" smtClean="0"/>
                  <a:t>: Numerical description of the outcome of a statistical experiment or trial</a:t>
                </a:r>
              </a:p>
              <a:p>
                <a:pPr>
                  <a:lnSpc>
                    <a:spcPct val="120000"/>
                  </a:lnSpc>
                </a:pPr>
                <a:r>
                  <a:rPr lang="en-US" dirty="0" smtClean="0">
                    <a:solidFill>
                      <a:srgbClr val="0070C0"/>
                    </a:solidFill>
                  </a:rPr>
                  <a:t>Probability Distribution </a:t>
                </a:r>
                <a:r>
                  <a:rPr lang="en-US" dirty="0"/>
                  <a:t>for a random variable describes how the probabilities </a:t>
                </a:r>
                <a:r>
                  <a:rPr lang="en-US" dirty="0" smtClean="0"/>
                  <a:t>are distributed </a:t>
                </a:r>
                <a:r>
                  <a:rPr lang="en-US" dirty="0"/>
                  <a:t>over the values of the random variable. For a discrete random variable, </a:t>
                </a:r>
                <a14:m>
                  <m:oMath xmlns:m="http://schemas.openxmlformats.org/officeDocument/2006/math">
                    <m:r>
                      <a:rPr lang="en-US" b="0" i="1" smtClean="0">
                        <a:latin typeface="Cambria Math" panose="02040503050406030204" pitchFamily="18" charset="0"/>
                      </a:rPr>
                      <m:t>𝑌</m:t>
                    </m:r>
                  </m:oMath>
                </a14:m>
                <a:r>
                  <a:rPr lang="en-US" dirty="0" smtClean="0"/>
                  <a:t>, the probability </a:t>
                </a:r>
                <a:r>
                  <a:rPr lang="en-US" dirty="0"/>
                  <a:t>distribution is defined by a </a:t>
                </a:r>
                <a:r>
                  <a:rPr lang="en-US" dirty="0">
                    <a:solidFill>
                      <a:srgbClr val="0070C0"/>
                    </a:solidFill>
                  </a:rPr>
                  <a:t>probability mass function</a:t>
                </a:r>
                <a:r>
                  <a:rPr lang="en-US" dirty="0"/>
                  <a:t>, denoted by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oMath>
                </a14:m>
                <a:r>
                  <a:rPr lang="en-US" dirty="0" smtClean="0"/>
                  <a:t>. This function </a:t>
                </a:r>
                <a:r>
                  <a:rPr lang="en-US" dirty="0"/>
                  <a:t>provides the probability for each value of the random variable.</a:t>
                </a:r>
                <a:r>
                  <a:rPr lang="en-US" dirty="0" smtClean="0"/>
                  <a:t> </a:t>
                </a:r>
              </a:p>
              <a:p>
                <a:pPr>
                  <a:lnSpc>
                    <a:spcPct val="120000"/>
                  </a:lnSpc>
                </a:pPr>
                <a:r>
                  <a:rPr lang="en-US" dirty="0" smtClean="0"/>
                  <a:t>In probability theory and statistics, the </a:t>
                </a:r>
                <a:r>
                  <a:rPr lang="en-US" dirty="0" smtClean="0">
                    <a:solidFill>
                      <a:srgbClr val="0070C0"/>
                    </a:solidFill>
                  </a:rPr>
                  <a:t>binomial distribution </a:t>
                </a:r>
                <a:r>
                  <a:rPr lang="en-US" dirty="0" smtClean="0"/>
                  <a:t>with parameters </a:t>
                </a:r>
                <a14:m>
                  <m:oMath xmlns:m="http://schemas.openxmlformats.org/officeDocument/2006/math">
                    <m:r>
                      <a:rPr lang="en-US" b="0" i="1" smtClean="0">
                        <a:latin typeface="Cambria Math" panose="02040503050406030204" pitchFamily="18" charset="0"/>
                      </a:rPr>
                      <m:t>𝑛</m:t>
                    </m:r>
                  </m:oMath>
                </a14:m>
                <a:r>
                  <a:rPr lang="en-US" dirty="0" smtClean="0"/>
                  <a:t> and </a:t>
                </a:r>
                <a14:m>
                  <m:oMath xmlns:m="http://schemas.openxmlformats.org/officeDocument/2006/math">
                    <m:r>
                      <a:rPr lang="en-US" b="0" i="1" smtClean="0">
                        <a:latin typeface="Cambria Math" panose="02040503050406030204" pitchFamily="18" charset="0"/>
                      </a:rPr>
                      <m:t>𝑝</m:t>
                    </m:r>
                  </m:oMath>
                </a14:m>
                <a:r>
                  <a:rPr lang="en-US" dirty="0" smtClean="0"/>
                  <a:t> is the </a:t>
                </a:r>
                <a:r>
                  <a:rPr lang="en-US" dirty="0" smtClean="0">
                    <a:solidFill>
                      <a:srgbClr val="0070C0"/>
                    </a:solidFill>
                  </a:rPr>
                  <a:t>discrete probability distribution </a:t>
                </a:r>
                <a:r>
                  <a:rPr lang="en-US" dirty="0" smtClean="0"/>
                  <a:t>of the number of successes in a sequence of </a:t>
                </a:r>
                <a14:m>
                  <m:oMath xmlns:m="http://schemas.openxmlformats.org/officeDocument/2006/math">
                    <m:r>
                      <a:rPr lang="en-US" i="1">
                        <a:latin typeface="Cambria Math" panose="02040503050406030204" pitchFamily="18" charset="0"/>
                      </a:rPr>
                      <m:t>𝑛</m:t>
                    </m:r>
                  </m:oMath>
                </a14:m>
                <a:r>
                  <a:rPr lang="en-US" dirty="0" smtClean="0"/>
                  <a:t> independent experiments, each asking a yes-no question, and each with its own </a:t>
                </a:r>
                <a:r>
                  <a:rPr lang="en-US" dirty="0" smtClean="0">
                    <a:solidFill>
                      <a:srgbClr val="0070C0"/>
                    </a:solidFill>
                  </a:rPr>
                  <a:t>Boolean-valued outcome</a:t>
                </a:r>
                <a:r>
                  <a:rPr lang="en-US" dirty="0" smtClean="0"/>
                  <a:t>: success (with probability </a:t>
                </a:r>
                <a14:m>
                  <m:oMath xmlns:m="http://schemas.openxmlformats.org/officeDocument/2006/math">
                    <m:r>
                      <a:rPr lang="en-US" b="0" i="1" smtClean="0">
                        <a:latin typeface="Cambria Math" panose="02040503050406030204" pitchFamily="18" charset="0"/>
                      </a:rPr>
                      <m:t>𝑝</m:t>
                    </m:r>
                  </m:oMath>
                </a14:m>
                <a:r>
                  <a:rPr lang="en-US" dirty="0" smtClean="0"/>
                  <a:t>) or failure </a:t>
                </a:r>
                <a:r>
                  <a:rPr lang="en-US" dirty="0"/>
                  <a:t>(with probability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smtClean="0"/>
                  <a:t>). A single success/failure experiment is also called a </a:t>
                </a:r>
                <a:r>
                  <a:rPr lang="en-US" dirty="0" smtClean="0">
                    <a:solidFill>
                      <a:srgbClr val="0070C0"/>
                    </a:solidFill>
                  </a:rPr>
                  <a:t>Bernoulli trial </a:t>
                </a:r>
                <a:r>
                  <a:rPr lang="en-US" dirty="0" smtClean="0"/>
                  <a:t>or </a:t>
                </a:r>
                <a:r>
                  <a:rPr lang="en-US" dirty="0" smtClean="0">
                    <a:solidFill>
                      <a:srgbClr val="0070C0"/>
                    </a:solidFill>
                  </a:rPr>
                  <a:t>Bernoulli experiment</a:t>
                </a:r>
                <a:r>
                  <a:rPr lang="en-US" dirty="0" smtClean="0"/>
                  <a:t>, and a sequence of outcomes is called a </a:t>
                </a:r>
                <a:r>
                  <a:rPr lang="en-US" dirty="0" smtClean="0">
                    <a:solidFill>
                      <a:srgbClr val="0070C0"/>
                    </a:solidFill>
                  </a:rPr>
                  <a:t>Bernoulli process</a:t>
                </a:r>
                <a:r>
                  <a:rPr lang="en-US" dirty="0" smtClean="0"/>
                  <a:t>; for a single trial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smtClean="0"/>
                  <a:t>), the binomial distribution is a </a:t>
                </a:r>
                <a:r>
                  <a:rPr lang="en-US" dirty="0" smtClean="0">
                    <a:solidFill>
                      <a:srgbClr val="0070C0"/>
                    </a:solidFill>
                  </a:rPr>
                  <a:t>Bernoulli distribution</a:t>
                </a:r>
                <a:r>
                  <a:rPr lang="en-US" dirty="0" smtClean="0"/>
                  <a:t>. </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522" t="-700" r="-696"/>
                </a:stretch>
              </a:blipFill>
            </p:spPr>
            <p:txBody>
              <a:bodyPr/>
              <a:lstStyle/>
              <a:p>
                <a:r>
                  <a:rPr lang="en-US">
                    <a:noFill/>
                  </a:rPr>
                  <a:t> </a:t>
                </a:r>
              </a:p>
            </p:txBody>
          </p:sp>
        </mc:Fallback>
      </mc:AlternateContent>
    </p:spTree>
    <p:extLst>
      <p:ext uri="{BB962C8B-B14F-4D97-AF65-F5344CB8AC3E}">
        <p14:creationId xmlns:p14="http://schemas.microsoft.com/office/powerpoint/2010/main" val="2806758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Refining our question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51976" y="1234888"/>
                <a:ext cx="10898296" cy="1419684"/>
              </a:xfrm>
              <a:prstGeom prst="rect">
                <a:avLst/>
              </a:prstGeom>
              <a:solidFill>
                <a:srgbClr val="0070C0"/>
              </a:solidFill>
              <a:ln>
                <a:noFill/>
              </a:ln>
            </p:spPr>
            <p:txBody>
              <a:bodyPr wrap="square" rtlCol="0">
                <a:spAutoFit/>
              </a:bodyPr>
              <a:lstStyle/>
              <a:p>
                <a:r>
                  <a:rPr lang="en-US" sz="2800" dirty="0" smtClean="0">
                    <a:solidFill>
                      <a:schemeClr val="bg1"/>
                    </a:solidFill>
                  </a:rPr>
                  <a:t>Question: What is the probability of a call at mooring </a:t>
                </a:r>
                <a14:m>
                  <m:oMath xmlns:m="http://schemas.openxmlformats.org/officeDocument/2006/math">
                    <m:sSub>
                      <m:sSubPr>
                        <m:ctrlPr>
                          <a:rPr lang="en-US" sz="2800" i="1" dirty="0" smtClean="0">
                            <a:solidFill>
                              <a:schemeClr val="bg1"/>
                            </a:solidFill>
                            <a:latin typeface="Cambria Math" panose="02040503050406030204" pitchFamily="18" charset="0"/>
                          </a:rPr>
                        </m:ctrlPr>
                      </m:sSubPr>
                      <m:e>
                        <m:r>
                          <a:rPr lang="en-US" sz="2800" b="0" i="1" dirty="0" smtClean="0">
                            <a:solidFill>
                              <a:schemeClr val="bg1"/>
                            </a:solidFill>
                            <a:latin typeface="Cambria Math" panose="02040503050406030204" pitchFamily="18" charset="0"/>
                          </a:rPr>
                          <m:t>𝑚</m:t>
                        </m:r>
                      </m:e>
                      <m:sub>
                        <m:r>
                          <a:rPr lang="en-US" sz="2800" b="0" i="1" dirty="0" smtClean="0">
                            <a:solidFill>
                              <a:schemeClr val="bg1"/>
                            </a:solidFill>
                            <a:latin typeface="Cambria Math" panose="02040503050406030204" pitchFamily="18" charset="0"/>
                          </a:rPr>
                          <m:t>𝑖</m:t>
                        </m:r>
                      </m:sub>
                    </m:sSub>
                  </m:oMath>
                </a14:m>
                <a:r>
                  <a:rPr lang="en-US" sz="2800" i="1" dirty="0" smtClean="0">
                    <a:solidFill>
                      <a:schemeClr val="bg1"/>
                    </a:solidFill>
                  </a:rPr>
                  <a:t> </a:t>
                </a:r>
                <a:r>
                  <a:rPr lang="en-US" sz="2800" dirty="0" smtClean="0">
                    <a:solidFill>
                      <a:schemeClr val="bg1"/>
                    </a:solidFill>
                  </a:rPr>
                  <a:t>on date </a:t>
                </a:r>
                <a14:m>
                  <m:oMath xmlns:m="http://schemas.openxmlformats.org/officeDocument/2006/math">
                    <m:sSub>
                      <m:sSubPr>
                        <m:ctrlPr>
                          <a:rPr lang="en-US" sz="280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𝑑</m:t>
                        </m:r>
                      </m:e>
                      <m:sub>
                        <m:r>
                          <a:rPr lang="en-US" sz="2800" b="0" i="1" smtClean="0">
                            <a:solidFill>
                              <a:schemeClr val="bg1"/>
                            </a:solidFill>
                            <a:latin typeface="Cambria Math" panose="02040503050406030204" pitchFamily="18" charset="0"/>
                          </a:rPr>
                          <m:t>𝑗</m:t>
                        </m:r>
                      </m:sub>
                    </m:sSub>
                  </m:oMath>
                </a14:m>
                <a:r>
                  <a:rPr lang="en-US" sz="2800" dirty="0" smtClean="0">
                    <a:solidFill>
                      <a:schemeClr val="bg1"/>
                    </a:solidFill>
                  </a:rPr>
                  <a:t>, and is the probability a function of date, year, sea ice, mooring, latitude, distance from shore, …? </a:t>
                </a:r>
                <a:endParaRPr lang="en-US" sz="2800" dirty="0">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51976" y="1234888"/>
                <a:ext cx="10898296" cy="1419684"/>
              </a:xfrm>
              <a:prstGeom prst="rect">
                <a:avLst/>
              </a:prstGeom>
              <a:blipFill>
                <a:blip r:embed="rId2"/>
                <a:stretch>
                  <a:fillRect l="-1119" t="-4310" b="-1163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51976" y="2886574"/>
                <a:ext cx="10898296" cy="1169551"/>
              </a:xfrm>
              <a:prstGeom prst="rect">
                <a:avLst/>
              </a:prstGeom>
              <a:noFill/>
            </p:spPr>
            <p:txBody>
              <a:bodyPr wrap="square" rtlCol="0">
                <a:spAutoFit/>
              </a:bodyPr>
              <a:lstStyle/>
              <a:p>
                <a:r>
                  <a:rPr lang="en-US" sz="2800" dirty="0" smtClean="0"/>
                  <a:t>Pseudocode for the saturated model</a:t>
                </a:r>
                <a:endParaRPr lang="en-US" sz="2800" dirty="0" smtClean="0">
                  <a:solidFill>
                    <a:srgbClr val="0070C0"/>
                  </a:solidFill>
                </a:endParaRPr>
              </a:p>
              <a:p>
                <a:endParaRPr lang="en-US" sz="1400" dirty="0" smtClean="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d>
                      <m:r>
                        <a:rPr lang="en-US" sz="2800" b="0" i="1" smtClean="0">
                          <a:latin typeface="Cambria Math" panose="02040503050406030204" pitchFamily="18" charset="0"/>
                        </a:rPr>
                        <m:t>~</m:t>
                      </m:r>
                      <m:r>
                        <a:rPr lang="en-US" sz="2800" b="0" i="1" smtClean="0">
                          <a:latin typeface="Cambria Math" panose="02040503050406030204" pitchFamily="18" charset="0"/>
                        </a:rPr>
                        <m:t>𝑑𝑎𝑦</m:t>
                      </m:r>
                      <m:r>
                        <a:rPr lang="en-US" sz="2800" b="0" i="1" smtClean="0">
                          <a:latin typeface="Cambria Math" panose="02040503050406030204" pitchFamily="18" charset="0"/>
                        </a:rPr>
                        <m:t>+</m:t>
                      </m:r>
                      <m:r>
                        <a:rPr lang="en-US" sz="2800" b="0" i="1" smtClean="0">
                          <a:latin typeface="Cambria Math" panose="02040503050406030204" pitchFamily="18" charset="0"/>
                        </a:rPr>
                        <m:t>𝑦𝑒𝑎𝑟</m:t>
                      </m:r>
                      <m:r>
                        <a:rPr lang="en-US" sz="2800" b="0" i="1" smtClean="0">
                          <a:latin typeface="Cambria Math" panose="02040503050406030204" pitchFamily="18" charset="0"/>
                        </a:rPr>
                        <m:t>+</m:t>
                      </m:r>
                      <m:r>
                        <a:rPr lang="en-US" sz="2800" b="0" i="1" smtClean="0">
                          <a:latin typeface="Cambria Math" panose="02040503050406030204" pitchFamily="18" charset="0"/>
                        </a:rPr>
                        <m:t>𝑠𝑒𝑎</m:t>
                      </m:r>
                      <m:r>
                        <a:rPr lang="en-US" sz="2800" b="0" i="1" smtClean="0">
                          <a:latin typeface="Cambria Math" panose="02040503050406030204" pitchFamily="18" charset="0"/>
                        </a:rPr>
                        <m:t>.</m:t>
                      </m:r>
                      <m:r>
                        <a:rPr lang="en-US" sz="2800" b="0" i="1" smtClean="0">
                          <a:latin typeface="Cambria Math" panose="02040503050406030204" pitchFamily="18" charset="0"/>
                        </a:rPr>
                        <m:t>𝑖𝑐𝑒</m:t>
                      </m:r>
                      <m:r>
                        <a:rPr lang="en-US" sz="2800" b="0" i="1" smtClean="0">
                          <a:latin typeface="Cambria Math" panose="02040503050406030204" pitchFamily="18" charset="0"/>
                        </a:rPr>
                        <m:t>+</m:t>
                      </m:r>
                      <m:r>
                        <a:rPr lang="en-US" sz="2800" b="0" i="1" smtClean="0">
                          <a:latin typeface="Cambria Math" panose="02040503050406030204" pitchFamily="18" charset="0"/>
                        </a:rPr>
                        <m:t>𝑚𝑜𝑜𝑟𝑖𝑛𝑔</m:t>
                      </m:r>
                      <m:r>
                        <a:rPr lang="en-US" sz="2800" b="0" i="1" smtClean="0">
                          <a:latin typeface="Cambria Math" panose="02040503050406030204" pitchFamily="18" charset="0"/>
                        </a:rPr>
                        <m:t>+</m:t>
                      </m:r>
                      <m:r>
                        <a:rPr lang="en-US" sz="2800" b="0" i="1" smtClean="0">
                          <a:latin typeface="Cambria Math" panose="02040503050406030204" pitchFamily="18" charset="0"/>
                        </a:rPr>
                        <m:t>𝑙𝑎𝑡𝑖𝑡𝑢𝑑𝑒</m:t>
                      </m:r>
                      <m:r>
                        <a:rPr lang="en-US" sz="2800" b="0" i="1" smtClean="0">
                          <a:latin typeface="Cambria Math" panose="02040503050406030204" pitchFamily="18" charset="0"/>
                        </a:rPr>
                        <m:t>+</m:t>
                      </m:r>
                      <m:r>
                        <a:rPr lang="en-US" sz="2800" b="0" i="1" smtClean="0">
                          <a:latin typeface="Cambria Math" panose="02040503050406030204" pitchFamily="18" charset="0"/>
                        </a:rPr>
                        <m:t>𝑜𝑓𝑓𝑠h</m:t>
                      </m:r>
                      <m:r>
                        <a:rPr lang="en-US" sz="2800" b="0" i="1" smtClean="0">
                          <a:latin typeface="Cambria Math" panose="02040503050406030204" pitchFamily="18" charset="0"/>
                        </a:rPr>
                        <m:t>.</m:t>
                      </m:r>
                      <m:r>
                        <a:rPr lang="en-US" sz="2800" b="0" i="1" smtClean="0">
                          <a:latin typeface="Cambria Math" panose="02040503050406030204" pitchFamily="18" charset="0"/>
                        </a:rPr>
                        <m:t>𝑑𝑖𝑠𝑡</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51976" y="2886574"/>
                <a:ext cx="10898296" cy="1169551"/>
              </a:xfrm>
              <a:prstGeom prst="rect">
                <a:avLst/>
              </a:prstGeom>
              <a:blipFill>
                <a:blip r:embed="rId3"/>
                <a:stretch>
                  <a:fillRect l="-1119" t="-5236"/>
                </a:stretch>
              </a:blipFill>
            </p:spPr>
            <p:txBody>
              <a:bodyPr/>
              <a:lstStyle/>
              <a:p>
                <a:r>
                  <a:rPr lang="en-US">
                    <a:noFill/>
                  </a:rPr>
                  <a:t> </a:t>
                </a:r>
              </a:p>
            </p:txBody>
          </p:sp>
        </mc:Fallback>
      </mc:AlternateContent>
      <p:grpSp>
        <p:nvGrpSpPr>
          <p:cNvPr id="10" name="Group 9"/>
          <p:cNvGrpSpPr/>
          <p:nvPr/>
        </p:nvGrpSpPr>
        <p:grpSpPr>
          <a:xfrm>
            <a:off x="1090202" y="3929696"/>
            <a:ext cx="1763624" cy="1347740"/>
            <a:chOff x="966635" y="3913220"/>
            <a:chExt cx="1763624" cy="1347740"/>
          </a:xfrm>
        </p:grpSpPr>
        <p:sp>
          <p:nvSpPr>
            <p:cNvPr id="8" name="Right Arrow 7"/>
            <p:cNvSpPr/>
            <p:nvPr/>
          </p:nvSpPr>
          <p:spPr>
            <a:xfrm rot="16200000">
              <a:off x="1359244" y="416010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66635" y="4891628"/>
              <a:ext cx="1763624" cy="369332"/>
            </a:xfrm>
            <a:prstGeom prst="rect">
              <a:avLst/>
            </a:prstGeom>
            <a:noFill/>
          </p:spPr>
          <p:txBody>
            <a:bodyPr wrap="none" rtlCol="0">
              <a:spAutoFit/>
            </a:bodyPr>
            <a:lstStyle/>
            <a:p>
              <a:r>
                <a:rPr lang="en-US" dirty="0" smtClean="0">
                  <a:solidFill>
                    <a:srgbClr val="0070C0"/>
                  </a:solidFill>
                </a:rPr>
                <a:t>“is a function of”</a:t>
              </a:r>
              <a:endParaRPr lang="en-US" dirty="0">
                <a:solidFill>
                  <a:srgbClr val="0070C0"/>
                </a:solidFill>
              </a:endParaRPr>
            </a:p>
          </p:txBody>
        </p:sp>
      </p:grpSp>
    </p:spTree>
    <p:extLst>
      <p:ext uri="{BB962C8B-B14F-4D97-AF65-F5344CB8AC3E}">
        <p14:creationId xmlns:p14="http://schemas.microsoft.com/office/powerpoint/2010/main" val="267973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Brief* Overview of Regression Models</a:t>
            </a:r>
            <a:endParaRPr lang="en-US" sz="4800" dirty="0"/>
          </a:p>
        </p:txBody>
      </p:sp>
      <p:sp>
        <p:nvSpPr>
          <p:cNvPr id="4" name="Text Placeholder 3"/>
          <p:cNvSpPr>
            <a:spLocks noGrp="1"/>
          </p:cNvSpPr>
          <p:nvPr>
            <p:ph type="body" idx="1"/>
          </p:nvPr>
        </p:nvSpPr>
        <p:spPr/>
        <p:txBody>
          <a:bodyPr/>
          <a:lstStyle/>
          <a:p>
            <a:r>
              <a:rPr lang="en-US" dirty="0" smtClean="0"/>
              <a:t>*For further details and references, see “Overview of Regression Models” section at the end of the presentation</a:t>
            </a:r>
            <a:endParaRPr lang="en-US" dirty="0"/>
          </a:p>
        </p:txBody>
      </p:sp>
    </p:spTree>
    <p:extLst>
      <p:ext uri="{BB962C8B-B14F-4D97-AF65-F5344CB8AC3E}">
        <p14:creationId xmlns:p14="http://schemas.microsoft.com/office/powerpoint/2010/main" val="235945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12694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pic>
        <p:nvPicPr>
          <p:cNvPr id="8" name="Picture 7"/>
          <p:cNvPicPr>
            <a:picLocks noChangeAspect="1"/>
          </p:cNvPicPr>
          <p:nvPr/>
        </p:nvPicPr>
        <p:blipFill>
          <a:blip r:embed="rId2"/>
          <a:stretch>
            <a:fillRect/>
          </a:stretch>
        </p:blipFill>
        <p:spPr>
          <a:xfrm>
            <a:off x="6403862" y="4135970"/>
            <a:ext cx="3329836" cy="2514600"/>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2637168" y="4135970"/>
            <a:ext cx="3210605" cy="2514600"/>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2458303" y="1497946"/>
            <a:ext cx="3568337" cy="2514600"/>
          </a:xfrm>
          <a:prstGeom prst="rect">
            <a:avLst/>
          </a:prstGeom>
          <a:ln>
            <a:solidFill>
              <a:schemeClr val="tx1"/>
            </a:solidFill>
          </a:ln>
        </p:spPr>
      </p:pic>
      <p:sp>
        <p:nvSpPr>
          <p:cNvPr id="3" name="TextBox 2"/>
          <p:cNvSpPr txBox="1"/>
          <p:nvPr/>
        </p:nvSpPr>
        <p:spPr>
          <a:xfrm>
            <a:off x="3614189" y="1066902"/>
            <a:ext cx="1256562" cy="369332"/>
          </a:xfrm>
          <a:prstGeom prst="rect">
            <a:avLst/>
          </a:prstGeom>
          <a:noFill/>
        </p:spPr>
        <p:txBody>
          <a:bodyPr wrap="none" rtlCol="0">
            <a:spAutoFit/>
          </a:bodyPr>
          <a:lstStyle/>
          <a:p>
            <a:r>
              <a:rPr lang="en-US" dirty="0" smtClean="0"/>
              <a:t>Continuous</a:t>
            </a:r>
            <a:endParaRPr lang="en-US" dirty="0"/>
          </a:p>
        </p:txBody>
      </p:sp>
      <p:sp>
        <p:nvSpPr>
          <p:cNvPr id="12" name="TextBox 11"/>
          <p:cNvSpPr txBox="1"/>
          <p:nvPr/>
        </p:nvSpPr>
        <p:spPr>
          <a:xfrm>
            <a:off x="7594291" y="1005190"/>
            <a:ext cx="948978" cy="369332"/>
          </a:xfrm>
          <a:prstGeom prst="rect">
            <a:avLst/>
          </a:prstGeom>
          <a:noFill/>
        </p:spPr>
        <p:txBody>
          <a:bodyPr wrap="none" rtlCol="0">
            <a:spAutoFit/>
          </a:bodyPr>
          <a:lstStyle/>
          <a:p>
            <a:r>
              <a:rPr lang="en-US" dirty="0" smtClean="0"/>
              <a:t>Discrete</a:t>
            </a:r>
            <a:endParaRPr lang="en-US" dirty="0"/>
          </a:p>
        </p:txBody>
      </p:sp>
      <p:sp>
        <p:nvSpPr>
          <p:cNvPr id="13" name="TextBox 12"/>
          <p:cNvSpPr txBox="1"/>
          <p:nvPr/>
        </p:nvSpPr>
        <p:spPr>
          <a:xfrm>
            <a:off x="791876" y="2570580"/>
            <a:ext cx="1182503" cy="369332"/>
          </a:xfrm>
          <a:prstGeom prst="rect">
            <a:avLst/>
          </a:prstGeom>
          <a:noFill/>
        </p:spPr>
        <p:txBody>
          <a:bodyPr wrap="none" rtlCol="0">
            <a:spAutoFit/>
          </a:bodyPr>
          <a:lstStyle/>
          <a:p>
            <a:r>
              <a:rPr lang="en-US" dirty="0" smtClean="0"/>
              <a:t>Symmetric</a:t>
            </a:r>
            <a:endParaRPr lang="en-US" dirty="0"/>
          </a:p>
        </p:txBody>
      </p:sp>
      <p:sp>
        <p:nvSpPr>
          <p:cNvPr id="14" name="TextBox 13"/>
          <p:cNvSpPr txBox="1"/>
          <p:nvPr/>
        </p:nvSpPr>
        <p:spPr>
          <a:xfrm>
            <a:off x="791875" y="5023938"/>
            <a:ext cx="1298176" cy="369332"/>
          </a:xfrm>
          <a:prstGeom prst="rect">
            <a:avLst/>
          </a:prstGeom>
          <a:noFill/>
        </p:spPr>
        <p:txBody>
          <a:bodyPr wrap="none" rtlCol="0">
            <a:spAutoFit/>
          </a:bodyPr>
          <a:lstStyle/>
          <a:p>
            <a:r>
              <a:rPr lang="en-US" dirty="0" smtClean="0"/>
              <a:t>Asymmetric</a:t>
            </a:r>
            <a:endParaRPr lang="en-US" dirty="0"/>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2830" y="1386756"/>
            <a:ext cx="2731900" cy="2367647"/>
          </a:xfrm>
          <a:prstGeom prst="rect">
            <a:avLst/>
          </a:prstGeom>
        </p:spPr>
      </p:pic>
      <p:sp>
        <p:nvSpPr>
          <p:cNvPr id="4" name="TextBox 3"/>
          <p:cNvSpPr txBox="1"/>
          <p:nvPr/>
        </p:nvSpPr>
        <p:spPr>
          <a:xfrm>
            <a:off x="8340623" y="1730588"/>
            <a:ext cx="2053642" cy="1200329"/>
          </a:xfrm>
          <a:prstGeom prst="rect">
            <a:avLst/>
          </a:prstGeom>
          <a:noFill/>
        </p:spPr>
        <p:txBody>
          <a:bodyPr wrap="square" rtlCol="0">
            <a:spAutoFit/>
          </a:bodyPr>
          <a:lstStyle/>
          <a:p>
            <a:r>
              <a:rPr lang="en-US" dirty="0" smtClean="0"/>
              <a:t>Binomial p=0.5</a:t>
            </a:r>
          </a:p>
          <a:p>
            <a:pPr algn="ctr"/>
            <a:r>
              <a:rPr lang="en-US" dirty="0" smtClean="0"/>
              <a:t>is symmetric; other values of p are asymmetric</a:t>
            </a:r>
            <a:endParaRPr lang="en-US" dirty="0"/>
          </a:p>
        </p:txBody>
      </p:sp>
    </p:spTree>
    <p:extLst>
      <p:ext uri="{BB962C8B-B14F-4D97-AF65-F5344CB8AC3E}">
        <p14:creationId xmlns:p14="http://schemas.microsoft.com/office/powerpoint/2010/main" val="296215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3739</Words>
  <Application>Microsoft Office PowerPoint</Application>
  <PresentationFormat>Widescreen</PresentationFormat>
  <Paragraphs>389</Paragraphs>
  <Slides>41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Helvetica Neue</vt:lpstr>
      <vt:lpstr>Lucida Console</vt:lpstr>
      <vt:lpstr>Office Theme</vt:lpstr>
      <vt:lpstr>Applying Regression Analysis to Investigate Spatiotemporal Variability in Bearded Seal Calls</vt:lpstr>
      <vt:lpstr>Bearded Seal Case Study</vt:lpstr>
      <vt:lpstr>In terms of probability</vt:lpstr>
      <vt:lpstr>Binomial Probability Distribution</vt:lpstr>
      <vt:lpstr>Definitions</vt:lpstr>
      <vt:lpstr>Refining our question</vt:lpstr>
      <vt:lpstr>Brief* Overview of Regression Models</vt:lpstr>
      <vt:lpstr>What is the normal distribution?</vt:lpstr>
      <vt:lpstr>Examples of Non-normal Distributions </vt:lpstr>
      <vt:lpstr>Regression Model Distinguishing Characteristics</vt:lpstr>
      <vt:lpstr>PowerPoint Presentation</vt:lpstr>
      <vt:lpstr>Example Logistic GAM in terms of mgcv</vt:lpstr>
      <vt:lpstr>Back to Bearded Seals</vt:lpstr>
      <vt:lpstr>For Starters</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Effects vs. Random Effects</vt:lpstr>
      <vt:lpstr>Random Effects Structures</vt:lpstr>
      <vt:lpstr>LMM Mathematical Notation</vt:lpstr>
      <vt:lpstr>Random Effects: Advantages &amp; Challenges</vt:lpstr>
      <vt:lpstr>To be continued.</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104</cp:revision>
  <dcterms:created xsi:type="dcterms:W3CDTF">2021-12-05T17:54:10Z</dcterms:created>
  <dcterms:modified xsi:type="dcterms:W3CDTF">2021-12-10T14:34:03Z</dcterms:modified>
</cp:coreProperties>
</file>