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58" r:id="rId5"/>
    <p:sldId id="279" r:id="rId6"/>
    <p:sldId id="260" r:id="rId7"/>
    <p:sldId id="261" r:id="rId8"/>
    <p:sldId id="262" r:id="rId9"/>
    <p:sldId id="263" r:id="rId10"/>
    <p:sldId id="264" r:id="rId11"/>
    <p:sldId id="265" r:id="rId12"/>
    <p:sldId id="271" r:id="rId13"/>
    <p:sldId id="272" r:id="rId14"/>
    <p:sldId id="273" r:id="rId15"/>
    <p:sldId id="274" r:id="rId16"/>
    <p:sldId id="275" r:id="rId17"/>
    <p:sldId id="276" r:id="rId18"/>
    <p:sldId id="278" r:id="rId19"/>
    <p:sldId id="277" r:id="rId20"/>
    <p:sldId id="266" r:id="rId21"/>
    <p:sldId id="267" r:id="rId22"/>
    <p:sldId id="270" r:id="rId23"/>
    <p:sldId id="268"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85" d="100"/>
          <a:sy n="85" d="100"/>
        </p:scale>
        <p:origin x="58" y="240"/>
      </p:cViewPr>
      <p:guideLst/>
    </p:cSldViewPr>
  </p:slideViewPr>
  <p:notesTextViewPr>
    <p:cViewPr>
      <p:scale>
        <a:sx n="1" d="1"/>
        <a:sy n="1" d="1"/>
      </p:scale>
      <p:origin x="0" y="0"/>
    </p:cViewPr>
  </p:notesTextViewPr>
  <p:sorterViewPr>
    <p:cViewPr>
      <p:scale>
        <a:sx n="100" d="100"/>
        <a:sy n="100" d="100"/>
      </p:scale>
      <p:origin x="0" y="-131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8</a:t>
            </a:fld>
            <a:endParaRPr lang="en-US"/>
          </a:p>
        </p:txBody>
      </p:sp>
    </p:spTree>
    <p:extLst>
      <p:ext uri="{BB962C8B-B14F-4D97-AF65-F5344CB8AC3E}">
        <p14:creationId xmlns:p14="http://schemas.microsoft.com/office/powerpoint/2010/main" val="186515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7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a:t>
            </a:r>
            <a:r>
              <a:rPr lang="en-US" dirty="0" smtClean="0"/>
              <a:t>Probability Distributions </a:t>
            </a:r>
            <a:r>
              <a:rPr lang="en-US" dirty="0" smtClean="0"/>
              <a:t>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mc:Choice xmlns:a14="http://schemas.microsoft.com/office/drawing/2010/main"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a:t>
            </a:r>
            <a:r>
              <a:rPr lang="en-US" dirty="0" smtClean="0"/>
              <a:t>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47829"/>
                <a:ext cx="10515600" cy="4351338"/>
              </a:xfrm>
            </p:spPr>
            <p:txBody>
              <a:bodyPr/>
              <a:lstStyle/>
              <a:p>
                <a:pPr marL="228600" lvl="3"/>
                <a:r>
                  <a:rPr lang="en-US" dirty="0" smtClean="0"/>
                  <a:t>Purpose </a:t>
                </a:r>
                <a:r>
                  <a:rPr lang="en-US" dirty="0"/>
                  <a:t>(in English)</a:t>
                </a:r>
              </a:p>
              <a:p>
                <a:pPr marL="685800" lvl="5"/>
                <a:r>
                  <a:rPr lang="en-US" dirty="0"/>
                  <a:t>Relates the expected value of the response </a:t>
                </a:r>
                <a:r>
                  <a:rPr lang="en-US" dirty="0" smtClean="0"/>
                  <a:t>variable,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a:t>
                </a:r>
                <a:r>
                  <a:rPr lang="en-US" dirty="0"/>
                  <a:t>to the </a:t>
                </a:r>
                <a:r>
                  <a:rPr lang="en-US" dirty="0" smtClean="0"/>
                  <a:t>data</a:t>
                </a:r>
              </a:p>
              <a:p>
                <a:pPr marL="457200" lvl="5"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𝑖</m:t>
                          </m:r>
                        </m:sub>
                      </m:sSub>
                      <m:r>
                        <m:rPr>
                          <m:nor/>
                        </m:rPr>
                        <a:rPr lang="en-US" dirty="0"/>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𝑖</m:t>
                          </m:r>
                        </m:sub>
                      </m:sSub>
                      <m:r>
                        <m:rPr>
                          <m:nor/>
                        </m:rPr>
                        <a:rPr lang="en-US" dirty="0"/>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457200" lvl="5" indent="0">
                  <a:buNone/>
                </a:pPr>
                <a:endParaRPr lang="en-US" dirty="0"/>
              </a:p>
              <a:p>
                <a:pPr marL="685800" lvl="5"/>
                <a:r>
                  <a:rPr lang="en-US" dirty="0" smtClean="0"/>
                  <a:t>In other words, the </a:t>
                </a:r>
                <a:r>
                  <a:rPr lang="en-US" dirty="0"/>
                  <a:t>purpose of the link function is to tame the response variable to restrict it to the correct scale when it is a function of </a:t>
                </a:r>
                <a:r>
                  <a:rPr lang="en-US" dirty="0" smtClean="0"/>
                  <a:t>the linear predictor</a:t>
                </a:r>
              </a:p>
              <a:p>
                <a:pPr marL="228600" lvl="4"/>
                <a:r>
                  <a:rPr lang="en-US" dirty="0"/>
                  <a:t>Mathematical </a:t>
                </a:r>
                <a:r>
                  <a:rPr lang="en-US" dirty="0" smtClean="0"/>
                  <a:t>notation</a:t>
                </a:r>
              </a:p>
              <a:p>
                <a:pPr marL="0" lvl="4"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𝑔</m:t>
                      </m:r>
                      <m:d>
                        <m:dPr>
                          <m:begChr m:val="["/>
                          <m:endChr m:val="]"/>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r>
                        <m:rPr>
                          <m:nor/>
                        </m:rPr>
                        <a:rPr lang="en-US" dirty="0"/>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m:rPr>
                          <m:nor/>
                        </m:rPr>
                        <a:rPr lang="en-US" dirty="0"/>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𝑝𝑖</m:t>
                          </m:r>
                        </m:sub>
                      </m:sSub>
                    </m:oMath>
                  </m:oMathPara>
                </a14:m>
                <a:endParaRPr lang="en-US" dirty="0" smtClean="0"/>
              </a:p>
              <a:p>
                <a:pPr marL="461963" lvl="4" indent="0">
                  <a:buNone/>
                </a:pPr>
                <a:r>
                  <a:rPr lang="en-US" dirty="0"/>
                  <a:t>w</a:t>
                </a:r>
                <a:r>
                  <a:rPr lang="en-US" dirty="0" smtClean="0"/>
                  <a:t>here:</a:t>
                </a:r>
              </a:p>
              <a:p>
                <a:pPr marL="461963" lvl="4" indent="0">
                  <a:buNone/>
                </a:pP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oMath>
                </a14:m>
                <a:r>
                  <a:rPr lang="en-US" dirty="0" smtClean="0"/>
                  <a:t>: link function</a:t>
                </a:r>
              </a:p>
              <a:p>
                <a:pPr marL="461963" lvl="4"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oMath>
                </a14:m>
                <a:r>
                  <a:rPr lang="en-US" dirty="0" smtClean="0"/>
                  <a:t> is defined as the expected value [</a:t>
                </a:r>
                <a14:m>
                  <m:oMath xmlns:m="http://schemas.openxmlformats.org/officeDocument/2006/math">
                    <m:r>
                      <a:rPr lang="en-US" i="1">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r>
                      <a:rPr lang="en-US" i="1">
                        <a:latin typeface="Cambria Math" panose="02040503050406030204" pitchFamily="18" charset="0"/>
                        <a:ea typeface="Cambria Math" panose="02040503050406030204" pitchFamily="18" charset="0"/>
                      </a:rPr>
                      <m:t> </m:t>
                    </m:r>
                  </m:oMath>
                </a14:m>
                <a:r>
                  <a:rPr lang="en-US" dirty="0" smtClean="0"/>
                  <a:t>] of the response variable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47829"/>
                <a:ext cx="10515600" cy="4351338"/>
              </a:xfrm>
              <a:blipFill>
                <a:blip r:embed="rId2"/>
                <a:stretch>
                  <a:fillRect l="-406" t="-1261"/>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2"/>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normal distribution?</a:t>
            </a:r>
            <a:endParaRPr lang="en-US" dirty="0"/>
          </a:p>
        </p:txBody>
      </p:sp>
    </p:spTree>
    <p:extLst>
      <p:ext uri="{BB962C8B-B14F-4D97-AF65-F5344CB8AC3E}">
        <p14:creationId xmlns:p14="http://schemas.microsoft.com/office/powerpoint/2010/main" val="375421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2339</Words>
  <Application>Microsoft Office PowerPoint</Application>
  <PresentationFormat>Widescreen</PresentationFormat>
  <Paragraphs>220</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Overview of Regression Models</vt:lpstr>
      <vt:lpstr>Goals</vt:lpstr>
      <vt:lpstr>What will we not cover except in passing?</vt:lpstr>
      <vt:lpstr>Types of Regression Models Covered</vt:lpstr>
      <vt:lpstr>What is the normal distribution?</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Intro to the Linear Mixed Model (LMM) </vt:lpstr>
      <vt:lpstr>Fixed vs. Random Effects</vt:lpstr>
      <vt:lpstr>Random Effects Structures</vt:lpstr>
      <vt:lpstr>LMM Mathematical Notation</vt:lpstr>
      <vt:lpstr>Random Effects: Advantages &amp; Challenges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49</cp:revision>
  <dcterms:created xsi:type="dcterms:W3CDTF">2021-12-05T17:54:10Z</dcterms:created>
  <dcterms:modified xsi:type="dcterms:W3CDTF">2021-12-06T23:55:20Z</dcterms:modified>
</cp:coreProperties>
</file>