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72DE-1C71-4C15-94E7-A563D3B8A11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smtClean="0"/>
              <a:t>Regression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C. Ferguson</a:t>
            </a:r>
          </a:p>
          <a:p>
            <a:r>
              <a:rPr lang="en-US" dirty="0" smtClean="0"/>
              <a:t>7 December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basic structure and differences among </a:t>
            </a:r>
            <a:r>
              <a:rPr lang="en-US" dirty="0" smtClean="0"/>
              <a:t>regression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Develop intuition for determining when a </a:t>
            </a:r>
            <a:r>
              <a:rPr lang="en-US" dirty="0" smtClean="0"/>
              <a:t>regression</a:t>
            </a:r>
            <a:r>
              <a:rPr lang="en-US" dirty="0" smtClean="0"/>
              <a:t> </a:t>
            </a:r>
            <a:r>
              <a:rPr lang="en-US" dirty="0" smtClean="0"/>
              <a:t>model might help to provide insight into a question, given a particular dataset</a:t>
            </a:r>
          </a:p>
          <a:p>
            <a:r>
              <a:rPr lang="en-US" dirty="0" smtClean="0"/>
              <a:t>Understand when and how to add model complexity</a:t>
            </a:r>
          </a:p>
          <a:p>
            <a:r>
              <a:rPr lang="en-US" dirty="0" smtClean="0"/>
              <a:t>Learn basic R programming for </a:t>
            </a:r>
            <a:r>
              <a:rPr lang="en-US" dirty="0" smtClean="0"/>
              <a:t>regression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Know where to go for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not cover </a:t>
            </a:r>
            <a:r>
              <a:rPr lang="en-US" sz="2400" dirty="0" smtClean="0"/>
              <a:t>except in passing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Mechanics of parameter estimation and prediction</a:t>
            </a:r>
          </a:p>
          <a:p>
            <a:r>
              <a:rPr lang="en-US" dirty="0" smtClean="0"/>
              <a:t>Model diagnostics (assessing model fit)</a:t>
            </a:r>
          </a:p>
          <a:p>
            <a:r>
              <a:rPr lang="en-US" dirty="0" smtClean="0"/>
              <a:t>Model selection (choosing among a suite of similar models)</a:t>
            </a:r>
          </a:p>
          <a:p>
            <a:r>
              <a:rPr lang="en-US" dirty="0" smtClean="0"/>
              <a:t>Correlation structures to handle correlated errors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Maximum likelihood estimation </a:t>
            </a:r>
          </a:p>
          <a:p>
            <a:r>
              <a:rPr lang="en-US" dirty="0" smtClean="0"/>
              <a:t>Bayesian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Regression Models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model </a:t>
            </a:r>
            <a:r>
              <a:rPr lang="en-US" dirty="0" smtClean="0"/>
              <a:t>(LM)</a:t>
            </a:r>
          </a:p>
          <a:p>
            <a:r>
              <a:rPr lang="en-US" dirty="0" smtClean="0"/>
              <a:t>Linear mixed model (LMM)</a:t>
            </a:r>
          </a:p>
          <a:p>
            <a:pPr lvl="1"/>
            <a:r>
              <a:rPr lang="en-US" dirty="0" smtClean="0"/>
              <a:t>Equivalently, “linear mixed effects model”</a:t>
            </a:r>
          </a:p>
          <a:p>
            <a:r>
              <a:rPr lang="en-US" dirty="0" smtClean="0"/>
              <a:t>Generalized linear model (GLM)</a:t>
            </a:r>
          </a:p>
          <a:p>
            <a:r>
              <a:rPr lang="en-US" dirty="0" smtClean="0"/>
              <a:t>Generalized linear mixed model (GLMM)</a:t>
            </a:r>
          </a:p>
          <a:p>
            <a:pPr lvl="1"/>
            <a:r>
              <a:rPr lang="en-US" dirty="0" smtClean="0"/>
              <a:t>Equivalently, “generalized linear mixed effects model” or “hierarchical generalized linear model” (HGLM)</a:t>
            </a:r>
          </a:p>
          <a:p>
            <a:r>
              <a:rPr lang="en-US" dirty="0" smtClean="0"/>
              <a:t>Generalized additive model (GAM)</a:t>
            </a:r>
          </a:p>
          <a:p>
            <a:r>
              <a:rPr lang="en-US" dirty="0" smtClean="0"/>
              <a:t>Generalized additive mixed model (GAMM)</a:t>
            </a:r>
          </a:p>
          <a:p>
            <a:pPr lvl="1"/>
            <a:r>
              <a:rPr lang="en-US" dirty="0" smtClean="0"/>
              <a:t>Equivalently, “hierarchical generalized additive model” HGAM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4395"/>
                  </p:ext>
                </p:extLst>
              </p:nvPr>
            </p:nvGraphicFramePr>
            <p:xfrm>
              <a:off x="2032000" y="719666"/>
              <a:ext cx="8128000" cy="3309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93403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774691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79616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1213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 Random Process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Multiple Random Processes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3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 Sampling</a:t>
                          </a:r>
                          <a:r>
                            <a:rPr lang="en-US" baseline="0" dirty="0" smtClean="0"/>
                            <a:t>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Model (LM)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Mixed Model (LMM)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46193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r>
                            <a:rPr lang="en-US" baseline="0" dirty="0" smtClean="0"/>
                            <a:t> or Non-normal Sampling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Linear Model (GLM)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Linear Mixed Model (GLMM)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7394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Additive Model (GAM)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Additive Mixed Model (GAMM)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0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4395"/>
                  </p:ext>
                </p:extLst>
              </p:nvPr>
            </p:nvGraphicFramePr>
            <p:xfrm>
              <a:off x="2032000" y="719666"/>
              <a:ext cx="8128000" cy="3309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93403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774691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79616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121329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 Random Process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Multiple Random Processes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3727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 Sampling</a:t>
                          </a:r>
                          <a:r>
                            <a:rPr lang="en-US" baseline="0" dirty="0" smtClean="0"/>
                            <a:t>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9710" r="-200901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Model (LM)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Mixed Model (LMM)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461939"/>
                      </a:ext>
                    </a:extLst>
                  </a:tr>
                  <a:tr h="9144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r>
                            <a:rPr lang="en-US" baseline="0" dirty="0" smtClean="0"/>
                            <a:t> or Non-normal Sampling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65333" r="-200901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Linear Model (GLM)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Linear Mixed Model (GLMM)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739474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265333" r="-200901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Additive Model (GAM)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Additive Mixed Model (GAMM)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0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69580" y="4476786"/>
                <a:ext cx="40528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A single unknown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A smooth function of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580" y="4476786"/>
                <a:ext cx="4052841" cy="646331"/>
              </a:xfrm>
              <a:prstGeom prst="rect">
                <a:avLst/>
              </a:prstGeom>
              <a:blipFill>
                <a:blip r:embed="rId3"/>
                <a:stretch>
                  <a:fillRect l="-45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4153" y="604434"/>
            <a:ext cx="3423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3219" y="2224001"/>
            <a:ext cx="322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4218" y="3944270"/>
            <a:ext cx="2058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946" y="3944270"/>
            <a:ext cx="2592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3305" y="5744705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78426">
            <a:off x="7201943" y="5115386"/>
            <a:ext cx="193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327045">
            <a:off x="2825516" y="5115384"/>
            <a:ext cx="242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non-normal sampling distributions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965979">
            <a:off x="2817698" y="2878584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889377">
            <a:off x="7280806" y="2893069"/>
            <a:ext cx="231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non-normal sampling distributions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41044" y="1229167"/>
                <a:ext cx="2565478" cy="52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7030A0"/>
                    </a:solidFill>
                  </a:rPr>
                  <a:t>smooth functions in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predictor</a:t>
                </a:r>
                <a:endParaRPr lang="en-US" sz="1400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</a:rPr>
                  <a:t> 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4" y="1229167"/>
                <a:ext cx="2565478" cy="523990"/>
              </a:xfrm>
              <a:prstGeom prst="rect">
                <a:avLst/>
              </a:prstGeom>
              <a:blipFill>
                <a:blip r:embed="rId2"/>
                <a:stretch>
                  <a:fillRect t="-19767" b="-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6946" y="1553972"/>
            <a:ext cx="279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Additive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3133" y="2593333"/>
                <a:ext cx="1688662" cy="73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7030A0"/>
                    </a:solidFill>
                  </a:rPr>
                  <a:t>smooth functions in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predictor</a:t>
                </a:r>
                <a:endParaRPr lang="en-US" sz="1400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</a:rPr>
                  <a:t> 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3" y="2593333"/>
                <a:ext cx="1688662" cy="739433"/>
              </a:xfrm>
              <a:prstGeom prst="rect">
                <a:avLst/>
              </a:prstGeom>
              <a:blipFill>
                <a:blip r:embed="rId3"/>
                <a:stretch>
                  <a:fillRect t="-820" r="-1444" b="-6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18928677">
            <a:off x="2718468" y="712156"/>
            <a:ext cx="170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8975752">
            <a:off x="7071943" y="4927391"/>
            <a:ext cx="1761272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75752">
            <a:off x="3246943" y="3165031"/>
            <a:ext cx="1761272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650553">
            <a:off x="7304362" y="3165032"/>
            <a:ext cx="1633585" cy="26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992984">
            <a:off x="3372480" y="4927392"/>
            <a:ext cx="1761272" cy="26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75752">
            <a:off x="3601467" y="1114567"/>
            <a:ext cx="755103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1183029" y="2799959"/>
            <a:ext cx="1761272" cy="26765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455595" y="1488626"/>
            <a:ext cx="1013153" cy="26765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Model (LM)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Overview of Regression Models</vt:lpstr>
      <vt:lpstr>Goals</vt:lpstr>
      <vt:lpstr>What will we not cover except in passing?</vt:lpstr>
      <vt:lpstr>Types of Regression Models Covered</vt:lpstr>
      <vt:lpstr>PowerPoint Presentation</vt:lpstr>
      <vt:lpstr>PowerPoint Presentation</vt:lpstr>
      <vt:lpstr>Linear Model (LM)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Megan.Ferguson</dc:creator>
  <cp:lastModifiedBy>Megan.Ferguson</cp:lastModifiedBy>
  <cp:revision>12</cp:revision>
  <dcterms:created xsi:type="dcterms:W3CDTF">2021-12-05T17:54:10Z</dcterms:created>
  <dcterms:modified xsi:type="dcterms:W3CDTF">2021-12-05T19:12:46Z</dcterms:modified>
</cp:coreProperties>
</file>