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98" autoAdjust="0"/>
    <p:restoredTop sz="94609" autoAdjust="0"/>
  </p:normalViewPr>
  <p:slideViewPr>
    <p:cSldViewPr snapToGrid="0">
      <p:cViewPr varScale="1">
        <p:scale>
          <a:sx n="93" d="100"/>
          <a:sy n="93" d="100"/>
        </p:scale>
        <p:origin x="586" y="77"/>
      </p:cViewPr>
      <p:guideLst/>
    </p:cSldViewPr>
  </p:slideViewPr>
  <p:notesTextViewPr>
    <p:cViewPr>
      <p:scale>
        <a:sx n="1" d="1"/>
        <a:sy n="1" d="1"/>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Variability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5964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91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5576639" y="973960"/>
            <a:ext cx="6358215" cy="646331"/>
          </a:xfrm>
          <a:prstGeom prst="rect">
            <a:avLst/>
          </a:prstGeom>
        </p:spPr>
        <p:txBody>
          <a:bodyPr wrap="none">
            <a:spAutoFit/>
          </a:bodyPr>
          <a:lstStyle/>
          <a:p>
            <a:r>
              <a:rPr lang="en-US" dirty="0" smtClean="0"/>
              <a:t>Based on example on pg. 200 of mgcv.pdf.</a:t>
            </a:r>
          </a:p>
          <a:p>
            <a:r>
              <a:rPr lang="en-US" dirty="0" smtClean="0"/>
              <a:t>Step-by-step explanation provided in </a:t>
            </a:r>
            <a:r>
              <a:rPr lang="en-US" dirty="0" err="1" smtClean="0"/>
              <a:t>RegressionModelOverview.r</a:t>
            </a:r>
            <a:r>
              <a:rPr lang="en-US" dirty="0" smtClean="0"/>
              <a:t>.</a:t>
            </a:r>
            <a:endParaRPr lang="en-US" dirty="0"/>
          </a:p>
        </p:txBody>
      </p:sp>
      <p:sp>
        <p:nvSpPr>
          <p:cNvPr id="4" name="Rectangle 3"/>
          <p:cNvSpPr/>
          <p:nvPr/>
        </p:nvSpPr>
        <p:spPr>
          <a:xfrm>
            <a:off x="238896" y="1811456"/>
            <a:ext cx="11771871" cy="2523768"/>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400" dirty="0" err="1">
                <a:latin typeface="Lucida Console" panose="020B0609040504020204" pitchFamily="49" charset="0"/>
              </a:rPr>
              <a:t>lr.fit</a:t>
            </a:r>
            <a:r>
              <a:rPr lang="en-US" sz="1400" dirty="0">
                <a:latin typeface="Lucida Console" panose="020B0609040504020204" pitchFamily="49" charset="0"/>
              </a:rPr>
              <a:t> &lt;- gam(y/</a:t>
            </a:r>
            <a:r>
              <a:rPr lang="en-US" sz="1400" dirty="0" err="1">
                <a:latin typeface="Lucida Console" panose="020B0609040504020204" pitchFamily="49" charset="0"/>
              </a:rPr>
              <a:t>n~s</a:t>
            </a:r>
            <a:r>
              <a:rPr lang="en-US" sz="1400" dirty="0">
                <a:latin typeface="Lucida Console" panose="020B0609040504020204" pitchFamily="49" charset="0"/>
              </a:rPr>
              <a:t>(x0)+s(x1)+s(x2)+s(x3),</a:t>
            </a:r>
            <a:r>
              <a:rPr lang="en-US" sz="1400" dirty="0">
                <a:latin typeface="Lucida Console" panose="020B0609040504020204" pitchFamily="49" charset="0"/>
              </a:rPr>
              <a:t>family=binomial(link=“</a:t>
            </a:r>
            <a:r>
              <a:rPr lang="en-US" sz="1400" dirty="0" smtClean="0">
                <a:latin typeface="Lucida Console" panose="020B0609040504020204" pitchFamily="49" charset="0"/>
              </a:rPr>
              <a:t>logit),data=</a:t>
            </a:r>
            <a:r>
              <a:rPr lang="en-US" sz="1400" dirty="0" err="1" smtClean="0">
                <a:latin typeface="Lucida Console" panose="020B0609040504020204" pitchFamily="49" charset="0"/>
              </a:rPr>
              <a:t>dat,weights</a:t>
            </a:r>
            <a:r>
              <a:rPr lang="en-US" sz="1400" dirty="0" smtClean="0">
                <a:latin typeface="Lucida Console" panose="020B0609040504020204" pitchFamily="49" charset="0"/>
              </a:rPr>
              <a:t>=</a:t>
            </a:r>
            <a:r>
              <a:rPr lang="en-US" sz="1400" dirty="0" err="1" smtClean="0">
                <a:latin typeface="Lucida Console" panose="020B0609040504020204" pitchFamily="49" charset="0"/>
              </a:rPr>
              <a:t>n,method</a:t>
            </a:r>
            <a:r>
              <a:rPr lang="en-US" sz="1400" dirty="0">
                <a:latin typeface="Lucida Console" panose="020B0609040504020204" pitchFamily="49" charset="0"/>
              </a:rPr>
              <a:t>="</a:t>
            </a:r>
            <a:r>
              <a:rPr lang="en-US" sz="1400" dirty="0" smtClean="0">
                <a:latin typeface="Lucida Console" panose="020B0609040504020204" pitchFamily="49" charset="0"/>
              </a:rPr>
              <a:t>REML</a:t>
            </a:r>
            <a:r>
              <a:rPr lang="en-US" sz="1400" dirty="0" smtClean="0">
                <a:latin typeface="Lucida Console" panose="020B0609040504020204" pitchFamily="49" charset="0"/>
              </a:rPr>
              <a:t>“)</a:t>
            </a:r>
            <a:endParaRPr lang="en-US" sz="1400" dirty="0">
              <a:latin typeface="Lucida Console" panose="020B0609040504020204" pitchFamily="49" charset="0"/>
            </a:endParaRPr>
          </a:p>
        </p:txBody>
      </p:sp>
      <p:grpSp>
        <p:nvGrpSpPr>
          <p:cNvPr id="27" name="Group 26"/>
          <p:cNvGrpSpPr/>
          <p:nvPr/>
        </p:nvGrpSpPr>
        <p:grpSpPr>
          <a:xfrm>
            <a:off x="5401777" y="4273603"/>
            <a:ext cx="1035475" cy="976054"/>
            <a:chOff x="5293933" y="4327385"/>
            <a:chExt cx="1035475" cy="976054"/>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93933" y="4780219"/>
              <a:ext cx="1035475" cy="523220"/>
            </a:xfrm>
            <a:prstGeom prst="rect">
              <a:avLst/>
            </a:prstGeom>
            <a:noFill/>
          </p:spPr>
          <p:txBody>
            <a:bodyPr wrap="none" rtlCol="0">
              <a:spAutoFit/>
            </a:bodyPr>
            <a:lstStyle/>
            <a:p>
              <a:pPr algn="ctr"/>
              <a:r>
                <a:rPr lang="en-US" sz="1400" dirty="0">
                  <a:solidFill>
                    <a:srgbClr val="0070C0"/>
                  </a:solidFill>
                </a:rPr>
                <a:t>p</a:t>
              </a:r>
              <a:r>
                <a:rPr lang="en-US" sz="1400" dirty="0" smtClean="0">
                  <a:solidFill>
                    <a:srgbClr val="0070C0"/>
                  </a:solidFill>
                </a:rPr>
                <a:t>robability</a:t>
              </a:r>
            </a:p>
            <a:p>
              <a:pPr algn="ctr"/>
              <a:r>
                <a:rPr lang="en-US" sz="1400" dirty="0" smtClean="0">
                  <a:solidFill>
                    <a:srgbClr val="0070C0"/>
                  </a:solidFill>
                </a:rPr>
                <a:t>distribution</a:t>
              </a:r>
              <a:endParaRPr lang="en-US" sz="1400" dirty="0">
                <a:solidFill>
                  <a:srgbClr val="0070C0"/>
                </a:solidFill>
              </a:endParaRPr>
            </a:p>
          </p:txBody>
        </p:sp>
      </p:grpSp>
      <p:grpSp>
        <p:nvGrpSpPr>
          <p:cNvPr id="28" name="Group 27"/>
          <p:cNvGrpSpPr/>
          <p:nvPr/>
        </p:nvGrpSpPr>
        <p:grpSpPr>
          <a:xfrm>
            <a:off x="9061523" y="4283535"/>
            <a:ext cx="929100" cy="1191499"/>
            <a:chOff x="10376320" y="4327384"/>
            <a:chExt cx="929100" cy="1191499"/>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76320" y="4780219"/>
              <a:ext cx="929100" cy="738664"/>
            </a:xfrm>
            <a:prstGeom prst="rect">
              <a:avLst/>
            </a:prstGeom>
            <a:noFill/>
          </p:spPr>
          <p:txBody>
            <a:bodyPr wrap="none" rtlCol="0">
              <a:spAutoFit/>
            </a:bodyPr>
            <a:lstStyle/>
            <a:p>
              <a:pPr algn="ctr"/>
              <a:r>
                <a:rPr lang="en-US" sz="1400" dirty="0" err="1" smtClean="0">
                  <a:solidFill>
                    <a:srgbClr val="0070C0"/>
                  </a:solidFill>
                </a:rPr>
                <a:t>REstricted</a:t>
              </a:r>
              <a:endParaRPr lang="en-US" sz="1400" dirty="0" smtClean="0">
                <a:solidFill>
                  <a:srgbClr val="0070C0"/>
                </a:solidFill>
              </a:endParaRPr>
            </a:p>
            <a:p>
              <a:pPr algn="ctr"/>
              <a:r>
                <a:rPr lang="en-US" sz="1400" dirty="0" smtClean="0">
                  <a:solidFill>
                    <a:srgbClr val="0070C0"/>
                  </a:solidFill>
                </a:rPr>
                <a:t>Maximum</a:t>
              </a:r>
            </a:p>
            <a:p>
              <a:pPr algn="ctr"/>
              <a:r>
                <a:rPr lang="en-US" sz="1400" dirty="0" smtClean="0">
                  <a:solidFill>
                    <a:srgbClr val="0070C0"/>
                  </a:solidFill>
                </a:rPr>
                <a:t>Likelihood</a:t>
              </a:r>
              <a:endParaRPr lang="en-US" sz="1400" dirty="0">
                <a:solidFill>
                  <a:srgbClr val="0070C0"/>
                </a:solidFill>
              </a:endParaRPr>
            </a:p>
          </p:txBody>
        </p:sp>
      </p:grpSp>
      <p:grpSp>
        <p:nvGrpSpPr>
          <p:cNvPr id="25" name="Group 24"/>
          <p:cNvGrpSpPr/>
          <p:nvPr/>
        </p:nvGrpSpPr>
        <p:grpSpPr>
          <a:xfrm>
            <a:off x="1303452" y="4267973"/>
            <a:ext cx="1326773" cy="1565420"/>
            <a:chOff x="1566014" y="4321957"/>
            <a:chExt cx="1326773" cy="1565420"/>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566014" y="4933270"/>
              <a:ext cx="1326773" cy="954107"/>
            </a:xfrm>
            <a:prstGeom prst="rect">
              <a:avLst/>
            </a:prstGeom>
            <a:noFill/>
          </p:spPr>
          <p:txBody>
            <a:bodyPr wrap="none" rtlCol="0">
              <a:spAutoFit/>
            </a:bodyPr>
            <a:lstStyle/>
            <a:p>
              <a:pPr algn="ctr"/>
              <a:r>
                <a:rPr lang="en-US" sz="1400" dirty="0" smtClean="0">
                  <a:solidFill>
                    <a:srgbClr val="0070C0"/>
                  </a:solidFill>
                </a:rPr>
                <a:t>proportion</a:t>
              </a:r>
            </a:p>
            <a:p>
              <a:pPr algn="ctr"/>
              <a:r>
                <a:rPr lang="en-US" sz="1400" dirty="0" smtClean="0">
                  <a:solidFill>
                    <a:srgbClr val="0070C0"/>
                  </a:solidFill>
                </a:rPr>
                <a:t>of total</a:t>
              </a:r>
            </a:p>
            <a:p>
              <a:pPr algn="ctr"/>
              <a:r>
                <a:rPr lang="en-US" sz="1400" dirty="0" smtClean="0">
                  <a:solidFill>
                    <a:srgbClr val="0070C0"/>
                  </a:solidFill>
                </a:rPr>
                <a:t>trials that</a:t>
              </a:r>
            </a:p>
            <a:p>
              <a:pPr algn="ctr"/>
              <a:r>
                <a:rPr lang="en-US" sz="1400" dirty="0" smtClean="0">
                  <a:solidFill>
                    <a:srgbClr val="0070C0"/>
                  </a:solidFill>
                </a:rPr>
                <a:t>were successful</a:t>
              </a:r>
              <a:endParaRPr lang="en-US" sz="1400"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268857" y="4275112"/>
            <a:ext cx="2403761" cy="1214475"/>
            <a:chOff x="2687552" y="4305611"/>
            <a:chExt cx="2403761" cy="1214475"/>
          </a:xfrm>
        </p:grpSpPr>
        <p:sp>
          <p:nvSpPr>
            <p:cNvPr id="18" name="Left Brace 17"/>
            <p:cNvSpPr/>
            <p:nvPr/>
          </p:nvSpPr>
          <p:spPr>
            <a:xfrm rot="16200000">
              <a:off x="3736502" y="3256661"/>
              <a:ext cx="305861" cy="2403761"/>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2889643" y="4565979"/>
              <a:ext cx="1999579" cy="954107"/>
            </a:xfrm>
            <a:prstGeom prst="rect">
              <a:avLst/>
            </a:prstGeom>
            <a:noFill/>
          </p:spPr>
          <p:txBody>
            <a:bodyPr wrap="square" rtlCol="0">
              <a:spAutoFit/>
            </a:bodyPr>
            <a:lstStyle/>
            <a:p>
              <a:pPr algn="ctr"/>
              <a:r>
                <a:rPr lang="en-US" sz="1400" dirty="0" smtClean="0">
                  <a:solidFill>
                    <a:srgbClr val="0070C0"/>
                  </a:solidFill>
                </a:rPr>
                <a:t>Additive predictor with smooth functions s( ) of predictor variables x0, x1, x2, x3</a:t>
              </a:r>
              <a:endParaRPr lang="en-US" sz="1400" dirty="0">
                <a:solidFill>
                  <a:srgbClr val="0070C0"/>
                </a:solidFill>
              </a:endParaRPr>
            </a:p>
          </p:txBody>
        </p:sp>
      </p:grpSp>
      <p:grpSp>
        <p:nvGrpSpPr>
          <p:cNvPr id="21" name="Group 20"/>
          <p:cNvGrpSpPr/>
          <p:nvPr/>
        </p:nvGrpSpPr>
        <p:grpSpPr>
          <a:xfrm>
            <a:off x="6912423" y="4275112"/>
            <a:ext cx="795411" cy="1000705"/>
            <a:chOff x="10661211" y="4273602"/>
            <a:chExt cx="795411" cy="1000705"/>
          </a:xfrm>
        </p:grpSpPr>
        <p:sp>
          <p:nvSpPr>
            <p:cNvPr id="30" name="Right Arrow 29"/>
            <p:cNvSpPr/>
            <p:nvPr/>
          </p:nvSpPr>
          <p:spPr>
            <a:xfrm rot="16200000">
              <a:off x="10832500" y="441339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1211" y="4751087"/>
              <a:ext cx="795411" cy="523220"/>
            </a:xfrm>
            <a:prstGeom prst="rect">
              <a:avLst/>
            </a:prstGeom>
            <a:noFill/>
          </p:spPr>
          <p:txBody>
            <a:bodyPr wrap="none" rtlCol="0">
              <a:spAutoFit/>
            </a:bodyPr>
            <a:lstStyle/>
            <a:p>
              <a:pPr algn="ctr"/>
              <a:r>
                <a:rPr lang="en-US" sz="1400" dirty="0">
                  <a:solidFill>
                    <a:srgbClr val="0070C0"/>
                  </a:solidFill>
                </a:rPr>
                <a:t>l</a:t>
              </a:r>
              <a:r>
                <a:rPr lang="en-US" sz="1400" dirty="0" smtClean="0">
                  <a:solidFill>
                    <a:srgbClr val="0070C0"/>
                  </a:solidFill>
                </a:rPr>
                <a:t>ink</a:t>
              </a:r>
            </a:p>
            <a:p>
              <a:pPr algn="ctr"/>
              <a:r>
                <a:rPr lang="en-US" sz="1400" dirty="0" smtClean="0">
                  <a:solidFill>
                    <a:srgbClr val="0070C0"/>
                  </a:solidFill>
                </a:rPr>
                <a:t>function</a:t>
              </a:r>
              <a:endParaRPr lang="en-US" sz="1400" dirty="0">
                <a:solidFill>
                  <a:srgbClr val="0070C0"/>
                </a:solidFill>
              </a:endParaRPr>
            </a:p>
          </p:txBody>
        </p:sp>
      </p:grpSp>
    </p:spTree>
    <p:extLst>
      <p:ext uri="{BB962C8B-B14F-4D97-AF65-F5344CB8AC3E}">
        <p14:creationId xmlns:p14="http://schemas.microsoft.com/office/powerpoint/2010/main" val="77433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Starters: Candidate Model Structures</a:t>
            </a:r>
            <a:endParaRPr lang="en-US" dirty="0"/>
          </a:p>
        </p:txBody>
      </p:sp>
      <p:sp>
        <p:nvSpPr>
          <p:cNvPr id="8" name="TextBox 7"/>
          <p:cNvSpPr txBox="1"/>
          <p:nvPr/>
        </p:nvSpPr>
        <p:spPr>
          <a:xfrm>
            <a:off x="472505" y="1189549"/>
            <a:ext cx="11246990" cy="584775"/>
          </a:xfrm>
          <a:prstGeom prst="rect">
            <a:avLst/>
          </a:prstGeom>
          <a:solidFill>
            <a:srgbClr val="0070C0"/>
          </a:solidFill>
        </p:spPr>
        <p:txBody>
          <a:bodyPr wrap="none" rtlCol="0">
            <a:spAutoFit/>
          </a:bodyPr>
          <a:lstStyle/>
          <a:p>
            <a:r>
              <a:rPr lang="en-US" dirty="0" smtClean="0">
                <a:solidFill>
                  <a:schemeClr val="bg1"/>
                </a:solidFill>
              </a:rPr>
              <a:t>Previous example from </a:t>
            </a:r>
            <a:r>
              <a:rPr lang="en-US" dirty="0" err="1" smtClean="0">
                <a:solidFill>
                  <a:schemeClr val="bg1"/>
                </a:solidFill>
              </a:rPr>
              <a:t>RegressionModelOverview.r</a:t>
            </a:r>
            <a:r>
              <a:rPr lang="en-US" dirty="0" smtClean="0">
                <a:solidFill>
                  <a:schemeClr val="bg1"/>
                </a:solidFill>
              </a:rPr>
              <a:t>:</a:t>
            </a:r>
          </a:p>
          <a:p>
            <a:r>
              <a:rPr lang="en-US" sz="1400" dirty="0" err="1">
                <a:solidFill>
                  <a:schemeClr val="bg1"/>
                </a:solidFill>
                <a:latin typeface="Lucida Console" panose="020B0609040504020204" pitchFamily="49" charset="0"/>
              </a:rPr>
              <a:t>lr.fit</a:t>
            </a:r>
            <a:r>
              <a:rPr lang="en-US" sz="1400" dirty="0">
                <a:solidFill>
                  <a:schemeClr val="bg1"/>
                </a:solidFill>
                <a:latin typeface="Lucida Console" panose="020B0609040504020204" pitchFamily="49" charset="0"/>
              </a:rPr>
              <a:t> &lt;- gam(y/</a:t>
            </a:r>
            <a:r>
              <a:rPr lang="en-US" sz="1400" dirty="0" err="1">
                <a:solidFill>
                  <a:schemeClr val="bg1"/>
                </a:solidFill>
                <a:latin typeface="Lucida Console" panose="020B0609040504020204" pitchFamily="49" charset="0"/>
              </a:rPr>
              <a:t>n~s</a:t>
            </a:r>
            <a:r>
              <a:rPr lang="en-US" sz="1400" dirty="0">
                <a:solidFill>
                  <a:schemeClr val="bg1"/>
                </a:solidFill>
                <a:latin typeface="Lucida Console" panose="020B0609040504020204" pitchFamily="49" charset="0"/>
              </a:rPr>
              <a:t>(x0)+s(x1)+s(x2)+s(x3),</a:t>
            </a:r>
            <a:r>
              <a:rPr lang="en-US" sz="1400" dirty="0">
                <a:solidFill>
                  <a:schemeClr val="bg1"/>
                </a:solidFill>
                <a:latin typeface="Lucida Console" panose="020B0609040504020204" pitchFamily="49" charset="0"/>
              </a:rPr>
              <a:t>family=binomial(link=“</a:t>
            </a:r>
            <a:r>
              <a:rPr lang="en-US" sz="1400" dirty="0" smtClean="0">
                <a:solidFill>
                  <a:schemeClr val="bg1"/>
                </a:solidFill>
                <a:latin typeface="Lucida Console" panose="020B0609040504020204" pitchFamily="49" charset="0"/>
              </a:rPr>
              <a:t>logit),</a:t>
            </a:r>
            <a:r>
              <a:rPr lang="en-US" sz="1400" dirty="0">
                <a:solidFill>
                  <a:schemeClr val="bg1"/>
                </a:solidFill>
                <a:latin typeface="Lucida Console" panose="020B0609040504020204" pitchFamily="49" charset="0"/>
              </a:rPr>
              <a:t>data=</a:t>
            </a:r>
            <a:r>
              <a:rPr lang="en-US" sz="1400" dirty="0" err="1">
                <a:solidFill>
                  <a:schemeClr val="bg1"/>
                </a:solidFill>
                <a:latin typeface="Lucida Console" panose="020B0609040504020204" pitchFamily="49" charset="0"/>
              </a:rPr>
              <a:t>dat,weights</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n,method</a:t>
            </a:r>
            <a:r>
              <a:rPr lang="en-US" sz="1400" dirty="0">
                <a:solidFill>
                  <a:schemeClr val="bg1"/>
                </a:solidFill>
                <a:latin typeface="Lucida Console" panose="020B0609040504020204" pitchFamily="49" charset="0"/>
              </a:rPr>
              <a:t>="</a:t>
            </a:r>
            <a:r>
              <a:rPr lang="en-US" sz="1400" dirty="0" smtClean="0">
                <a:solidFill>
                  <a:schemeClr val="bg1"/>
                </a:solidFill>
                <a:latin typeface="Lucida Console" panose="020B0609040504020204" pitchFamily="49" charset="0"/>
              </a:rPr>
              <a:t>REML</a:t>
            </a:r>
            <a:r>
              <a:rPr lang="en-US" sz="1400" dirty="0" smtClean="0">
                <a:solidFill>
                  <a:schemeClr val="bg1"/>
                </a:solidFill>
                <a:latin typeface="Lucida Console" panose="020B0609040504020204" pitchFamily="49" charset="0"/>
              </a:rPr>
              <a:t>“)</a:t>
            </a:r>
            <a:endParaRPr lang="en-US"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72510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49517" y="3948463"/>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8301317" y="4679673"/>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spTree>
    <p:extLst>
      <p:ext uri="{BB962C8B-B14F-4D97-AF65-F5344CB8AC3E}">
        <p14:creationId xmlns:p14="http://schemas.microsoft.com/office/powerpoint/2010/main" val="375217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66482" y="1234888"/>
                <a:ext cx="10242163" cy="557910"/>
              </a:xfrm>
              <a:prstGeom prst="rect">
                <a:avLst/>
              </a:prstGeom>
              <a:solidFill>
                <a:srgbClr val="0070C0"/>
              </a:solidFill>
              <a:ln>
                <a:noFill/>
              </a:ln>
            </p:spPr>
            <p:txBody>
              <a:bodyPr wrap="none" rtlCol="0">
                <a:spAutoFit/>
              </a:bodyPr>
              <a:lstStyle/>
              <a:p>
                <a:r>
                  <a:rPr lang="en-US" sz="2800" dirty="0" smtClean="0">
                    <a:solidFill>
                      <a:schemeClr val="bg1"/>
                    </a:solidFill>
                  </a:rPr>
                  <a:t>Question: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t>
                </a:r>
                <a:endParaRPr lang="en-US" sz="28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6482" y="1234888"/>
                <a:ext cx="10242163" cy="557910"/>
              </a:xfrm>
              <a:prstGeom prst="rect">
                <a:avLst/>
              </a:prstGeom>
              <a:blipFill>
                <a:blip r:embed="rId2"/>
                <a:stretch>
                  <a:fillRect l="-1250" t="-10989" r="-298" b="-25275"/>
                </a:stretch>
              </a:blipFill>
              <a:ln>
                <a:noFill/>
              </a:ln>
            </p:spPr>
            <p:txBody>
              <a:bodyPr/>
              <a:lstStyle/>
              <a:p>
                <a:r>
                  <a:rPr lang="en-US">
                    <a:noFill/>
                  </a:rPr>
                  <a:t> </a:t>
                </a:r>
              </a:p>
            </p:txBody>
          </p:sp>
        </mc:Fallback>
      </mc:AlternateContent>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sp>
        <p:nvSpPr>
          <p:cNvPr id="10" name="TextBox 9"/>
          <p:cNvSpPr txBox="1"/>
          <p:nvPr/>
        </p:nvSpPr>
        <p:spPr>
          <a:xfrm>
            <a:off x="766482" y="3456958"/>
            <a:ext cx="6077626" cy="369332"/>
          </a:xfrm>
          <a:prstGeom prst="rect">
            <a:avLst/>
          </a:prstGeom>
          <a:noFill/>
        </p:spPr>
        <p:txBody>
          <a:bodyPr wrap="none" rtlCol="0">
            <a:spAutoFit/>
          </a:bodyPr>
          <a:lstStyle/>
          <a:p>
            <a:r>
              <a:rPr lang="en-US" dirty="0" smtClean="0"/>
              <a:t>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 calls absent}, {success, failure}, {1, 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3273717" cy="369332"/>
              </a:xfrm>
              <a:prstGeom prst="rect">
                <a:avLst/>
              </a:prstGeom>
            </p:spPr>
            <p:txBody>
              <a:bodyPr wrap="none">
                <a:spAutoFit/>
              </a:bodyPr>
              <a:lstStyle/>
              <a:p>
                <a:r>
                  <a:rPr lang="en-US" dirty="0" smtClean="0"/>
                  <a:t>Therefore,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3273717" cy="369332"/>
              </a:xfrm>
              <a:prstGeom prst="rect">
                <a:avLst/>
              </a:prstGeom>
              <a:blipFill>
                <a:blip r:embed="rId6"/>
                <a:stretch>
                  <a:fillRect l="-1676" t="-10000" r="-559" b="-26667"/>
                </a:stretch>
              </a:blipFill>
            </p:spPr>
            <p:txBody>
              <a:bodyPr/>
              <a:lstStyle/>
              <a:p>
                <a:r>
                  <a:rPr lang="en-US">
                    <a:noFill/>
                  </a:rPr>
                  <a:t> </a:t>
                </a:r>
              </a:p>
            </p:txBody>
          </p:sp>
        </mc:Fallback>
      </mc:AlternateContent>
      <p:sp>
        <p:nvSpPr>
          <p:cNvPr id="14" name="Rectangle 13"/>
          <p:cNvSpPr/>
          <p:nvPr/>
        </p:nvSpPr>
        <p:spPr>
          <a:xfrm>
            <a:off x="766482" y="5515234"/>
            <a:ext cx="3144900" cy="369332"/>
          </a:xfrm>
          <a:prstGeom prst="rect">
            <a:avLst/>
          </a:prstGeom>
        </p:spPr>
        <p:txBody>
          <a:bodyPr wrap="none">
            <a:spAutoFit/>
          </a:bodyPr>
          <a:lstStyle/>
          <a:p>
            <a:r>
              <a:rPr lang="en-US" dirty="0" smtClean="0"/>
              <a:t>And 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Effects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PMF</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Tree>
    <p:extLst>
      <p:ext uri="{BB962C8B-B14F-4D97-AF65-F5344CB8AC3E}">
        <p14:creationId xmlns:p14="http://schemas.microsoft.com/office/powerpoint/2010/main" val="1368158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be continued….</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85000" lnSpcReduction="20000"/>
              </a:bodyPr>
              <a:lstStyle/>
              <a:p>
                <a:r>
                  <a:rPr lang="en-US" dirty="0" smtClean="0">
                    <a:solidFill>
                      <a:srgbClr val="0070C0"/>
                    </a:solidFill>
                  </a:rPr>
                  <a:t>Random Variable</a:t>
                </a:r>
                <a:r>
                  <a:rPr lang="en-US" dirty="0" smtClean="0"/>
                  <a:t>: Numerical description of the outcome of a statistical experiment or trial</a:t>
                </a:r>
              </a:p>
              <a:p>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812" t="-3221" r="-1043"/>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51976" y="1234888"/>
                <a:ext cx="10898296" cy="1419684"/>
              </a:xfrm>
              <a:prstGeom prst="rect">
                <a:avLst/>
              </a:prstGeom>
              <a:noFill/>
            </p:spPr>
            <p:txBody>
              <a:bodyPr wrap="squar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and is the probability a function of date, year, sea ice, mooring, latitude, distance from shore, …? </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𝑑𝑎𝑡𝑒</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2962158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3602</Words>
  <Application>Microsoft Office PowerPoint</Application>
  <PresentationFormat>Widescreen</PresentationFormat>
  <Paragraphs>379</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 Candidate Model Structures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91</cp:revision>
  <dcterms:created xsi:type="dcterms:W3CDTF">2021-12-05T17:54:10Z</dcterms:created>
  <dcterms:modified xsi:type="dcterms:W3CDTF">2021-12-08T18:03:10Z</dcterms:modified>
</cp:coreProperties>
</file>