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82" r:id="rId2"/>
    <p:sldId id="283" r:id="rId3"/>
    <p:sldId id="284" r:id="rId4"/>
    <p:sldId id="285" r:id="rId5"/>
    <p:sldId id="286" r:id="rId6"/>
    <p:sldId id="287" r:id="rId7"/>
    <p:sldId id="291" r:id="rId8"/>
    <p:sldId id="289" r:id="rId9"/>
    <p:sldId id="292" r:id="rId10"/>
    <p:sldId id="293" r:id="rId11"/>
    <p:sldId id="294" r:id="rId12"/>
    <p:sldId id="296" r:id="rId13"/>
    <p:sldId id="288" r:id="rId14"/>
    <p:sldId id="295" r:id="rId15"/>
    <p:sldId id="256" r:id="rId16"/>
    <p:sldId id="257" r:id="rId17"/>
    <p:sldId id="259" r:id="rId18"/>
    <p:sldId id="258" r:id="rId19"/>
    <p:sldId id="279" r:id="rId20"/>
    <p:sldId id="280" r:id="rId21"/>
    <p:sldId id="260" r:id="rId22"/>
    <p:sldId id="261" r:id="rId23"/>
    <p:sldId id="262" r:id="rId24"/>
    <p:sldId id="263" r:id="rId25"/>
    <p:sldId id="264" r:id="rId26"/>
    <p:sldId id="265" r:id="rId27"/>
    <p:sldId id="271" r:id="rId28"/>
    <p:sldId id="272" r:id="rId29"/>
    <p:sldId id="273" r:id="rId30"/>
    <p:sldId id="274" r:id="rId31"/>
    <p:sldId id="275" r:id="rId32"/>
    <p:sldId id="276" r:id="rId33"/>
    <p:sldId id="278" r:id="rId34"/>
    <p:sldId id="277" r:id="rId35"/>
    <p:sldId id="281" r:id="rId36"/>
    <p:sldId id="266" r:id="rId37"/>
    <p:sldId id="267" r:id="rId38"/>
    <p:sldId id="270" r:id="rId39"/>
    <p:sldId id="268" r:id="rId40"/>
    <p:sldId id="269" r:id="rId41"/>
    <p:sldId id="2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98" autoAdjust="0"/>
    <p:restoredTop sz="94609" autoAdjust="0"/>
  </p:normalViewPr>
  <p:slideViewPr>
    <p:cSldViewPr snapToGrid="0">
      <p:cViewPr varScale="1">
        <p:scale>
          <a:sx n="93" d="100"/>
          <a:sy n="93" d="100"/>
        </p:scale>
        <p:origin x="586" y="77"/>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82532B-AEE1-4521-BED8-FA67A45A1A20}"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D52FC-6FC7-4467-86D7-6099F586D432}" type="slidenum">
              <a:rPr lang="en-US" smtClean="0"/>
              <a:t>‹#›</a:t>
            </a:fld>
            <a:endParaRPr lang="en-US"/>
          </a:p>
        </p:txBody>
      </p:sp>
    </p:spTree>
    <p:extLst>
      <p:ext uri="{BB962C8B-B14F-4D97-AF65-F5344CB8AC3E}">
        <p14:creationId xmlns:p14="http://schemas.microsoft.com/office/powerpoint/2010/main" val="3396111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Wood 2006 = GAM</a:t>
            </a:r>
            <a:r>
              <a:rPr lang="en-US" baseline="0" dirty="0" smtClean="0"/>
              <a:t> book</a:t>
            </a:r>
            <a:endParaRPr lang="en-US" dirty="0"/>
          </a:p>
        </p:txBody>
      </p:sp>
      <p:sp>
        <p:nvSpPr>
          <p:cNvPr id="4" name="Slide Number Placeholder 3"/>
          <p:cNvSpPr>
            <a:spLocks noGrp="1"/>
          </p:cNvSpPr>
          <p:nvPr>
            <p:ph type="sldNum" sz="quarter" idx="10"/>
          </p:nvPr>
        </p:nvSpPr>
        <p:spPr/>
        <p:txBody>
          <a:bodyPr/>
          <a:lstStyle/>
          <a:p>
            <a:fld id="{B8FD52FC-6FC7-4467-86D7-6099F586D432}" type="slidenum">
              <a:rPr lang="en-US" smtClean="0"/>
              <a:t>23</a:t>
            </a:fld>
            <a:endParaRPr lang="en-US"/>
          </a:p>
        </p:txBody>
      </p:sp>
    </p:spTree>
    <p:extLst>
      <p:ext uri="{BB962C8B-B14F-4D97-AF65-F5344CB8AC3E}">
        <p14:creationId xmlns:p14="http://schemas.microsoft.com/office/powerpoint/2010/main" val="1865155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crawley_cap16.pdf</a:t>
            </a:r>
            <a:r>
              <a:rPr lang="en-US" baseline="0" dirty="0" smtClean="0"/>
              <a:t> p. 3 for derivation of the logit and its relationship to parameter p of the binomial distribution.</a:t>
            </a:r>
            <a:endParaRPr lang="en-US" dirty="0"/>
          </a:p>
        </p:txBody>
      </p:sp>
      <p:sp>
        <p:nvSpPr>
          <p:cNvPr id="4" name="Slide Number Placeholder 3"/>
          <p:cNvSpPr>
            <a:spLocks noGrp="1"/>
          </p:cNvSpPr>
          <p:nvPr>
            <p:ph type="sldNum" sz="quarter" idx="10"/>
          </p:nvPr>
        </p:nvSpPr>
        <p:spPr/>
        <p:txBody>
          <a:bodyPr/>
          <a:lstStyle/>
          <a:p>
            <a:fld id="{B8FD52FC-6FC7-4467-86D7-6099F586D432}" type="slidenum">
              <a:rPr lang="en-US" smtClean="0"/>
              <a:t>33</a:t>
            </a:fld>
            <a:endParaRPr lang="en-US"/>
          </a:p>
        </p:txBody>
      </p:sp>
    </p:spTree>
    <p:extLst>
      <p:ext uri="{BB962C8B-B14F-4D97-AF65-F5344CB8AC3E}">
        <p14:creationId xmlns:p14="http://schemas.microsoft.com/office/powerpoint/2010/main" val="3381430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735700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4160660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54664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439512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B772DE-1C71-4C15-94E7-A563D3B8A110}"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2475406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B772DE-1C71-4C15-94E7-A563D3B8A110}"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699424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B772DE-1C71-4C15-94E7-A563D3B8A110}" type="datetimeFigureOut">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528308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B772DE-1C71-4C15-94E7-A563D3B8A110}" type="datetimeFigureOut">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958752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B772DE-1C71-4C15-94E7-A563D3B8A110}" type="datetimeFigureOut">
              <a:rPr lang="en-US" smtClean="0"/>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31225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B772DE-1C71-4C15-94E7-A563D3B8A110}"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345320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B772DE-1C71-4C15-94E7-A563D3B8A110}"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3874405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B772DE-1C71-4C15-94E7-A563D3B8A110}" type="datetimeFigureOut">
              <a:rPr lang="en-US" smtClean="0"/>
              <a:t>12/8/2021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EFFCAF-4D0F-4858-B7C3-E1FCA436AF75}" type="slidenum">
              <a:rPr lang="en-US" smtClean="0"/>
              <a:t>‹#›</a:t>
            </a:fld>
            <a:endParaRPr lang="en-US"/>
          </a:p>
        </p:txBody>
      </p:sp>
    </p:spTree>
    <p:extLst>
      <p:ext uri="{BB962C8B-B14F-4D97-AF65-F5344CB8AC3E}">
        <p14:creationId xmlns:p14="http://schemas.microsoft.com/office/powerpoint/2010/main" val="3934281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6.xml"/><Relationship Id="rId5" Type="http://schemas.openxmlformats.org/officeDocument/2006/relationships/image" Target="../media/image16.emf"/><Relationship Id="rId4" Type="http://schemas.openxmlformats.org/officeDocument/2006/relationships/image" Target="../media/image15.emf"/></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6.xml"/><Relationship Id="rId5" Type="http://schemas.openxmlformats.org/officeDocument/2006/relationships/image" Target="../media/image16.emf"/><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Applying Regression Analysis to Investigate Spatiotemporal Variability in Bearded Seal Calls</a:t>
            </a:r>
            <a:endParaRPr lang="en-US" dirty="0"/>
          </a:p>
        </p:txBody>
      </p:sp>
      <p:sp>
        <p:nvSpPr>
          <p:cNvPr id="3" name="Subtitle 2"/>
          <p:cNvSpPr>
            <a:spLocks noGrp="1"/>
          </p:cNvSpPr>
          <p:nvPr>
            <p:ph type="subTitle" idx="1"/>
          </p:nvPr>
        </p:nvSpPr>
        <p:spPr/>
        <p:txBody>
          <a:bodyPr/>
          <a:lstStyle/>
          <a:p>
            <a:r>
              <a:rPr lang="en-US" dirty="0" smtClean="0"/>
              <a:t>Megan C. Ferguson</a:t>
            </a:r>
          </a:p>
          <a:p>
            <a:r>
              <a:rPr lang="en-US" dirty="0" smtClean="0"/>
              <a:t>9 December 2021</a:t>
            </a:r>
            <a:endParaRPr lang="en-US" dirty="0"/>
          </a:p>
        </p:txBody>
      </p:sp>
    </p:spTree>
    <p:extLst>
      <p:ext uri="{BB962C8B-B14F-4D97-AF65-F5344CB8AC3E}">
        <p14:creationId xmlns:p14="http://schemas.microsoft.com/office/powerpoint/2010/main" val="3119834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37084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370840">
                    <a:tc>
                      <a:txBody>
                        <a:bodyPr/>
                        <a:lstStyle/>
                        <a:p>
                          <a:r>
                            <a:rPr lang="en-US" dirty="0" smtClean="0"/>
                            <a:t>Normal Sampling</a:t>
                          </a:r>
                          <a:r>
                            <a:rPr lang="en-US" baseline="0" dirty="0" smtClean="0"/>
                            <a:t>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370840">
                    <a:tc rowSpan="2">
                      <a:txBody>
                        <a:bodyPr/>
                        <a:lstStyle/>
                        <a:p>
                          <a:r>
                            <a:rPr lang="en-US" dirty="0" smtClean="0"/>
                            <a:t>Normal</a:t>
                          </a:r>
                          <a:r>
                            <a:rPr lang="en-US" baseline="0" dirty="0" smtClean="0"/>
                            <a:t> or Non-normal Sampling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370840">
                    <a:tc vMerge="1">
                      <a:txBody>
                        <a:bodyPr/>
                        <a:lstStyle/>
                        <a:p>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nary>
                              </m:oMath>
                            </m:oMathPara>
                          </a14:m>
                          <a:endParaRPr lang="en-US" dirty="0"/>
                        </a:p>
                      </a:txBody>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64008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840359">
                    <a:tc>
                      <a:txBody>
                        <a:bodyPr/>
                        <a:lstStyle/>
                        <a:p>
                          <a:r>
                            <a:rPr lang="en-US" dirty="0" smtClean="0"/>
                            <a:t>Normal Sampling</a:t>
                          </a:r>
                          <a:r>
                            <a:rPr lang="en-US" baseline="0" dirty="0" smtClean="0"/>
                            <a:t> Distribution</a:t>
                          </a:r>
                          <a:endParaRPr lang="en-US" dirty="0"/>
                        </a:p>
                      </a:txBody>
                      <a:tcPr anchor="ctr"/>
                    </a:tc>
                    <a:tc>
                      <a:txBody>
                        <a:bodyPr/>
                        <a:lstStyle/>
                        <a:p>
                          <a:endParaRPr lang="en-US"/>
                        </a:p>
                      </a:txBody>
                      <a:tcPr>
                        <a:blipFill>
                          <a:blip r:embed="rId2"/>
                          <a:stretch>
                            <a:fillRect l="-100601" t="-79710" r="-200901" b="-228986"/>
                          </a:stretch>
                        </a:blipFill>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914400">
                    <a:tc rowSpan="2">
                      <a:txBody>
                        <a:bodyPr/>
                        <a:lstStyle/>
                        <a:p>
                          <a:r>
                            <a:rPr lang="en-US" dirty="0" smtClean="0"/>
                            <a:t>Normal</a:t>
                          </a:r>
                          <a:r>
                            <a:rPr lang="en-US" baseline="0" dirty="0" smtClean="0"/>
                            <a:t> or Non-normal Sampling Distribution</a:t>
                          </a:r>
                          <a:endParaRPr lang="en-US" dirty="0"/>
                        </a:p>
                      </a:txBody>
                      <a:tcPr anchor="ctr"/>
                    </a:tc>
                    <a:tc>
                      <a:txBody>
                        <a:bodyPr/>
                        <a:lstStyle/>
                        <a:p>
                          <a:endParaRPr lang="en-US"/>
                        </a:p>
                      </a:txBody>
                      <a:tcPr>
                        <a:blipFill>
                          <a:blip r:embed="rId2"/>
                          <a:stretch>
                            <a:fillRect l="-100601" t="-164238" r="-200901" b="-109272"/>
                          </a:stretch>
                        </a:blipFill>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914400">
                    <a:tc vMerge="1">
                      <a:txBody>
                        <a:bodyPr/>
                        <a:lstStyle/>
                        <a:p>
                          <a:endParaRPr lang="en-US" dirty="0"/>
                        </a:p>
                      </a:txBody>
                      <a:tcPr/>
                    </a:tc>
                    <a:tc>
                      <a:txBody>
                        <a:bodyPr/>
                        <a:lstStyle/>
                        <a:p>
                          <a:endParaRPr lang="en-US"/>
                        </a:p>
                      </a:txBody>
                      <a:tcPr>
                        <a:blipFill>
                          <a:blip r:embed="rId2"/>
                          <a:stretch>
                            <a:fillRect l="-100601" t="-266000" r="-200901" b="-10000"/>
                          </a:stretch>
                        </a:blipFill>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p:cNvSpPr/>
              <p:nvPr/>
            </p:nvSpPr>
            <p:spPr>
              <a:xfrm>
                <a:off x="4069580" y="5460926"/>
                <a:ext cx="4052841" cy="646331"/>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 A single unknown parameter</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oMath>
                </a14:m>
                <a:r>
                  <a:rPr lang="en-US" dirty="0" smtClean="0"/>
                  <a:t>: A smooth function of covariate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4069580" y="5460926"/>
                <a:ext cx="4052841" cy="646331"/>
              </a:xfrm>
              <a:prstGeom prst="rect">
                <a:avLst/>
              </a:prstGeom>
              <a:blipFill>
                <a:blip r:embed="rId3"/>
                <a:stretch>
                  <a:fillRect l="-452" t="-5660" b="-1415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4000" dirty="0" smtClean="0"/>
              <a:t>Regression Model Distinguishing Characteristics</a:t>
            </a:r>
            <a:endParaRPr lang="en-US" sz="4000" dirty="0"/>
          </a:p>
        </p:txBody>
      </p:sp>
    </p:spTree>
    <p:extLst>
      <p:ext uri="{BB962C8B-B14F-4D97-AF65-F5344CB8AC3E}">
        <p14:creationId xmlns:p14="http://schemas.microsoft.com/office/powerpoint/2010/main" val="359642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84153" y="604434"/>
            <a:ext cx="3423694"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a:t>
            </a:r>
            <a:r>
              <a:rPr lang="en-US" dirty="0" smtClean="0">
                <a:solidFill>
                  <a:srgbClr val="0070C0"/>
                </a:solidFill>
              </a:rPr>
              <a:t>Mixed</a:t>
            </a:r>
            <a:r>
              <a:rPr lang="en-US" dirty="0" smtClean="0"/>
              <a:t> Model</a:t>
            </a:r>
            <a:endParaRPr lang="en-US" dirty="0"/>
          </a:p>
        </p:txBody>
      </p:sp>
      <p:sp>
        <p:nvSpPr>
          <p:cNvPr id="3" name="TextBox 2"/>
          <p:cNvSpPr txBox="1"/>
          <p:nvPr/>
        </p:nvSpPr>
        <p:spPr>
          <a:xfrm>
            <a:off x="4483219" y="2224001"/>
            <a:ext cx="3225563"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a:t>
            </a:r>
            <a:r>
              <a:rPr lang="en-US" dirty="0" smtClean="0">
                <a:solidFill>
                  <a:srgbClr val="0070C0"/>
                </a:solidFill>
              </a:rPr>
              <a:t>Mixed</a:t>
            </a:r>
            <a:r>
              <a:rPr lang="en-US" dirty="0" smtClean="0"/>
              <a:t> Model</a:t>
            </a:r>
            <a:endParaRPr lang="en-US" dirty="0"/>
          </a:p>
        </p:txBody>
      </p:sp>
      <p:sp>
        <p:nvSpPr>
          <p:cNvPr id="4" name="TextBox 3"/>
          <p:cNvSpPr txBox="1"/>
          <p:nvPr/>
        </p:nvSpPr>
        <p:spPr>
          <a:xfrm>
            <a:off x="8684218" y="3944270"/>
            <a:ext cx="2058897" cy="369332"/>
          </a:xfrm>
          <a:prstGeom prst="rect">
            <a:avLst/>
          </a:prstGeom>
          <a:noFill/>
          <a:ln>
            <a:solidFill>
              <a:schemeClr val="tx1"/>
            </a:solidFill>
          </a:ln>
        </p:spPr>
        <p:txBody>
          <a:bodyPr wrap="none" rtlCol="0">
            <a:spAutoFit/>
          </a:bodyPr>
          <a:lstStyle/>
          <a:p>
            <a:r>
              <a:rPr lang="en-US" dirty="0" smtClean="0"/>
              <a:t>Linear </a:t>
            </a:r>
            <a:r>
              <a:rPr lang="en-US" dirty="0" smtClean="0">
                <a:solidFill>
                  <a:srgbClr val="0070C0"/>
                </a:solidFill>
              </a:rPr>
              <a:t>Mixed</a:t>
            </a:r>
            <a:r>
              <a:rPr lang="en-US" dirty="0" smtClean="0"/>
              <a:t> Model</a:t>
            </a:r>
            <a:endParaRPr lang="en-US" dirty="0"/>
          </a:p>
        </p:txBody>
      </p:sp>
      <p:sp>
        <p:nvSpPr>
          <p:cNvPr id="5" name="TextBox 4"/>
          <p:cNvSpPr txBox="1"/>
          <p:nvPr/>
        </p:nvSpPr>
        <p:spPr>
          <a:xfrm>
            <a:off x="866946" y="3944270"/>
            <a:ext cx="2592056"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Model</a:t>
            </a:r>
            <a:endParaRPr lang="en-US" dirty="0"/>
          </a:p>
        </p:txBody>
      </p:sp>
      <p:sp>
        <p:nvSpPr>
          <p:cNvPr id="6" name="TextBox 5"/>
          <p:cNvSpPr txBox="1"/>
          <p:nvPr/>
        </p:nvSpPr>
        <p:spPr>
          <a:xfrm>
            <a:off x="5383305" y="5744705"/>
            <a:ext cx="1425390" cy="369332"/>
          </a:xfrm>
          <a:prstGeom prst="rect">
            <a:avLst/>
          </a:prstGeom>
          <a:noFill/>
          <a:ln>
            <a:solidFill>
              <a:schemeClr val="tx1"/>
            </a:solidFill>
          </a:ln>
        </p:spPr>
        <p:txBody>
          <a:bodyPr wrap="none" rtlCol="0">
            <a:spAutoFit/>
          </a:bodyPr>
          <a:lstStyle/>
          <a:p>
            <a:r>
              <a:rPr lang="en-US" dirty="0" smtClean="0"/>
              <a:t>Linear Model</a:t>
            </a:r>
            <a:endParaRPr lang="en-US" dirty="0"/>
          </a:p>
        </p:txBody>
      </p:sp>
      <p:sp>
        <p:nvSpPr>
          <p:cNvPr id="7" name="TextBox 6"/>
          <p:cNvSpPr txBox="1"/>
          <p:nvPr/>
        </p:nvSpPr>
        <p:spPr>
          <a:xfrm rot="18978426">
            <a:off x="7201943" y="5115386"/>
            <a:ext cx="1933505"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8" name="TextBox 7"/>
          <p:cNvSpPr txBox="1"/>
          <p:nvPr/>
        </p:nvSpPr>
        <p:spPr>
          <a:xfrm rot="2327045">
            <a:off x="2825516" y="5115384"/>
            <a:ext cx="2428859"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p:sp>
        <p:nvSpPr>
          <p:cNvPr id="9" name="TextBox 8"/>
          <p:cNvSpPr txBox="1"/>
          <p:nvPr/>
        </p:nvSpPr>
        <p:spPr>
          <a:xfrm rot="18965979">
            <a:off x="2817698" y="2878584"/>
            <a:ext cx="1886339"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0" name="TextBox 9"/>
          <p:cNvSpPr txBox="1"/>
          <p:nvPr/>
        </p:nvSpPr>
        <p:spPr>
          <a:xfrm rot="2889377">
            <a:off x="7280806" y="2893069"/>
            <a:ext cx="2312042"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mc:AlternateContent xmlns:mc="http://schemas.openxmlformats.org/markup-compatibility/2006" xmlns:a14="http://schemas.microsoft.com/office/drawing/2010/main">
        <mc:Choice Requires="a14">
          <p:sp>
            <p:nvSpPr>
              <p:cNvPr id="11" name="TextBox 10"/>
              <p:cNvSpPr txBox="1"/>
              <p:nvPr/>
            </p:nvSpPr>
            <p:spPr>
              <a:xfrm>
                <a:off x="5941044" y="1229167"/>
                <a:ext cx="2565478" cy="523990"/>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941044" y="1229167"/>
                <a:ext cx="2565478" cy="523990"/>
              </a:xfrm>
              <a:prstGeom prst="rect">
                <a:avLst/>
              </a:prstGeom>
              <a:blipFill>
                <a:blip r:embed="rId2"/>
                <a:stretch>
                  <a:fillRect t="-19767" b="-93023"/>
                </a:stretch>
              </a:blipFill>
            </p:spPr>
            <p:txBody>
              <a:bodyPr/>
              <a:lstStyle/>
              <a:p>
                <a:r>
                  <a:rPr lang="en-US">
                    <a:noFill/>
                  </a:rPr>
                  <a:t> </a:t>
                </a:r>
              </a:p>
            </p:txBody>
          </p:sp>
        </mc:Fallback>
      </mc:AlternateContent>
      <p:sp>
        <p:nvSpPr>
          <p:cNvPr id="12" name="TextBox 11"/>
          <p:cNvSpPr txBox="1"/>
          <p:nvPr/>
        </p:nvSpPr>
        <p:spPr>
          <a:xfrm>
            <a:off x="866946" y="1553972"/>
            <a:ext cx="2790187"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Model</a:t>
            </a:r>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383133" y="2593333"/>
                <a:ext cx="1688662" cy="739433"/>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83133" y="2593333"/>
                <a:ext cx="1688662" cy="739433"/>
              </a:xfrm>
              <a:prstGeom prst="rect">
                <a:avLst/>
              </a:prstGeom>
              <a:blipFill>
                <a:blip r:embed="rId3"/>
                <a:stretch>
                  <a:fillRect t="-820" r="-1444" b="-64754"/>
                </a:stretch>
              </a:blipFill>
            </p:spPr>
            <p:txBody>
              <a:bodyPr/>
              <a:lstStyle/>
              <a:p>
                <a:r>
                  <a:rPr lang="en-US">
                    <a:noFill/>
                  </a:rPr>
                  <a:t> </a:t>
                </a:r>
              </a:p>
            </p:txBody>
          </p:sp>
        </mc:Fallback>
      </mc:AlternateContent>
      <p:sp>
        <p:nvSpPr>
          <p:cNvPr id="14" name="TextBox 13"/>
          <p:cNvSpPr txBox="1"/>
          <p:nvPr/>
        </p:nvSpPr>
        <p:spPr>
          <a:xfrm rot="18928677">
            <a:off x="2718468" y="712156"/>
            <a:ext cx="1708236"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5" name="Right Arrow 14"/>
          <p:cNvSpPr/>
          <p:nvPr/>
        </p:nvSpPr>
        <p:spPr>
          <a:xfrm rot="18975752">
            <a:off x="7071943" y="492739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8975752">
            <a:off x="3246943" y="316503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3650553">
            <a:off x="7304362" y="3165032"/>
            <a:ext cx="1633585"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2992984">
            <a:off x="3372480" y="4927392"/>
            <a:ext cx="1761272"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8975752">
            <a:off x="3601467" y="1114567"/>
            <a:ext cx="755103"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16200000">
            <a:off x="1183029" y="2799959"/>
            <a:ext cx="1761272"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455595" y="1488626"/>
            <a:ext cx="1013153"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2919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Example Logistic GAM in terms of </a:t>
            </a:r>
            <a:r>
              <a:rPr lang="en-US" dirty="0" err="1" smtClean="0"/>
              <a:t>mgcv</a:t>
            </a:r>
            <a:endParaRPr lang="en-US" dirty="0"/>
          </a:p>
        </p:txBody>
      </p:sp>
      <p:sp>
        <p:nvSpPr>
          <p:cNvPr id="3" name="Rectangle 2"/>
          <p:cNvSpPr/>
          <p:nvPr/>
        </p:nvSpPr>
        <p:spPr>
          <a:xfrm>
            <a:off x="5576639" y="973960"/>
            <a:ext cx="6358215" cy="646331"/>
          </a:xfrm>
          <a:prstGeom prst="rect">
            <a:avLst/>
          </a:prstGeom>
        </p:spPr>
        <p:txBody>
          <a:bodyPr wrap="none">
            <a:spAutoFit/>
          </a:bodyPr>
          <a:lstStyle/>
          <a:p>
            <a:r>
              <a:rPr lang="en-US" dirty="0" smtClean="0"/>
              <a:t>Based on example on pg. 200 of</a:t>
            </a:r>
            <a:r>
              <a:rPr lang="en-US" dirty="0" smtClean="0"/>
              <a:t> mgcv.pdf.</a:t>
            </a:r>
          </a:p>
          <a:p>
            <a:r>
              <a:rPr lang="en-US" dirty="0" smtClean="0"/>
              <a:t>Step-by-step explanation provided in </a:t>
            </a:r>
            <a:r>
              <a:rPr lang="en-US" dirty="0" err="1" smtClean="0"/>
              <a:t>RegressionModelOverview.r</a:t>
            </a:r>
            <a:r>
              <a:rPr lang="en-US" dirty="0" smtClean="0"/>
              <a:t>.</a:t>
            </a:r>
            <a:endParaRPr lang="en-US" dirty="0"/>
          </a:p>
        </p:txBody>
      </p:sp>
      <p:sp>
        <p:nvSpPr>
          <p:cNvPr id="4" name="Rectangle 3"/>
          <p:cNvSpPr/>
          <p:nvPr/>
        </p:nvSpPr>
        <p:spPr>
          <a:xfrm>
            <a:off x="238896" y="1811456"/>
            <a:ext cx="11771871" cy="2523768"/>
          </a:xfrm>
          <a:prstGeom prst="rect">
            <a:avLst/>
          </a:prstGeom>
        </p:spPr>
        <p:txBody>
          <a:bodyPr wrap="square">
            <a:spAutoFit/>
          </a:bodyPr>
          <a:lstStyle/>
          <a:p>
            <a:r>
              <a:rPr lang="en-US" sz="1600" dirty="0">
                <a:latin typeface="Lucida Console" panose="020B0609040504020204" pitchFamily="49" charset="0"/>
              </a:rPr>
              <a:t>library(</a:t>
            </a:r>
            <a:r>
              <a:rPr lang="en-US" sz="1600" dirty="0" err="1">
                <a:latin typeface="Lucida Console" panose="020B0609040504020204" pitchFamily="49" charset="0"/>
              </a:rPr>
              <a:t>mgcv</a:t>
            </a:r>
            <a:r>
              <a:rPr lang="en-US" sz="1600" dirty="0">
                <a:latin typeface="Lucida Console" panose="020B0609040504020204" pitchFamily="49" charset="0"/>
              </a:rPr>
              <a:t>)</a:t>
            </a:r>
          </a:p>
          <a:p>
            <a:r>
              <a:rPr lang="en-US" sz="1600" dirty="0">
                <a:latin typeface="Lucida Console" panose="020B0609040504020204" pitchFamily="49" charset="0"/>
              </a:rPr>
              <a:t>## simulate binomial data...</a:t>
            </a:r>
          </a:p>
          <a:p>
            <a:r>
              <a:rPr lang="en-US" sz="1600" dirty="0" err="1">
                <a:latin typeface="Lucida Console" panose="020B0609040504020204" pitchFamily="49" charset="0"/>
              </a:rPr>
              <a:t>set.seed</a:t>
            </a:r>
            <a:r>
              <a:rPr lang="en-US" sz="1600" dirty="0">
                <a:latin typeface="Lucida Console" panose="020B0609040504020204" pitchFamily="49" charset="0"/>
              </a:rPr>
              <a:t>(0)</a:t>
            </a:r>
          </a:p>
          <a:p>
            <a:r>
              <a:rPr lang="en-US" sz="1600" dirty="0" err="1">
                <a:latin typeface="Lucida Console" panose="020B0609040504020204" pitchFamily="49" charset="0"/>
              </a:rPr>
              <a:t>n.samp</a:t>
            </a:r>
            <a:r>
              <a:rPr lang="en-US" sz="1600" dirty="0">
                <a:latin typeface="Lucida Console" panose="020B0609040504020204" pitchFamily="49" charset="0"/>
              </a:rPr>
              <a:t> &lt;- 400</a:t>
            </a:r>
          </a:p>
          <a:p>
            <a:r>
              <a:rPr lang="en-US" sz="1600" dirty="0" err="1">
                <a:latin typeface="Lucida Console" panose="020B0609040504020204" pitchFamily="49" charset="0"/>
              </a:rPr>
              <a:t>dat</a:t>
            </a:r>
            <a:r>
              <a:rPr lang="en-US" sz="1600" dirty="0">
                <a:latin typeface="Lucida Console" panose="020B0609040504020204" pitchFamily="49" charset="0"/>
              </a:rPr>
              <a:t> &lt;- </a:t>
            </a:r>
            <a:r>
              <a:rPr lang="en-US" sz="1600" dirty="0" err="1">
                <a:latin typeface="Lucida Console" panose="020B0609040504020204" pitchFamily="49" charset="0"/>
              </a:rPr>
              <a:t>gamSim</a:t>
            </a:r>
            <a:r>
              <a:rPr lang="en-US" sz="1600" dirty="0">
                <a:latin typeface="Lucida Console" panose="020B0609040504020204" pitchFamily="49" charset="0"/>
              </a:rPr>
              <a:t>(1,n=</a:t>
            </a:r>
            <a:r>
              <a:rPr lang="en-US" sz="1600" dirty="0" err="1">
                <a:latin typeface="Lucida Console" panose="020B0609040504020204" pitchFamily="49" charset="0"/>
              </a:rPr>
              <a:t>n.samp,dist</a:t>
            </a:r>
            <a:r>
              <a:rPr lang="en-US" sz="1600" dirty="0">
                <a:latin typeface="Lucida Console" panose="020B0609040504020204" pitchFamily="49" charset="0"/>
              </a:rPr>
              <a:t>="</a:t>
            </a:r>
            <a:r>
              <a:rPr lang="en-US" sz="1600" dirty="0" err="1">
                <a:latin typeface="Lucida Console" panose="020B0609040504020204" pitchFamily="49" charset="0"/>
              </a:rPr>
              <a:t>binary",scale</a:t>
            </a:r>
            <a:r>
              <a:rPr lang="en-US" sz="1600" dirty="0">
                <a:latin typeface="Lucida Console" panose="020B0609040504020204" pitchFamily="49" charset="0"/>
              </a:rPr>
              <a:t>=.33)</a:t>
            </a:r>
          </a:p>
          <a:p>
            <a:r>
              <a:rPr lang="en-US" sz="1600" dirty="0">
                <a:latin typeface="Lucida Console" panose="020B0609040504020204" pitchFamily="49" charset="0"/>
              </a:rPr>
              <a:t>p &lt;- binomial()$</a:t>
            </a:r>
            <a:r>
              <a:rPr lang="en-US" sz="1600" dirty="0" err="1">
                <a:latin typeface="Lucida Console" panose="020B0609040504020204" pitchFamily="49" charset="0"/>
              </a:rPr>
              <a:t>linkinv</a:t>
            </a:r>
            <a:r>
              <a:rPr lang="en-US" sz="1600" dirty="0">
                <a:latin typeface="Lucida Console" panose="020B0609040504020204" pitchFamily="49" charset="0"/>
              </a:rPr>
              <a:t>(</a:t>
            </a:r>
            <a:r>
              <a:rPr lang="en-US" sz="1600" dirty="0" err="1">
                <a:latin typeface="Lucida Console" panose="020B0609040504020204" pitchFamily="49" charset="0"/>
              </a:rPr>
              <a:t>dat$f</a:t>
            </a:r>
            <a:r>
              <a:rPr lang="en-US" sz="1600" dirty="0">
                <a:latin typeface="Lucida Console" panose="020B0609040504020204" pitchFamily="49" charset="0"/>
              </a:rPr>
              <a:t>) ## binomial p</a:t>
            </a:r>
          </a:p>
          <a:p>
            <a:r>
              <a:rPr lang="en-US" sz="1600" dirty="0">
                <a:latin typeface="Lucida Console" panose="020B0609040504020204" pitchFamily="49" charset="0"/>
              </a:rPr>
              <a:t>n &lt;- sample(c(1,3),</a:t>
            </a:r>
            <a:r>
              <a:rPr lang="en-US" sz="1600" dirty="0" err="1">
                <a:latin typeface="Lucida Console" panose="020B0609040504020204" pitchFamily="49" charset="0"/>
              </a:rPr>
              <a:t>n.samp,replace</a:t>
            </a:r>
            <a:r>
              <a:rPr lang="en-US" sz="1600" dirty="0">
                <a:latin typeface="Lucida Console" panose="020B0609040504020204" pitchFamily="49" charset="0"/>
              </a:rPr>
              <a:t>=TRUE) ## binomial n</a:t>
            </a:r>
          </a:p>
          <a:p>
            <a:r>
              <a:rPr lang="en-US" sz="1600" dirty="0" err="1">
                <a:latin typeface="Lucida Console" panose="020B0609040504020204" pitchFamily="49" charset="0"/>
              </a:rPr>
              <a:t>dat$y</a:t>
            </a:r>
            <a:r>
              <a:rPr lang="en-US" sz="1600" dirty="0">
                <a:latin typeface="Lucida Console" panose="020B0609040504020204" pitchFamily="49" charset="0"/>
              </a:rPr>
              <a:t> &lt;- </a:t>
            </a:r>
            <a:r>
              <a:rPr lang="en-US" sz="1600" dirty="0" err="1">
                <a:latin typeface="Lucida Console" panose="020B0609040504020204" pitchFamily="49" charset="0"/>
              </a:rPr>
              <a:t>rbinom</a:t>
            </a:r>
            <a:r>
              <a:rPr lang="en-US" sz="1600" dirty="0">
                <a:latin typeface="Lucida Console" panose="020B0609040504020204" pitchFamily="49" charset="0"/>
              </a:rPr>
              <a:t>(</a:t>
            </a:r>
            <a:r>
              <a:rPr lang="en-US" sz="1600" dirty="0" err="1">
                <a:latin typeface="Lucida Console" panose="020B0609040504020204" pitchFamily="49" charset="0"/>
              </a:rPr>
              <a:t>n,n,p</a:t>
            </a:r>
            <a:r>
              <a:rPr lang="en-US" sz="1600" dirty="0">
                <a:latin typeface="Lucida Console" panose="020B0609040504020204" pitchFamily="49" charset="0"/>
              </a:rPr>
              <a:t>)</a:t>
            </a:r>
          </a:p>
          <a:p>
            <a:r>
              <a:rPr lang="en-US" sz="1600" dirty="0" err="1">
                <a:latin typeface="Lucida Console" panose="020B0609040504020204" pitchFamily="49" charset="0"/>
              </a:rPr>
              <a:t>dat$n</a:t>
            </a:r>
            <a:r>
              <a:rPr lang="en-US" sz="1600" dirty="0">
                <a:latin typeface="Lucida Console" panose="020B0609040504020204" pitchFamily="49" charset="0"/>
              </a:rPr>
              <a:t> &lt;- n</a:t>
            </a:r>
          </a:p>
          <a:p>
            <a:r>
              <a:rPr lang="en-US" sz="1400" dirty="0" err="1">
                <a:latin typeface="Lucida Console" panose="020B0609040504020204" pitchFamily="49" charset="0"/>
              </a:rPr>
              <a:t>lr.fit</a:t>
            </a:r>
            <a:r>
              <a:rPr lang="en-US" sz="1400" dirty="0">
                <a:latin typeface="Lucida Console" panose="020B0609040504020204" pitchFamily="49" charset="0"/>
              </a:rPr>
              <a:t> &lt;- gam(y/</a:t>
            </a:r>
            <a:r>
              <a:rPr lang="en-US" sz="1400" dirty="0" err="1">
                <a:latin typeface="Lucida Console" panose="020B0609040504020204" pitchFamily="49" charset="0"/>
              </a:rPr>
              <a:t>n~s</a:t>
            </a:r>
            <a:r>
              <a:rPr lang="en-US" sz="1400" dirty="0">
                <a:latin typeface="Lucida Console" panose="020B0609040504020204" pitchFamily="49" charset="0"/>
              </a:rPr>
              <a:t>(x0)+s(x1)+s(x2)+s(x3),family=</a:t>
            </a:r>
            <a:r>
              <a:rPr lang="en-US" sz="1400" dirty="0" err="1">
                <a:latin typeface="Lucida Console" panose="020B0609040504020204" pitchFamily="49" charset="0"/>
              </a:rPr>
              <a:t>binomial,data</a:t>
            </a:r>
            <a:r>
              <a:rPr lang="en-US" sz="1400" dirty="0">
                <a:latin typeface="Lucida Console" panose="020B0609040504020204" pitchFamily="49" charset="0"/>
              </a:rPr>
              <a:t>=</a:t>
            </a:r>
            <a:r>
              <a:rPr lang="en-US" sz="1400" dirty="0" err="1">
                <a:latin typeface="Lucida Console" panose="020B0609040504020204" pitchFamily="49" charset="0"/>
              </a:rPr>
              <a:t>dat,weights</a:t>
            </a:r>
            <a:r>
              <a:rPr lang="en-US" sz="1400" dirty="0">
                <a:latin typeface="Lucida Console" panose="020B0609040504020204" pitchFamily="49" charset="0"/>
              </a:rPr>
              <a:t>=</a:t>
            </a:r>
            <a:r>
              <a:rPr lang="en-US" sz="1400" dirty="0" err="1">
                <a:latin typeface="Lucida Console" panose="020B0609040504020204" pitchFamily="49" charset="0"/>
              </a:rPr>
              <a:t>n,method</a:t>
            </a:r>
            <a:r>
              <a:rPr lang="en-US" sz="1400" dirty="0">
                <a:latin typeface="Lucida Console" panose="020B0609040504020204" pitchFamily="49" charset="0"/>
              </a:rPr>
              <a:t>="</a:t>
            </a:r>
            <a:r>
              <a:rPr lang="en-US" sz="1400" dirty="0" err="1" smtClean="0">
                <a:latin typeface="Lucida Console" panose="020B0609040504020204" pitchFamily="49" charset="0"/>
              </a:rPr>
              <a:t>REML“,link</a:t>
            </a:r>
            <a:r>
              <a:rPr lang="en-US" sz="1400" dirty="0" smtClean="0">
                <a:latin typeface="Lucida Console" panose="020B0609040504020204" pitchFamily="49" charset="0"/>
              </a:rPr>
              <a:t>=“logit”)</a:t>
            </a:r>
            <a:endParaRPr lang="en-US" sz="1400" dirty="0">
              <a:latin typeface="Lucida Console" panose="020B0609040504020204" pitchFamily="49" charset="0"/>
            </a:endParaRPr>
          </a:p>
        </p:txBody>
      </p:sp>
      <p:grpSp>
        <p:nvGrpSpPr>
          <p:cNvPr id="27" name="Group 26"/>
          <p:cNvGrpSpPr/>
          <p:nvPr/>
        </p:nvGrpSpPr>
        <p:grpSpPr>
          <a:xfrm>
            <a:off x="5401777" y="4273603"/>
            <a:ext cx="1035475" cy="976054"/>
            <a:chOff x="5293933" y="4327385"/>
            <a:chExt cx="1035475" cy="976054"/>
          </a:xfrm>
        </p:grpSpPr>
        <p:sp>
          <p:nvSpPr>
            <p:cNvPr id="5" name="Right Arrow 4"/>
            <p:cNvSpPr/>
            <p:nvPr/>
          </p:nvSpPr>
          <p:spPr>
            <a:xfrm rot="16200000">
              <a:off x="5585254" y="4467181"/>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93933" y="4780219"/>
              <a:ext cx="1035475" cy="523220"/>
            </a:xfrm>
            <a:prstGeom prst="rect">
              <a:avLst/>
            </a:prstGeom>
            <a:noFill/>
          </p:spPr>
          <p:txBody>
            <a:bodyPr wrap="none" rtlCol="0">
              <a:spAutoFit/>
            </a:bodyPr>
            <a:lstStyle/>
            <a:p>
              <a:pPr algn="ctr"/>
              <a:r>
                <a:rPr lang="en-US" sz="1400" dirty="0">
                  <a:solidFill>
                    <a:srgbClr val="0070C0"/>
                  </a:solidFill>
                </a:rPr>
                <a:t>p</a:t>
              </a:r>
              <a:r>
                <a:rPr lang="en-US" sz="1400" dirty="0" smtClean="0">
                  <a:solidFill>
                    <a:srgbClr val="0070C0"/>
                  </a:solidFill>
                </a:rPr>
                <a:t>robability</a:t>
              </a:r>
            </a:p>
            <a:p>
              <a:pPr algn="ctr"/>
              <a:r>
                <a:rPr lang="en-US" sz="1400" dirty="0" smtClean="0">
                  <a:solidFill>
                    <a:srgbClr val="0070C0"/>
                  </a:solidFill>
                </a:rPr>
                <a:t>distribution</a:t>
              </a:r>
              <a:endParaRPr lang="en-US" sz="1400" dirty="0">
                <a:solidFill>
                  <a:srgbClr val="0070C0"/>
                </a:solidFill>
              </a:endParaRPr>
            </a:p>
          </p:txBody>
        </p:sp>
      </p:grpSp>
      <p:grpSp>
        <p:nvGrpSpPr>
          <p:cNvPr id="28" name="Group 27"/>
          <p:cNvGrpSpPr/>
          <p:nvPr/>
        </p:nvGrpSpPr>
        <p:grpSpPr>
          <a:xfrm>
            <a:off x="9061523" y="4283535"/>
            <a:ext cx="929100" cy="1191499"/>
            <a:chOff x="10376320" y="4327384"/>
            <a:chExt cx="929100" cy="1191499"/>
          </a:xfrm>
        </p:grpSpPr>
        <p:sp>
          <p:nvSpPr>
            <p:cNvPr id="7" name="Right Arrow 6"/>
            <p:cNvSpPr/>
            <p:nvPr/>
          </p:nvSpPr>
          <p:spPr>
            <a:xfrm rot="16200000">
              <a:off x="10614454" y="4467180"/>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0376320" y="4780219"/>
              <a:ext cx="929100" cy="738664"/>
            </a:xfrm>
            <a:prstGeom prst="rect">
              <a:avLst/>
            </a:prstGeom>
            <a:noFill/>
          </p:spPr>
          <p:txBody>
            <a:bodyPr wrap="none" rtlCol="0">
              <a:spAutoFit/>
            </a:bodyPr>
            <a:lstStyle/>
            <a:p>
              <a:pPr algn="ctr"/>
              <a:r>
                <a:rPr lang="en-US" sz="1400" dirty="0" err="1" smtClean="0">
                  <a:solidFill>
                    <a:srgbClr val="0070C0"/>
                  </a:solidFill>
                </a:rPr>
                <a:t>REstricted</a:t>
              </a:r>
              <a:endParaRPr lang="en-US" sz="1400" dirty="0" smtClean="0">
                <a:solidFill>
                  <a:srgbClr val="0070C0"/>
                </a:solidFill>
              </a:endParaRPr>
            </a:p>
            <a:p>
              <a:pPr algn="ctr"/>
              <a:r>
                <a:rPr lang="en-US" sz="1400" dirty="0" smtClean="0">
                  <a:solidFill>
                    <a:srgbClr val="0070C0"/>
                  </a:solidFill>
                </a:rPr>
                <a:t>Maximum</a:t>
              </a:r>
            </a:p>
            <a:p>
              <a:pPr algn="ctr"/>
              <a:r>
                <a:rPr lang="en-US" sz="1400" dirty="0" smtClean="0">
                  <a:solidFill>
                    <a:srgbClr val="0070C0"/>
                  </a:solidFill>
                </a:rPr>
                <a:t>Likelihood</a:t>
              </a:r>
              <a:endParaRPr lang="en-US" sz="1400" dirty="0">
                <a:solidFill>
                  <a:srgbClr val="0070C0"/>
                </a:solidFill>
              </a:endParaRPr>
            </a:p>
          </p:txBody>
        </p:sp>
      </p:grpSp>
      <p:grpSp>
        <p:nvGrpSpPr>
          <p:cNvPr id="25" name="Group 24"/>
          <p:cNvGrpSpPr/>
          <p:nvPr/>
        </p:nvGrpSpPr>
        <p:grpSpPr>
          <a:xfrm>
            <a:off x="1303452" y="4267973"/>
            <a:ext cx="1326773" cy="1565420"/>
            <a:chOff x="1566014" y="4321957"/>
            <a:chExt cx="1326773" cy="1565420"/>
          </a:xfrm>
        </p:grpSpPr>
        <p:sp>
          <p:nvSpPr>
            <p:cNvPr id="9" name="Right Arrow 8"/>
            <p:cNvSpPr/>
            <p:nvPr/>
          </p:nvSpPr>
          <p:spPr>
            <a:xfrm rot="16200000">
              <a:off x="2002981" y="4620232"/>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Brace 9"/>
            <p:cNvSpPr/>
            <p:nvPr/>
          </p:nvSpPr>
          <p:spPr>
            <a:xfrm rot="16200000">
              <a:off x="2190846" y="4240160"/>
              <a:ext cx="77105" cy="240700"/>
            </a:xfrm>
            <a:prstGeom prst="leftBrace">
              <a:avLst/>
            </a:prstGeom>
            <a:ln w="127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70C0"/>
                </a:solidFill>
              </a:endParaRPr>
            </a:p>
          </p:txBody>
        </p:sp>
        <p:sp>
          <p:nvSpPr>
            <p:cNvPr id="11" name="TextBox 10"/>
            <p:cNvSpPr txBox="1"/>
            <p:nvPr/>
          </p:nvSpPr>
          <p:spPr>
            <a:xfrm>
              <a:off x="1566014" y="4933270"/>
              <a:ext cx="1326773" cy="954107"/>
            </a:xfrm>
            <a:prstGeom prst="rect">
              <a:avLst/>
            </a:prstGeom>
            <a:noFill/>
          </p:spPr>
          <p:txBody>
            <a:bodyPr wrap="none" rtlCol="0">
              <a:spAutoFit/>
            </a:bodyPr>
            <a:lstStyle/>
            <a:p>
              <a:pPr algn="ctr"/>
              <a:r>
                <a:rPr lang="en-US" sz="1400" dirty="0" smtClean="0">
                  <a:solidFill>
                    <a:srgbClr val="0070C0"/>
                  </a:solidFill>
                </a:rPr>
                <a:t>proportion</a:t>
              </a:r>
            </a:p>
            <a:p>
              <a:pPr algn="ctr"/>
              <a:r>
                <a:rPr lang="en-US" sz="1400" dirty="0" smtClean="0">
                  <a:solidFill>
                    <a:srgbClr val="0070C0"/>
                  </a:solidFill>
                </a:rPr>
                <a:t>of total</a:t>
              </a:r>
            </a:p>
            <a:p>
              <a:pPr algn="ctr"/>
              <a:r>
                <a:rPr lang="en-US" sz="1400" dirty="0" smtClean="0">
                  <a:solidFill>
                    <a:srgbClr val="0070C0"/>
                  </a:solidFill>
                </a:rPr>
                <a:t>trials that</a:t>
              </a:r>
            </a:p>
            <a:p>
              <a:pPr algn="ctr"/>
              <a:r>
                <a:rPr lang="en-US" sz="1400" dirty="0" smtClean="0">
                  <a:solidFill>
                    <a:srgbClr val="0070C0"/>
                  </a:solidFill>
                </a:rPr>
                <a:t>were successful</a:t>
              </a:r>
              <a:endParaRPr lang="en-US" sz="1400" dirty="0">
                <a:solidFill>
                  <a:srgbClr val="0070C0"/>
                </a:solidFill>
              </a:endParaRPr>
            </a:p>
          </p:txBody>
        </p:sp>
      </p:grpSp>
      <p:grpSp>
        <p:nvGrpSpPr>
          <p:cNvPr id="23" name="Group 22"/>
          <p:cNvGrpSpPr/>
          <p:nvPr/>
        </p:nvGrpSpPr>
        <p:grpSpPr>
          <a:xfrm>
            <a:off x="6894694" y="3284406"/>
            <a:ext cx="2631380" cy="369332"/>
            <a:chOff x="6894694" y="3284406"/>
            <a:chExt cx="2631380" cy="369332"/>
          </a:xfrm>
        </p:grpSpPr>
        <p:sp>
          <p:nvSpPr>
            <p:cNvPr id="12" name="Right Arrow 11"/>
            <p:cNvSpPr/>
            <p:nvPr/>
          </p:nvSpPr>
          <p:spPr>
            <a:xfrm rot="10800000">
              <a:off x="6894694" y="3382451"/>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347528" y="3284406"/>
              <a:ext cx="2178546" cy="369332"/>
            </a:xfrm>
            <a:prstGeom prst="rect">
              <a:avLst/>
            </a:prstGeom>
            <a:noFill/>
          </p:spPr>
          <p:txBody>
            <a:bodyPr wrap="none" rtlCol="0">
              <a:spAutoFit/>
            </a:bodyPr>
            <a:lstStyle/>
            <a:p>
              <a:pPr algn="ctr"/>
              <a:r>
                <a:rPr lang="en-US" dirty="0">
                  <a:solidFill>
                    <a:srgbClr val="0070C0"/>
                  </a:solidFill>
                </a:rPr>
                <a:t>t</a:t>
              </a:r>
              <a:r>
                <a:rPr lang="en-US" dirty="0" smtClean="0">
                  <a:solidFill>
                    <a:srgbClr val="0070C0"/>
                  </a:solidFill>
                </a:rPr>
                <a:t>otal number of trials</a:t>
              </a:r>
              <a:endParaRPr lang="en-US" dirty="0">
                <a:solidFill>
                  <a:srgbClr val="0070C0"/>
                </a:solidFill>
              </a:endParaRPr>
            </a:p>
          </p:txBody>
        </p:sp>
      </p:grpSp>
      <p:grpSp>
        <p:nvGrpSpPr>
          <p:cNvPr id="22" name="Group 21"/>
          <p:cNvGrpSpPr/>
          <p:nvPr/>
        </p:nvGrpSpPr>
        <p:grpSpPr>
          <a:xfrm>
            <a:off x="5749460" y="3013119"/>
            <a:ext cx="2668505" cy="369332"/>
            <a:chOff x="5749460" y="3013119"/>
            <a:chExt cx="2668505" cy="369332"/>
          </a:xfrm>
        </p:grpSpPr>
        <p:sp>
          <p:nvSpPr>
            <p:cNvPr id="14" name="TextBox 13"/>
            <p:cNvSpPr txBox="1"/>
            <p:nvPr/>
          </p:nvSpPr>
          <p:spPr>
            <a:xfrm>
              <a:off x="6202294" y="3013119"/>
              <a:ext cx="2215671" cy="369332"/>
            </a:xfrm>
            <a:prstGeom prst="rect">
              <a:avLst/>
            </a:prstGeom>
            <a:noFill/>
          </p:spPr>
          <p:txBody>
            <a:bodyPr wrap="none" rtlCol="0">
              <a:spAutoFit/>
            </a:bodyPr>
            <a:lstStyle/>
            <a:p>
              <a:pPr algn="ctr"/>
              <a:r>
                <a:rPr lang="en-US" dirty="0" smtClean="0">
                  <a:solidFill>
                    <a:srgbClr val="0070C0"/>
                  </a:solidFill>
                </a:rPr>
                <a:t>p(success in one trial)</a:t>
              </a:r>
              <a:endParaRPr lang="en-US" dirty="0">
                <a:solidFill>
                  <a:srgbClr val="0070C0"/>
                </a:solidFill>
              </a:endParaRPr>
            </a:p>
          </p:txBody>
        </p:sp>
        <p:sp>
          <p:nvSpPr>
            <p:cNvPr id="15" name="Right Arrow 14"/>
            <p:cNvSpPr/>
            <p:nvPr/>
          </p:nvSpPr>
          <p:spPr>
            <a:xfrm rot="10800000">
              <a:off x="5749460" y="3148721"/>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3056340" y="3521941"/>
            <a:ext cx="5484855" cy="369332"/>
            <a:chOff x="3056340" y="3521941"/>
            <a:chExt cx="5484855" cy="369332"/>
          </a:xfrm>
        </p:grpSpPr>
        <p:sp>
          <p:nvSpPr>
            <p:cNvPr id="16" name="Right Arrow 15"/>
            <p:cNvSpPr/>
            <p:nvPr/>
          </p:nvSpPr>
          <p:spPr>
            <a:xfrm rot="10800000">
              <a:off x="3056340" y="3628548"/>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410559" y="3521941"/>
              <a:ext cx="5130636" cy="369332"/>
            </a:xfrm>
            <a:prstGeom prst="rect">
              <a:avLst/>
            </a:prstGeom>
            <a:noFill/>
          </p:spPr>
          <p:txBody>
            <a:bodyPr wrap="none" rtlCol="0">
              <a:spAutoFit/>
            </a:bodyPr>
            <a:lstStyle/>
            <a:p>
              <a:pPr algn="ctr"/>
              <a:r>
                <a:rPr lang="en-US" dirty="0">
                  <a:solidFill>
                    <a:srgbClr val="0070C0"/>
                  </a:solidFill>
                </a:rPr>
                <a:t>r</a:t>
              </a:r>
              <a:r>
                <a:rPr lang="en-US" dirty="0" smtClean="0">
                  <a:solidFill>
                    <a:srgbClr val="0070C0"/>
                  </a:solidFill>
                </a:rPr>
                <a:t>andomly-generated observations: success or failure</a:t>
              </a:r>
              <a:endParaRPr lang="en-US" dirty="0">
                <a:solidFill>
                  <a:srgbClr val="0070C0"/>
                </a:solidFill>
              </a:endParaRPr>
            </a:p>
          </p:txBody>
        </p:sp>
      </p:grpSp>
      <p:grpSp>
        <p:nvGrpSpPr>
          <p:cNvPr id="26" name="Group 25"/>
          <p:cNvGrpSpPr/>
          <p:nvPr/>
        </p:nvGrpSpPr>
        <p:grpSpPr>
          <a:xfrm>
            <a:off x="2268857" y="4275112"/>
            <a:ext cx="2403761" cy="1214475"/>
            <a:chOff x="2687552" y="4305611"/>
            <a:chExt cx="2403761" cy="1214475"/>
          </a:xfrm>
        </p:grpSpPr>
        <p:sp>
          <p:nvSpPr>
            <p:cNvPr id="18" name="Left Brace 17"/>
            <p:cNvSpPr/>
            <p:nvPr/>
          </p:nvSpPr>
          <p:spPr>
            <a:xfrm rot="16200000">
              <a:off x="3736502" y="3256661"/>
              <a:ext cx="305861" cy="2403761"/>
            </a:xfrm>
            <a:prstGeom prst="leftBrace">
              <a:avLst/>
            </a:prstGeom>
            <a:ln w="127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70C0"/>
                </a:solidFill>
              </a:endParaRPr>
            </a:p>
          </p:txBody>
        </p:sp>
        <p:sp>
          <p:nvSpPr>
            <p:cNvPr id="19" name="TextBox 18"/>
            <p:cNvSpPr txBox="1"/>
            <p:nvPr/>
          </p:nvSpPr>
          <p:spPr>
            <a:xfrm>
              <a:off x="2889643" y="4565979"/>
              <a:ext cx="1999579" cy="954107"/>
            </a:xfrm>
            <a:prstGeom prst="rect">
              <a:avLst/>
            </a:prstGeom>
            <a:noFill/>
          </p:spPr>
          <p:txBody>
            <a:bodyPr wrap="square" rtlCol="0">
              <a:spAutoFit/>
            </a:bodyPr>
            <a:lstStyle/>
            <a:p>
              <a:pPr algn="ctr"/>
              <a:r>
                <a:rPr lang="en-US" sz="1400" dirty="0" smtClean="0">
                  <a:solidFill>
                    <a:srgbClr val="0070C0"/>
                  </a:solidFill>
                </a:rPr>
                <a:t>Additive predictor with smooth functions s( ) of predictor variables x0, x1, x2, x3</a:t>
              </a:r>
              <a:endParaRPr lang="en-US" sz="1400" dirty="0">
                <a:solidFill>
                  <a:srgbClr val="0070C0"/>
                </a:solidFill>
              </a:endParaRPr>
            </a:p>
          </p:txBody>
        </p:sp>
      </p:grpSp>
      <p:grpSp>
        <p:nvGrpSpPr>
          <p:cNvPr id="21" name="Group 20"/>
          <p:cNvGrpSpPr/>
          <p:nvPr/>
        </p:nvGrpSpPr>
        <p:grpSpPr>
          <a:xfrm>
            <a:off x="10661211" y="4273602"/>
            <a:ext cx="795411" cy="1000705"/>
            <a:chOff x="10661211" y="4273602"/>
            <a:chExt cx="795411" cy="1000705"/>
          </a:xfrm>
        </p:grpSpPr>
        <p:sp>
          <p:nvSpPr>
            <p:cNvPr id="30" name="Right Arrow 29"/>
            <p:cNvSpPr/>
            <p:nvPr/>
          </p:nvSpPr>
          <p:spPr>
            <a:xfrm rot="16200000">
              <a:off x="10832500" y="4413398"/>
              <a:ext cx="452834" cy="1732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0661211" y="4751087"/>
              <a:ext cx="795411" cy="523220"/>
            </a:xfrm>
            <a:prstGeom prst="rect">
              <a:avLst/>
            </a:prstGeom>
            <a:noFill/>
          </p:spPr>
          <p:txBody>
            <a:bodyPr wrap="none" rtlCol="0">
              <a:spAutoFit/>
            </a:bodyPr>
            <a:lstStyle/>
            <a:p>
              <a:pPr algn="ctr"/>
              <a:r>
                <a:rPr lang="en-US" sz="1400" dirty="0">
                  <a:solidFill>
                    <a:srgbClr val="0070C0"/>
                  </a:solidFill>
                </a:rPr>
                <a:t>l</a:t>
              </a:r>
              <a:r>
                <a:rPr lang="en-US" sz="1400" dirty="0" smtClean="0">
                  <a:solidFill>
                    <a:srgbClr val="0070C0"/>
                  </a:solidFill>
                </a:rPr>
                <a:t>ink</a:t>
              </a:r>
            </a:p>
            <a:p>
              <a:pPr algn="ctr"/>
              <a:r>
                <a:rPr lang="en-US" sz="1400" dirty="0" smtClean="0">
                  <a:solidFill>
                    <a:srgbClr val="0070C0"/>
                  </a:solidFill>
                </a:rPr>
                <a:t>function</a:t>
              </a:r>
              <a:endParaRPr lang="en-US" sz="1400" dirty="0">
                <a:solidFill>
                  <a:srgbClr val="0070C0"/>
                </a:solidFill>
              </a:endParaRPr>
            </a:p>
          </p:txBody>
        </p:sp>
      </p:grpSp>
    </p:spTree>
    <p:extLst>
      <p:ext uri="{BB962C8B-B14F-4D97-AF65-F5344CB8AC3E}">
        <p14:creationId xmlns:p14="http://schemas.microsoft.com/office/powerpoint/2010/main" val="774336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Back to Bearded Seals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944582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t"/>
          <a:lstStyle/>
          <a:p>
            <a:r>
              <a:rPr lang="en-US" dirty="0" smtClean="0"/>
              <a:t>For Starters: Candidate Model Structures</a:t>
            </a:r>
            <a:endParaRPr lang="en-US" dirty="0"/>
          </a:p>
        </p:txBody>
      </p:sp>
      <p:sp>
        <p:nvSpPr>
          <p:cNvPr id="8" name="TextBox 7"/>
          <p:cNvSpPr txBox="1"/>
          <p:nvPr/>
        </p:nvSpPr>
        <p:spPr>
          <a:xfrm>
            <a:off x="1116913" y="1065981"/>
            <a:ext cx="9958175" cy="584775"/>
          </a:xfrm>
          <a:prstGeom prst="rect">
            <a:avLst/>
          </a:prstGeom>
          <a:solidFill>
            <a:srgbClr val="0070C0"/>
          </a:solidFill>
        </p:spPr>
        <p:txBody>
          <a:bodyPr wrap="none" rtlCol="0">
            <a:spAutoFit/>
          </a:bodyPr>
          <a:lstStyle/>
          <a:p>
            <a:r>
              <a:rPr lang="en-US" dirty="0" smtClean="0">
                <a:solidFill>
                  <a:schemeClr val="bg1"/>
                </a:solidFill>
              </a:rPr>
              <a:t>Previous example from </a:t>
            </a:r>
            <a:r>
              <a:rPr lang="en-US" dirty="0" err="1" smtClean="0">
                <a:solidFill>
                  <a:schemeClr val="bg1"/>
                </a:solidFill>
              </a:rPr>
              <a:t>RegressionModelOverview</a:t>
            </a:r>
            <a:r>
              <a:rPr lang="en-US" dirty="0" err="1" smtClean="0">
                <a:solidFill>
                  <a:schemeClr val="bg1"/>
                </a:solidFill>
              </a:rPr>
              <a:t>.r</a:t>
            </a:r>
            <a:r>
              <a:rPr lang="en-US" dirty="0" smtClean="0">
                <a:solidFill>
                  <a:schemeClr val="bg1"/>
                </a:solidFill>
              </a:rPr>
              <a:t>:</a:t>
            </a:r>
          </a:p>
          <a:p>
            <a:r>
              <a:rPr lang="en-US" sz="1400" dirty="0" err="1">
                <a:solidFill>
                  <a:schemeClr val="bg1"/>
                </a:solidFill>
                <a:latin typeface="Lucida Console" panose="020B0609040504020204" pitchFamily="49" charset="0"/>
              </a:rPr>
              <a:t>lr.fit</a:t>
            </a:r>
            <a:r>
              <a:rPr lang="en-US" sz="1400" dirty="0">
                <a:solidFill>
                  <a:schemeClr val="bg1"/>
                </a:solidFill>
                <a:latin typeface="Lucida Console" panose="020B0609040504020204" pitchFamily="49" charset="0"/>
              </a:rPr>
              <a:t> &lt;- gam(y/</a:t>
            </a:r>
            <a:r>
              <a:rPr lang="en-US" sz="1400" dirty="0" err="1">
                <a:solidFill>
                  <a:schemeClr val="bg1"/>
                </a:solidFill>
                <a:latin typeface="Lucida Console" panose="020B0609040504020204" pitchFamily="49" charset="0"/>
              </a:rPr>
              <a:t>n~s</a:t>
            </a:r>
            <a:r>
              <a:rPr lang="en-US" sz="1400" dirty="0">
                <a:solidFill>
                  <a:schemeClr val="bg1"/>
                </a:solidFill>
                <a:latin typeface="Lucida Console" panose="020B0609040504020204" pitchFamily="49" charset="0"/>
              </a:rPr>
              <a:t>(x0)+s(x1)+s(x2)+s(x3),family=</a:t>
            </a:r>
            <a:r>
              <a:rPr lang="en-US" sz="1400" dirty="0" err="1">
                <a:solidFill>
                  <a:schemeClr val="bg1"/>
                </a:solidFill>
                <a:latin typeface="Lucida Console" panose="020B0609040504020204" pitchFamily="49" charset="0"/>
              </a:rPr>
              <a:t>binomial,data</a:t>
            </a:r>
            <a:r>
              <a:rPr lang="en-US" sz="1400" dirty="0">
                <a:solidFill>
                  <a:schemeClr val="bg1"/>
                </a:solidFill>
                <a:latin typeface="Lucida Console" panose="020B0609040504020204" pitchFamily="49" charset="0"/>
              </a:rPr>
              <a:t>=</a:t>
            </a:r>
            <a:r>
              <a:rPr lang="en-US" sz="1400" dirty="0" err="1">
                <a:solidFill>
                  <a:schemeClr val="bg1"/>
                </a:solidFill>
                <a:latin typeface="Lucida Console" panose="020B0609040504020204" pitchFamily="49" charset="0"/>
              </a:rPr>
              <a:t>dat,weights</a:t>
            </a:r>
            <a:r>
              <a:rPr lang="en-US" sz="1400" dirty="0">
                <a:solidFill>
                  <a:schemeClr val="bg1"/>
                </a:solidFill>
                <a:latin typeface="Lucida Console" panose="020B0609040504020204" pitchFamily="49" charset="0"/>
              </a:rPr>
              <a:t>=</a:t>
            </a:r>
            <a:r>
              <a:rPr lang="en-US" sz="1400" dirty="0" err="1">
                <a:solidFill>
                  <a:schemeClr val="bg1"/>
                </a:solidFill>
                <a:latin typeface="Lucida Console" panose="020B0609040504020204" pitchFamily="49" charset="0"/>
              </a:rPr>
              <a:t>n,method</a:t>
            </a:r>
            <a:r>
              <a:rPr lang="en-US" sz="1400" dirty="0">
                <a:solidFill>
                  <a:schemeClr val="bg1"/>
                </a:solidFill>
                <a:latin typeface="Lucida Console" panose="020B0609040504020204" pitchFamily="49" charset="0"/>
              </a:rPr>
              <a:t>="REML</a:t>
            </a:r>
            <a:r>
              <a:rPr lang="en-US" sz="1400" dirty="0" smtClean="0">
                <a:solidFill>
                  <a:schemeClr val="bg1"/>
                </a:solidFill>
                <a:latin typeface="Lucida Console" panose="020B0609040504020204" pitchFamily="49" charset="0"/>
              </a:rPr>
              <a:t>")</a:t>
            </a:r>
            <a:endParaRPr lang="en-US" sz="1400" dirty="0">
              <a:solidFill>
                <a:schemeClr val="bg1"/>
              </a:solidFill>
              <a:latin typeface="Lucida Console" panose="020B0609040504020204" pitchFamily="49" charset="0"/>
            </a:endParaRPr>
          </a:p>
        </p:txBody>
      </p:sp>
    </p:spTree>
    <p:extLst>
      <p:ext uri="{BB962C8B-B14F-4D97-AF65-F5344CB8AC3E}">
        <p14:creationId xmlns:p14="http://schemas.microsoft.com/office/powerpoint/2010/main" val="3725108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Overview of Regression Models</a:t>
            </a:r>
            <a:endParaRPr lang="en-US" dirty="0"/>
          </a:p>
        </p:txBody>
      </p:sp>
      <p:sp>
        <p:nvSpPr>
          <p:cNvPr id="3" name="Subtitle 2"/>
          <p:cNvSpPr>
            <a:spLocks noGrp="1"/>
          </p:cNvSpPr>
          <p:nvPr>
            <p:ph type="subTitle" idx="1"/>
          </p:nvPr>
        </p:nvSpPr>
        <p:spPr/>
        <p:txBody>
          <a:bodyPr/>
          <a:lstStyle/>
          <a:p>
            <a:r>
              <a:rPr lang="en-US" dirty="0" smtClean="0"/>
              <a:t>Megan C. Ferguson</a:t>
            </a:r>
          </a:p>
          <a:p>
            <a:r>
              <a:rPr lang="en-US" dirty="0"/>
              <a:t>9</a:t>
            </a:r>
            <a:r>
              <a:rPr lang="en-US" dirty="0" smtClean="0"/>
              <a:t> December 2021</a:t>
            </a:r>
            <a:endParaRPr lang="en-US" dirty="0"/>
          </a:p>
        </p:txBody>
      </p:sp>
    </p:spTree>
    <p:extLst>
      <p:ext uri="{BB962C8B-B14F-4D97-AF65-F5344CB8AC3E}">
        <p14:creationId xmlns:p14="http://schemas.microsoft.com/office/powerpoint/2010/main" val="4189748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Understand the basic structure and differences among different types of regression models (LM, GLM, GAM, </a:t>
            </a:r>
            <a:r>
              <a:rPr lang="en-US" dirty="0"/>
              <a:t>LMM, GLMM, </a:t>
            </a:r>
            <a:r>
              <a:rPr lang="en-US" dirty="0" smtClean="0"/>
              <a:t>GAMM)</a:t>
            </a:r>
          </a:p>
          <a:p>
            <a:r>
              <a:rPr lang="en-US" dirty="0" smtClean="0"/>
              <a:t>Develop intuition for determining when a regression model might help to provide insight into a specific question, given a particular dataset</a:t>
            </a:r>
          </a:p>
          <a:p>
            <a:r>
              <a:rPr lang="en-US" dirty="0" smtClean="0"/>
              <a:t>Understand when and how to add model complexity</a:t>
            </a:r>
          </a:p>
          <a:p>
            <a:r>
              <a:rPr lang="en-US" dirty="0" smtClean="0"/>
              <a:t>Learn basic R programming for regression models based on familiar case studies</a:t>
            </a:r>
          </a:p>
          <a:p>
            <a:r>
              <a:rPr lang="en-US" dirty="0" smtClean="0"/>
              <a:t>Know where to go for help!</a:t>
            </a:r>
          </a:p>
          <a:p>
            <a:endParaRPr lang="en-US" dirty="0"/>
          </a:p>
        </p:txBody>
      </p:sp>
    </p:spTree>
    <p:extLst>
      <p:ext uri="{BB962C8B-B14F-4D97-AF65-F5344CB8AC3E}">
        <p14:creationId xmlns:p14="http://schemas.microsoft.com/office/powerpoint/2010/main" val="2818715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we not cover </a:t>
            </a:r>
            <a:r>
              <a:rPr lang="en-US" sz="2400" dirty="0" smtClean="0"/>
              <a:t>except in passing</a:t>
            </a:r>
            <a:r>
              <a:rPr lang="en-US" dirty="0" smtClean="0"/>
              <a:t>?</a:t>
            </a:r>
            <a:endParaRPr lang="en-US" dirty="0"/>
          </a:p>
        </p:txBody>
      </p:sp>
      <p:sp>
        <p:nvSpPr>
          <p:cNvPr id="3" name="Content Placeholder 2"/>
          <p:cNvSpPr>
            <a:spLocks noGrp="1"/>
          </p:cNvSpPr>
          <p:nvPr>
            <p:ph idx="1"/>
          </p:nvPr>
        </p:nvSpPr>
        <p:spPr/>
        <p:txBody>
          <a:bodyPr/>
          <a:lstStyle/>
          <a:p>
            <a:r>
              <a:rPr lang="en-US" dirty="0" smtClean="0"/>
              <a:t>Mechanics of parameter estimation and prediction</a:t>
            </a:r>
          </a:p>
          <a:p>
            <a:r>
              <a:rPr lang="en-US" dirty="0" smtClean="0"/>
              <a:t>Model diagnostics: assessing a model’s fit to the data</a:t>
            </a:r>
          </a:p>
          <a:p>
            <a:r>
              <a:rPr lang="en-US" dirty="0" smtClean="0"/>
              <a:t>Model selection: comparing a suite of similar models fit to the data</a:t>
            </a:r>
          </a:p>
          <a:p>
            <a:r>
              <a:rPr lang="en-US" dirty="0" smtClean="0"/>
              <a:t>Correlation structures to handle correlated errors</a:t>
            </a:r>
          </a:p>
          <a:p>
            <a:r>
              <a:rPr lang="en-US" dirty="0" smtClean="0"/>
              <a:t>Hypothesis testing</a:t>
            </a:r>
          </a:p>
          <a:p>
            <a:r>
              <a:rPr lang="en-US" dirty="0" smtClean="0"/>
              <a:t>Maximum likelihood inference</a:t>
            </a:r>
          </a:p>
          <a:p>
            <a:r>
              <a:rPr lang="en-US" dirty="0" smtClean="0"/>
              <a:t>Bayesian inference</a:t>
            </a:r>
            <a:endParaRPr lang="en-US" dirty="0"/>
          </a:p>
        </p:txBody>
      </p:sp>
    </p:spTree>
    <p:extLst>
      <p:ext uri="{BB962C8B-B14F-4D97-AF65-F5344CB8AC3E}">
        <p14:creationId xmlns:p14="http://schemas.microsoft.com/office/powerpoint/2010/main" val="1553220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Regression Models Covered</a:t>
            </a:r>
            <a:endParaRPr lang="en-US" dirty="0"/>
          </a:p>
        </p:txBody>
      </p:sp>
      <p:sp>
        <p:nvSpPr>
          <p:cNvPr id="3" name="Content Placeholder 2"/>
          <p:cNvSpPr>
            <a:spLocks noGrp="1"/>
          </p:cNvSpPr>
          <p:nvPr>
            <p:ph idx="1"/>
          </p:nvPr>
        </p:nvSpPr>
        <p:spPr/>
        <p:txBody>
          <a:bodyPr>
            <a:normAutofit lnSpcReduction="10000"/>
          </a:bodyPr>
          <a:lstStyle/>
          <a:p>
            <a:r>
              <a:rPr lang="en-US" dirty="0" smtClean="0"/>
              <a:t>Linear model: LM</a:t>
            </a:r>
          </a:p>
          <a:p>
            <a:r>
              <a:rPr lang="en-US" dirty="0" smtClean="0"/>
              <a:t>Generalized linear model: GLM</a:t>
            </a:r>
          </a:p>
          <a:p>
            <a:r>
              <a:rPr lang="en-US" dirty="0" smtClean="0"/>
              <a:t>Generalized additive model: GAM</a:t>
            </a:r>
          </a:p>
          <a:p>
            <a:r>
              <a:rPr lang="en-US" dirty="0"/>
              <a:t>Linear mixed model: LMM</a:t>
            </a:r>
          </a:p>
          <a:p>
            <a:pPr lvl="1"/>
            <a:r>
              <a:rPr lang="en-US" dirty="0"/>
              <a:t>Sometimes called “linear mixed effects model</a:t>
            </a:r>
            <a:r>
              <a:rPr lang="en-US" dirty="0" smtClean="0"/>
              <a:t>”</a:t>
            </a:r>
          </a:p>
          <a:p>
            <a:r>
              <a:rPr lang="en-US" dirty="0"/>
              <a:t>Generalized linear mixed model: GLMM</a:t>
            </a:r>
          </a:p>
          <a:p>
            <a:pPr lvl="1"/>
            <a:r>
              <a:rPr lang="en-US" dirty="0"/>
              <a:t>Sometimes called “generalized linear mixed effects model” or “hierarchical generalized linear model” (HGLM</a:t>
            </a:r>
            <a:r>
              <a:rPr lang="en-US" dirty="0" smtClean="0"/>
              <a:t>)</a:t>
            </a:r>
          </a:p>
          <a:p>
            <a:r>
              <a:rPr lang="en-US" dirty="0" smtClean="0"/>
              <a:t>Generalized additive mixed model: GAMM</a:t>
            </a:r>
          </a:p>
          <a:p>
            <a:pPr lvl="1"/>
            <a:r>
              <a:rPr lang="en-US" dirty="0" smtClean="0"/>
              <a:t>Sometimes called “hierarchical generalized additive model” (HGAM)</a:t>
            </a:r>
          </a:p>
          <a:p>
            <a:endParaRPr lang="en-US" dirty="0" smtClean="0"/>
          </a:p>
          <a:p>
            <a:endParaRPr lang="en-US" dirty="0"/>
          </a:p>
        </p:txBody>
      </p:sp>
    </p:spTree>
    <p:extLst>
      <p:ext uri="{BB962C8B-B14F-4D97-AF65-F5344CB8AC3E}">
        <p14:creationId xmlns:p14="http://schemas.microsoft.com/office/powerpoint/2010/main" val="2005996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What is the normal distribution?</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sz="half" idx="1"/>
              </p:nvPr>
            </p:nvSpPr>
            <p:spPr>
              <a:xfrm>
                <a:off x="138946" y="1583577"/>
                <a:ext cx="5181600" cy="4906875"/>
              </a:xfrm>
            </p:spPr>
            <p:txBody>
              <a:bodyPr>
                <a:normAutofit lnSpcReduction="10000"/>
              </a:bodyPr>
              <a:lstStyle/>
              <a:p>
                <a:r>
                  <a:rPr lang="en-US" dirty="0" smtClean="0"/>
                  <a:t>Probability density function (pdf) for a random variable, </a:t>
                </a:r>
                <a14:m>
                  <m:oMath xmlns:m="http://schemas.openxmlformats.org/officeDocument/2006/math">
                    <m:r>
                      <a:rPr lang="en-US" i="1" dirty="0" smtClean="0">
                        <a:latin typeface="Cambria Math" panose="02040503050406030204" pitchFamily="18" charset="0"/>
                      </a:rPr>
                      <m:t>𝑌</m:t>
                    </m:r>
                  </m:oMath>
                </a14:m>
                <a:r>
                  <a:rPr lang="en-US" dirty="0" smtClean="0"/>
                  <a:t> in this case</a:t>
                </a:r>
              </a:p>
              <a:p>
                <a:r>
                  <a:rPr lang="en-US" dirty="0" smtClean="0"/>
                  <a:t>Also referred to as a Gaussian distribution</a:t>
                </a:r>
              </a:p>
              <a:p>
                <a14:m>
                  <m:oMath xmlns:m="http://schemas.openxmlformats.org/officeDocument/2006/math">
                    <m:r>
                      <a:rPr lang="en-US" i="1" dirty="0">
                        <a:latin typeface="Cambria Math" panose="02040503050406030204" pitchFamily="18" charset="0"/>
                      </a:rPr>
                      <m:t>𝑌</m:t>
                    </m:r>
                  </m:oMath>
                </a14:m>
                <a:r>
                  <a:rPr lang="en-US" dirty="0" smtClean="0"/>
                  <a:t> can take on any value from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r>
                  <a:rPr lang="en-US" dirty="0" smtClean="0"/>
                  <a:t> to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endParaRPr lang="en-US" dirty="0" smtClean="0"/>
              </a:p>
              <a:p>
                <a:r>
                  <a:rPr lang="en-US" dirty="0" smtClean="0"/>
                  <a:t>The pdf is defined by two parameters</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smtClean="0"/>
                  <a:t>: mean</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dirty="0" smtClean="0"/>
                  <a:t>: standard deviation</a:t>
                </a:r>
              </a:p>
              <a:p>
                <a:r>
                  <a:rPr lang="en-US" dirty="0" smtClean="0"/>
                  <a:t>The pdf is symmetric about </a:t>
                </a:r>
                <a14:m>
                  <m:oMath xmlns:m="http://schemas.openxmlformats.org/officeDocument/2006/math">
                    <m:r>
                      <a:rPr lang="en-US" i="1">
                        <a:latin typeface="Cambria Math" panose="02040503050406030204" pitchFamily="18" charset="0"/>
                        <a:ea typeface="Cambria Math" panose="02040503050406030204" pitchFamily="18" charset="0"/>
                      </a:rPr>
                      <m:t>𝜇</m:t>
                    </m:r>
                  </m:oMath>
                </a14:m>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sz="half" idx="1"/>
              </p:nvPr>
            </p:nvSpPr>
            <p:spPr>
              <a:xfrm>
                <a:off x="138946" y="1583577"/>
                <a:ext cx="5181600" cy="4906875"/>
              </a:xfrm>
              <a:blipFill>
                <a:blip r:embed="rId3"/>
                <a:stretch>
                  <a:fillRect l="-2118" t="-2857" r="-3765"/>
                </a:stretch>
              </a:blipFill>
            </p:spPr>
            <p:txBody>
              <a:bodyPr/>
              <a:lstStyle/>
              <a:p>
                <a:r>
                  <a:rPr lang="en-US">
                    <a:noFill/>
                  </a:rPr>
                  <a:t> </a:t>
                </a:r>
              </a:p>
            </p:txBody>
          </p:sp>
        </mc:Fallback>
      </mc:AlternateContent>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20546" y="1135463"/>
            <a:ext cx="6492788" cy="5627083"/>
          </a:xfrm>
          <a:prstGeom prst="rect">
            <a:avLst/>
          </a:prstGeom>
        </p:spPr>
      </p:pic>
    </p:spTree>
    <p:extLst>
      <p:ext uri="{BB962C8B-B14F-4D97-AF65-F5344CB8AC3E}">
        <p14:creationId xmlns:p14="http://schemas.microsoft.com/office/powerpoint/2010/main" val="375421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Bearded Seal Case Study</a:t>
            </a:r>
            <a:endParaRPr lang="en-US" dirty="0"/>
          </a:p>
        </p:txBody>
      </p:sp>
      <p:grpSp>
        <p:nvGrpSpPr>
          <p:cNvPr id="32" name="Group 31"/>
          <p:cNvGrpSpPr/>
          <p:nvPr/>
        </p:nvGrpSpPr>
        <p:grpSpPr>
          <a:xfrm>
            <a:off x="761771" y="1354233"/>
            <a:ext cx="10711605" cy="1510229"/>
            <a:chOff x="761771" y="1354233"/>
            <a:chExt cx="10711605" cy="1510229"/>
          </a:xfrm>
        </p:grpSpPr>
        <p:grpSp>
          <p:nvGrpSpPr>
            <p:cNvPr id="21" name="Group 20"/>
            <p:cNvGrpSpPr/>
            <p:nvPr/>
          </p:nvGrpSpPr>
          <p:grpSpPr>
            <a:xfrm>
              <a:off x="4775002" y="1831691"/>
              <a:ext cx="757782" cy="247135"/>
              <a:chOff x="1005016" y="2183026"/>
              <a:chExt cx="757782" cy="247135"/>
            </a:xfrm>
          </p:grpSpPr>
          <p:sp>
            <p:nvSpPr>
              <p:cNvPr id="4" name="Rectangle 3"/>
              <p:cNvSpPr/>
              <p:nvPr/>
            </p:nvSpPr>
            <p:spPr>
              <a:xfrm>
                <a:off x="1005016" y="2183026"/>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5" name="Rectangle 4"/>
              <p:cNvSpPr/>
              <p:nvPr/>
            </p:nvSpPr>
            <p:spPr>
              <a:xfrm>
                <a:off x="1256269" y="2183026"/>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9" name="Rectangle 8"/>
              <p:cNvSpPr/>
              <p:nvPr/>
            </p:nvSpPr>
            <p:spPr>
              <a:xfrm>
                <a:off x="1515663" y="2183026"/>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grpSp>
        <p:grpSp>
          <p:nvGrpSpPr>
            <p:cNvPr id="19" name="Group 18"/>
            <p:cNvGrpSpPr/>
            <p:nvPr/>
          </p:nvGrpSpPr>
          <p:grpSpPr>
            <a:xfrm>
              <a:off x="1005016" y="1831691"/>
              <a:ext cx="3027308" cy="247135"/>
              <a:chOff x="1000896" y="2183021"/>
              <a:chExt cx="3027308" cy="247135"/>
            </a:xfrm>
          </p:grpSpPr>
          <p:sp>
            <p:nvSpPr>
              <p:cNvPr id="6" name="Rectangle 5"/>
              <p:cNvSpPr/>
              <p:nvPr/>
            </p:nvSpPr>
            <p:spPr>
              <a:xfrm>
                <a:off x="1499284" y="2183021"/>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 name="Rectangle 6"/>
              <p:cNvSpPr/>
              <p:nvPr/>
            </p:nvSpPr>
            <p:spPr>
              <a:xfrm>
                <a:off x="3274454" y="2183021"/>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 name="Rectangle 7"/>
              <p:cNvSpPr/>
              <p:nvPr/>
            </p:nvSpPr>
            <p:spPr>
              <a:xfrm>
                <a:off x="1742299" y="2183021"/>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10" name="Rectangle 9"/>
              <p:cNvSpPr/>
              <p:nvPr/>
            </p:nvSpPr>
            <p:spPr>
              <a:xfrm>
                <a:off x="3533954"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1" name="Rectangle 10"/>
              <p:cNvSpPr/>
              <p:nvPr/>
            </p:nvSpPr>
            <p:spPr>
              <a:xfrm>
                <a:off x="3031439"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2" name="Rectangle 11"/>
              <p:cNvSpPr/>
              <p:nvPr/>
            </p:nvSpPr>
            <p:spPr>
              <a:xfrm>
                <a:off x="2767872"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3" name="Rectangle 12"/>
              <p:cNvSpPr/>
              <p:nvPr/>
            </p:nvSpPr>
            <p:spPr>
              <a:xfrm>
                <a:off x="2516619"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4" name="Rectangle 13"/>
              <p:cNvSpPr/>
              <p:nvPr/>
            </p:nvSpPr>
            <p:spPr>
              <a:xfrm>
                <a:off x="2261275"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5" name="Rectangle 14"/>
              <p:cNvSpPr/>
              <p:nvPr/>
            </p:nvSpPr>
            <p:spPr>
              <a:xfrm>
                <a:off x="1993552"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6" name="Rectangle 15"/>
              <p:cNvSpPr/>
              <p:nvPr/>
            </p:nvSpPr>
            <p:spPr>
              <a:xfrm>
                <a:off x="1000896"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7" name="Rectangle 16"/>
              <p:cNvSpPr/>
              <p:nvPr/>
            </p:nvSpPr>
            <p:spPr>
              <a:xfrm>
                <a:off x="1252149" y="2183021"/>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18" name="Rectangle 17"/>
              <p:cNvSpPr/>
              <p:nvPr/>
            </p:nvSpPr>
            <p:spPr>
              <a:xfrm>
                <a:off x="3781069" y="2183021"/>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grpSp>
        <p:sp>
          <p:nvSpPr>
            <p:cNvPr id="20" name="TextBox 19"/>
            <p:cNvSpPr txBox="1"/>
            <p:nvPr/>
          </p:nvSpPr>
          <p:spPr>
            <a:xfrm>
              <a:off x="4098035" y="1446970"/>
              <a:ext cx="574196" cy="769441"/>
            </a:xfrm>
            <a:prstGeom prst="rect">
              <a:avLst/>
            </a:prstGeom>
            <a:noFill/>
          </p:spPr>
          <p:txBody>
            <a:bodyPr wrap="none" rtlCol="0">
              <a:spAutoFit/>
            </a:bodyPr>
            <a:lstStyle/>
            <a:p>
              <a:r>
                <a:rPr lang="en-US" sz="4400" dirty="0" smtClean="0"/>
                <a:t>…</a:t>
              </a:r>
              <a:endParaRPr lang="en-US" sz="4400" dirty="0"/>
            </a:p>
          </p:txBody>
        </p:sp>
        <p:sp>
          <p:nvSpPr>
            <p:cNvPr id="23" name="Left Brace 22"/>
            <p:cNvSpPr/>
            <p:nvPr/>
          </p:nvSpPr>
          <p:spPr>
            <a:xfrm rot="5400000">
              <a:off x="1080745" y="1636373"/>
              <a:ext cx="108123" cy="216758"/>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847897" y="1354233"/>
              <a:ext cx="561372" cy="369332"/>
            </a:xfrm>
            <a:prstGeom prst="rect">
              <a:avLst/>
            </a:prstGeom>
            <a:noFill/>
          </p:spPr>
          <p:txBody>
            <a:bodyPr wrap="none" rtlCol="0">
              <a:spAutoFit/>
            </a:bodyPr>
            <a:lstStyle/>
            <a:p>
              <a:r>
                <a:rPr lang="en-US" dirty="0" smtClean="0"/>
                <a:t>90 s</a:t>
              </a:r>
              <a:endParaRPr lang="en-US" dirty="0"/>
            </a:p>
          </p:txBody>
        </p:sp>
        <p:sp>
          <p:nvSpPr>
            <p:cNvPr id="25" name="TextBox 24"/>
            <p:cNvSpPr txBox="1"/>
            <p:nvPr/>
          </p:nvSpPr>
          <p:spPr>
            <a:xfrm>
              <a:off x="761771" y="2495130"/>
              <a:ext cx="529312" cy="369332"/>
            </a:xfrm>
            <a:prstGeom prst="rect">
              <a:avLst/>
            </a:prstGeom>
            <a:noFill/>
          </p:spPr>
          <p:txBody>
            <a:bodyPr wrap="none" rtlCol="0">
              <a:spAutoFit/>
            </a:bodyPr>
            <a:lstStyle/>
            <a:p>
              <a:r>
                <a:rPr lang="en-US" dirty="0" smtClean="0"/>
                <a:t>T=0</a:t>
              </a:r>
              <a:endParaRPr lang="en-US" dirty="0"/>
            </a:p>
          </p:txBody>
        </p:sp>
        <p:sp>
          <p:nvSpPr>
            <p:cNvPr id="26" name="TextBox 25"/>
            <p:cNvSpPr txBox="1"/>
            <p:nvPr/>
          </p:nvSpPr>
          <p:spPr>
            <a:xfrm>
              <a:off x="4743750" y="2495130"/>
              <a:ext cx="1600118" cy="369332"/>
            </a:xfrm>
            <a:prstGeom prst="rect">
              <a:avLst/>
            </a:prstGeom>
            <a:noFill/>
          </p:spPr>
          <p:txBody>
            <a:bodyPr wrap="none" rtlCol="0">
              <a:spAutoFit/>
            </a:bodyPr>
            <a:lstStyle/>
            <a:p>
              <a:r>
                <a:rPr lang="en-US" dirty="0" smtClean="0"/>
                <a:t>T=80 or 85 min</a:t>
              </a:r>
              <a:endParaRPr lang="en-US" dirty="0"/>
            </a:p>
          </p:txBody>
        </p:sp>
        <p:sp>
          <p:nvSpPr>
            <p:cNvPr id="27" name="Right Arrow 26"/>
            <p:cNvSpPr/>
            <p:nvPr/>
          </p:nvSpPr>
          <p:spPr>
            <a:xfrm rot="16200000">
              <a:off x="5371059" y="2241790"/>
              <a:ext cx="345500" cy="1654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rot="16200000">
              <a:off x="853677" y="2241790"/>
              <a:ext cx="345500" cy="1654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0298054" y="2495130"/>
              <a:ext cx="1175322" cy="369332"/>
            </a:xfrm>
            <a:prstGeom prst="rect">
              <a:avLst/>
            </a:prstGeom>
            <a:noFill/>
          </p:spPr>
          <p:txBody>
            <a:bodyPr wrap="none" rtlCol="0">
              <a:spAutoFit/>
            </a:bodyPr>
            <a:lstStyle/>
            <a:p>
              <a:r>
                <a:rPr lang="en-US" dirty="0" smtClean="0"/>
                <a:t>T=300 min</a:t>
              </a:r>
              <a:endParaRPr lang="en-US" dirty="0"/>
            </a:p>
          </p:txBody>
        </p:sp>
        <p:sp>
          <p:nvSpPr>
            <p:cNvPr id="30" name="Right Arrow 29"/>
            <p:cNvSpPr/>
            <p:nvPr/>
          </p:nvSpPr>
          <p:spPr>
            <a:xfrm rot="16200000">
              <a:off x="10712965" y="2241790"/>
              <a:ext cx="345500" cy="16548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545043" y="1808216"/>
              <a:ext cx="5346244" cy="280012"/>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p:cNvSpPr/>
          <p:nvPr/>
        </p:nvSpPr>
        <p:spPr>
          <a:xfrm>
            <a:off x="1746418" y="3023997"/>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35" name="TextBox 34"/>
          <p:cNvSpPr txBox="1"/>
          <p:nvPr/>
        </p:nvSpPr>
        <p:spPr>
          <a:xfrm>
            <a:off x="2060076" y="2962898"/>
            <a:ext cx="8033866" cy="369332"/>
          </a:xfrm>
          <a:prstGeom prst="rect">
            <a:avLst/>
          </a:prstGeom>
          <a:noFill/>
        </p:spPr>
        <p:txBody>
          <a:bodyPr wrap="none" rtlCol="0">
            <a:spAutoFit/>
          </a:bodyPr>
          <a:lstStyle/>
          <a:p>
            <a:r>
              <a:rPr lang="en-US" dirty="0" smtClean="0">
                <a:solidFill>
                  <a:srgbClr val="0070C0"/>
                </a:solidFill>
              </a:rPr>
              <a:t>Experiment</a:t>
            </a:r>
            <a:r>
              <a:rPr lang="en-US" dirty="0" smtClean="0"/>
              <a:t> or </a:t>
            </a:r>
            <a:r>
              <a:rPr lang="en-US" dirty="0" smtClean="0">
                <a:solidFill>
                  <a:srgbClr val="0070C0"/>
                </a:solidFill>
              </a:rPr>
              <a:t>trial</a:t>
            </a:r>
            <a:r>
              <a:rPr lang="en-US" dirty="0" smtClean="0"/>
              <a:t> with negative </a:t>
            </a:r>
            <a:r>
              <a:rPr lang="en-US" dirty="0" smtClean="0">
                <a:solidFill>
                  <a:srgbClr val="0070C0"/>
                </a:solidFill>
              </a:rPr>
              <a:t>outcome</a:t>
            </a:r>
            <a:r>
              <a:rPr lang="en-US" dirty="0" smtClean="0"/>
              <a:t>, no calls detected during the 90-s interval</a:t>
            </a:r>
            <a:endParaRPr lang="en-US" dirty="0"/>
          </a:p>
        </p:txBody>
      </p:sp>
      <p:sp>
        <p:nvSpPr>
          <p:cNvPr id="36" name="Rectangle 35"/>
          <p:cNvSpPr/>
          <p:nvPr/>
        </p:nvSpPr>
        <p:spPr>
          <a:xfrm>
            <a:off x="1748551" y="3405299"/>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37" name="TextBox 36"/>
          <p:cNvSpPr txBox="1"/>
          <p:nvPr/>
        </p:nvSpPr>
        <p:spPr>
          <a:xfrm>
            <a:off x="2060076" y="3369800"/>
            <a:ext cx="8022645" cy="369332"/>
          </a:xfrm>
          <a:prstGeom prst="rect">
            <a:avLst/>
          </a:prstGeom>
          <a:noFill/>
        </p:spPr>
        <p:txBody>
          <a:bodyPr wrap="none" rtlCol="0">
            <a:spAutoFit/>
          </a:bodyPr>
          <a:lstStyle/>
          <a:p>
            <a:r>
              <a:rPr lang="en-US" dirty="0" smtClean="0"/>
              <a:t>Experiment or trial with positive outcome, calls detected during the 90-s interval</a:t>
            </a:r>
            <a:endParaRPr lang="en-US" dirty="0"/>
          </a:p>
        </p:txBody>
      </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4149517" y="3948463"/>
            <a:ext cx="3892966" cy="2755082"/>
          </a:xfrm>
          <a:prstGeom prst="rect">
            <a:avLst/>
          </a:prstGeom>
          <a:noFill/>
          <a:ln>
            <a:noFill/>
          </a:ln>
          <a:extLst>
            <a:ext uri="{53640926-AAD7-44D8-BBD7-CCE9431645EC}">
              <a14:shadowObscured xmlns:a14="http://schemas.microsoft.com/office/drawing/2010/main"/>
            </a:ext>
          </a:extLst>
        </p:spPr>
      </p:pic>
      <p:sp>
        <p:nvSpPr>
          <p:cNvPr id="39" name="TextBox 38"/>
          <p:cNvSpPr txBox="1"/>
          <p:nvPr/>
        </p:nvSpPr>
        <p:spPr>
          <a:xfrm>
            <a:off x="8301317" y="4679673"/>
            <a:ext cx="1236236" cy="646331"/>
          </a:xfrm>
          <a:prstGeom prst="rect">
            <a:avLst/>
          </a:prstGeom>
          <a:noFill/>
        </p:spPr>
        <p:txBody>
          <a:bodyPr wrap="none" rtlCol="0">
            <a:spAutoFit/>
          </a:bodyPr>
          <a:lstStyle/>
          <a:p>
            <a:r>
              <a:rPr lang="en-US" dirty="0" smtClean="0"/>
              <a:t>9 moorings</a:t>
            </a:r>
          </a:p>
          <a:p>
            <a:r>
              <a:rPr lang="en-US" dirty="0" smtClean="0"/>
              <a:t>4 years</a:t>
            </a:r>
            <a:endParaRPr lang="en-US" dirty="0"/>
          </a:p>
        </p:txBody>
      </p:sp>
    </p:spTree>
    <p:extLst>
      <p:ext uri="{BB962C8B-B14F-4D97-AF65-F5344CB8AC3E}">
        <p14:creationId xmlns:p14="http://schemas.microsoft.com/office/powerpoint/2010/main" val="3752179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Examples of </a:t>
            </a:r>
            <a:r>
              <a:rPr lang="en-US" dirty="0"/>
              <a:t>N</a:t>
            </a:r>
            <a:r>
              <a:rPr lang="en-US" dirty="0" smtClean="0"/>
              <a:t>on-normal Distributions </a:t>
            </a:r>
            <a:endParaRPr lang="en-US" dirty="0"/>
          </a:p>
        </p:txBody>
      </p:sp>
      <p:grpSp>
        <p:nvGrpSpPr>
          <p:cNvPr id="11" name="Group 10"/>
          <p:cNvGrpSpPr/>
          <p:nvPr/>
        </p:nvGrpSpPr>
        <p:grpSpPr>
          <a:xfrm>
            <a:off x="2458303" y="1269347"/>
            <a:ext cx="7275395" cy="5152624"/>
            <a:chOff x="2323629" y="1260382"/>
            <a:chExt cx="7275395" cy="5152624"/>
          </a:xfrm>
        </p:grpSpPr>
        <p:pic>
          <p:nvPicPr>
            <p:cNvPr id="7" name="Picture 6"/>
            <p:cNvPicPr>
              <a:picLocks noChangeAspect="1"/>
            </p:cNvPicPr>
            <p:nvPr/>
          </p:nvPicPr>
          <p:blipFill>
            <a:blip r:embed="rId2"/>
            <a:stretch>
              <a:fillRect/>
            </a:stretch>
          </p:blipFill>
          <p:spPr>
            <a:xfrm>
              <a:off x="6315513" y="1260382"/>
              <a:ext cx="3237186" cy="2514600"/>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6269188" y="3898406"/>
              <a:ext cx="3329836" cy="2514600"/>
            </a:xfrm>
            <a:prstGeom prst="rect">
              <a:avLst/>
            </a:prstGeom>
            <a:ln>
              <a:solidFill>
                <a:schemeClr val="tx1"/>
              </a:solidFill>
            </a:ln>
          </p:spPr>
        </p:pic>
        <p:pic>
          <p:nvPicPr>
            <p:cNvPr id="9" name="Picture 8"/>
            <p:cNvPicPr>
              <a:picLocks noChangeAspect="1"/>
            </p:cNvPicPr>
            <p:nvPr/>
          </p:nvPicPr>
          <p:blipFill>
            <a:blip r:embed="rId4"/>
            <a:stretch>
              <a:fillRect/>
            </a:stretch>
          </p:blipFill>
          <p:spPr>
            <a:xfrm>
              <a:off x="2502494" y="3898406"/>
              <a:ext cx="3210605" cy="2514600"/>
            </a:xfrm>
            <a:prstGeom prst="rect">
              <a:avLst/>
            </a:prstGeom>
            <a:ln>
              <a:solidFill>
                <a:schemeClr val="tx1"/>
              </a:solidFill>
            </a:ln>
          </p:spPr>
        </p:pic>
        <p:pic>
          <p:nvPicPr>
            <p:cNvPr id="10" name="Picture 9"/>
            <p:cNvPicPr>
              <a:picLocks noChangeAspect="1"/>
            </p:cNvPicPr>
            <p:nvPr/>
          </p:nvPicPr>
          <p:blipFill>
            <a:blip r:embed="rId5"/>
            <a:stretch>
              <a:fillRect/>
            </a:stretch>
          </p:blipFill>
          <p:spPr>
            <a:xfrm>
              <a:off x="2323629" y="1260382"/>
              <a:ext cx="3568337" cy="2514600"/>
            </a:xfrm>
            <a:prstGeom prst="rect">
              <a:avLst/>
            </a:prstGeom>
            <a:ln>
              <a:solidFill>
                <a:schemeClr val="tx1"/>
              </a:solidFill>
            </a:ln>
          </p:spPr>
        </p:pic>
      </p:grpSp>
    </p:spTree>
    <p:extLst>
      <p:ext uri="{BB962C8B-B14F-4D97-AF65-F5344CB8AC3E}">
        <p14:creationId xmlns:p14="http://schemas.microsoft.com/office/powerpoint/2010/main" val="4254621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37084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370840">
                    <a:tc>
                      <a:txBody>
                        <a:bodyPr/>
                        <a:lstStyle/>
                        <a:p>
                          <a:r>
                            <a:rPr lang="en-US" dirty="0" smtClean="0"/>
                            <a:t>Normal Sampling</a:t>
                          </a:r>
                          <a:r>
                            <a:rPr lang="en-US" baseline="0" dirty="0" smtClean="0"/>
                            <a:t>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370840">
                    <a:tc rowSpan="2">
                      <a:txBody>
                        <a:bodyPr/>
                        <a:lstStyle/>
                        <a:p>
                          <a:r>
                            <a:rPr lang="en-US" dirty="0" smtClean="0"/>
                            <a:t>Normal</a:t>
                          </a:r>
                          <a:r>
                            <a:rPr lang="en-US" baseline="0" dirty="0" smtClean="0"/>
                            <a:t> or Non-normal Sampling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370840">
                    <a:tc vMerge="1">
                      <a:txBody>
                        <a:bodyPr/>
                        <a:lstStyle/>
                        <a:p>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nary>
                              </m:oMath>
                            </m:oMathPara>
                          </a14:m>
                          <a:endParaRPr lang="en-US" dirty="0"/>
                        </a:p>
                      </a:txBody>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64008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840359">
                    <a:tc>
                      <a:txBody>
                        <a:bodyPr/>
                        <a:lstStyle/>
                        <a:p>
                          <a:r>
                            <a:rPr lang="en-US" dirty="0" smtClean="0"/>
                            <a:t>Normal Sampling</a:t>
                          </a:r>
                          <a:r>
                            <a:rPr lang="en-US" baseline="0" dirty="0" smtClean="0"/>
                            <a:t> Distribution</a:t>
                          </a:r>
                          <a:endParaRPr lang="en-US" dirty="0"/>
                        </a:p>
                      </a:txBody>
                      <a:tcPr anchor="ctr"/>
                    </a:tc>
                    <a:tc>
                      <a:txBody>
                        <a:bodyPr/>
                        <a:lstStyle/>
                        <a:p>
                          <a:endParaRPr lang="en-US"/>
                        </a:p>
                      </a:txBody>
                      <a:tcPr>
                        <a:blipFill>
                          <a:blip r:embed="rId2"/>
                          <a:stretch>
                            <a:fillRect l="-100601" t="-79710" r="-200901" b="-228986"/>
                          </a:stretch>
                        </a:blipFill>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914400">
                    <a:tc rowSpan="2">
                      <a:txBody>
                        <a:bodyPr/>
                        <a:lstStyle/>
                        <a:p>
                          <a:r>
                            <a:rPr lang="en-US" dirty="0" smtClean="0"/>
                            <a:t>Normal</a:t>
                          </a:r>
                          <a:r>
                            <a:rPr lang="en-US" baseline="0" dirty="0" smtClean="0"/>
                            <a:t> or Non-normal Sampling Distribution</a:t>
                          </a:r>
                          <a:endParaRPr lang="en-US" dirty="0"/>
                        </a:p>
                      </a:txBody>
                      <a:tcPr anchor="ctr"/>
                    </a:tc>
                    <a:tc>
                      <a:txBody>
                        <a:bodyPr/>
                        <a:lstStyle/>
                        <a:p>
                          <a:endParaRPr lang="en-US"/>
                        </a:p>
                      </a:txBody>
                      <a:tcPr>
                        <a:blipFill>
                          <a:blip r:embed="rId2"/>
                          <a:stretch>
                            <a:fillRect l="-100601" t="-164238" r="-200901" b="-109272"/>
                          </a:stretch>
                        </a:blipFill>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914400">
                    <a:tc vMerge="1">
                      <a:txBody>
                        <a:bodyPr/>
                        <a:lstStyle/>
                        <a:p>
                          <a:endParaRPr lang="en-US" dirty="0"/>
                        </a:p>
                      </a:txBody>
                      <a:tcPr/>
                    </a:tc>
                    <a:tc>
                      <a:txBody>
                        <a:bodyPr/>
                        <a:lstStyle/>
                        <a:p>
                          <a:endParaRPr lang="en-US"/>
                        </a:p>
                      </a:txBody>
                      <a:tcPr>
                        <a:blipFill>
                          <a:blip r:embed="rId2"/>
                          <a:stretch>
                            <a:fillRect l="-100601" t="-266000" r="-200901" b="-10000"/>
                          </a:stretch>
                        </a:blipFill>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p:cNvSpPr/>
              <p:nvPr/>
            </p:nvSpPr>
            <p:spPr>
              <a:xfrm>
                <a:off x="4069580" y="5460926"/>
                <a:ext cx="4052841" cy="646331"/>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 A single unknown parameter</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oMath>
                </a14:m>
                <a:r>
                  <a:rPr lang="en-US" dirty="0" smtClean="0"/>
                  <a:t>: A smooth function of covariate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4069580" y="5460926"/>
                <a:ext cx="4052841" cy="646331"/>
              </a:xfrm>
              <a:prstGeom prst="rect">
                <a:avLst/>
              </a:prstGeom>
              <a:blipFill>
                <a:blip r:embed="rId3"/>
                <a:stretch>
                  <a:fillRect l="-452" t="-5660" b="-1415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4000" dirty="0" smtClean="0"/>
              <a:t>Regression Model Distinguishing Characteristics</a:t>
            </a:r>
            <a:endParaRPr lang="en-US" sz="4000" dirty="0"/>
          </a:p>
        </p:txBody>
      </p:sp>
    </p:spTree>
    <p:extLst>
      <p:ext uri="{BB962C8B-B14F-4D97-AF65-F5344CB8AC3E}">
        <p14:creationId xmlns:p14="http://schemas.microsoft.com/office/powerpoint/2010/main" val="3238036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84153" y="604434"/>
            <a:ext cx="3423694"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a:t>
            </a:r>
            <a:r>
              <a:rPr lang="en-US" dirty="0" smtClean="0">
                <a:solidFill>
                  <a:srgbClr val="0070C0"/>
                </a:solidFill>
              </a:rPr>
              <a:t>Mixed</a:t>
            </a:r>
            <a:r>
              <a:rPr lang="en-US" dirty="0" smtClean="0"/>
              <a:t> Model</a:t>
            </a:r>
            <a:endParaRPr lang="en-US" dirty="0"/>
          </a:p>
        </p:txBody>
      </p:sp>
      <p:sp>
        <p:nvSpPr>
          <p:cNvPr id="3" name="TextBox 2"/>
          <p:cNvSpPr txBox="1"/>
          <p:nvPr/>
        </p:nvSpPr>
        <p:spPr>
          <a:xfrm>
            <a:off x="4483219" y="2224001"/>
            <a:ext cx="3225563"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a:t>
            </a:r>
            <a:r>
              <a:rPr lang="en-US" dirty="0" smtClean="0">
                <a:solidFill>
                  <a:srgbClr val="0070C0"/>
                </a:solidFill>
              </a:rPr>
              <a:t>Mixed</a:t>
            </a:r>
            <a:r>
              <a:rPr lang="en-US" dirty="0" smtClean="0"/>
              <a:t> Model</a:t>
            </a:r>
            <a:endParaRPr lang="en-US" dirty="0"/>
          </a:p>
        </p:txBody>
      </p:sp>
      <p:sp>
        <p:nvSpPr>
          <p:cNvPr id="4" name="TextBox 3"/>
          <p:cNvSpPr txBox="1"/>
          <p:nvPr/>
        </p:nvSpPr>
        <p:spPr>
          <a:xfrm>
            <a:off x="8684218" y="3944270"/>
            <a:ext cx="2058897" cy="369332"/>
          </a:xfrm>
          <a:prstGeom prst="rect">
            <a:avLst/>
          </a:prstGeom>
          <a:noFill/>
          <a:ln>
            <a:solidFill>
              <a:schemeClr val="tx1"/>
            </a:solidFill>
          </a:ln>
        </p:spPr>
        <p:txBody>
          <a:bodyPr wrap="none" rtlCol="0">
            <a:spAutoFit/>
          </a:bodyPr>
          <a:lstStyle/>
          <a:p>
            <a:r>
              <a:rPr lang="en-US" dirty="0" smtClean="0"/>
              <a:t>Linear </a:t>
            </a:r>
            <a:r>
              <a:rPr lang="en-US" dirty="0" smtClean="0">
                <a:solidFill>
                  <a:srgbClr val="0070C0"/>
                </a:solidFill>
              </a:rPr>
              <a:t>Mixed</a:t>
            </a:r>
            <a:r>
              <a:rPr lang="en-US" dirty="0" smtClean="0"/>
              <a:t> Model</a:t>
            </a:r>
            <a:endParaRPr lang="en-US" dirty="0"/>
          </a:p>
        </p:txBody>
      </p:sp>
      <p:sp>
        <p:nvSpPr>
          <p:cNvPr id="5" name="TextBox 4"/>
          <p:cNvSpPr txBox="1"/>
          <p:nvPr/>
        </p:nvSpPr>
        <p:spPr>
          <a:xfrm>
            <a:off x="866946" y="3944270"/>
            <a:ext cx="2592056"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Model</a:t>
            </a:r>
            <a:endParaRPr lang="en-US" dirty="0"/>
          </a:p>
        </p:txBody>
      </p:sp>
      <p:sp>
        <p:nvSpPr>
          <p:cNvPr id="6" name="TextBox 5"/>
          <p:cNvSpPr txBox="1"/>
          <p:nvPr/>
        </p:nvSpPr>
        <p:spPr>
          <a:xfrm>
            <a:off x="5383305" y="5744705"/>
            <a:ext cx="1425390" cy="369332"/>
          </a:xfrm>
          <a:prstGeom prst="rect">
            <a:avLst/>
          </a:prstGeom>
          <a:noFill/>
          <a:ln>
            <a:solidFill>
              <a:schemeClr val="tx1"/>
            </a:solidFill>
          </a:ln>
        </p:spPr>
        <p:txBody>
          <a:bodyPr wrap="none" rtlCol="0">
            <a:spAutoFit/>
          </a:bodyPr>
          <a:lstStyle/>
          <a:p>
            <a:r>
              <a:rPr lang="en-US" dirty="0" smtClean="0"/>
              <a:t>Linear Model</a:t>
            </a:r>
            <a:endParaRPr lang="en-US" dirty="0"/>
          </a:p>
        </p:txBody>
      </p:sp>
      <p:sp>
        <p:nvSpPr>
          <p:cNvPr id="7" name="TextBox 6"/>
          <p:cNvSpPr txBox="1"/>
          <p:nvPr/>
        </p:nvSpPr>
        <p:spPr>
          <a:xfrm rot="18978426">
            <a:off x="7201943" y="5115386"/>
            <a:ext cx="1933505"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8" name="TextBox 7"/>
          <p:cNvSpPr txBox="1"/>
          <p:nvPr/>
        </p:nvSpPr>
        <p:spPr>
          <a:xfrm rot="2327045">
            <a:off x="2825516" y="5115384"/>
            <a:ext cx="2428859"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p:sp>
        <p:nvSpPr>
          <p:cNvPr id="9" name="TextBox 8"/>
          <p:cNvSpPr txBox="1"/>
          <p:nvPr/>
        </p:nvSpPr>
        <p:spPr>
          <a:xfrm rot="18965979">
            <a:off x="2817698" y="2878584"/>
            <a:ext cx="1886339"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0" name="TextBox 9"/>
          <p:cNvSpPr txBox="1"/>
          <p:nvPr/>
        </p:nvSpPr>
        <p:spPr>
          <a:xfrm rot="2889377">
            <a:off x="7280806" y="2893069"/>
            <a:ext cx="2312042"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mc:AlternateContent xmlns:mc="http://schemas.openxmlformats.org/markup-compatibility/2006" xmlns:a14="http://schemas.microsoft.com/office/drawing/2010/main">
        <mc:Choice Requires="a14">
          <p:sp>
            <p:nvSpPr>
              <p:cNvPr id="11" name="TextBox 10"/>
              <p:cNvSpPr txBox="1"/>
              <p:nvPr/>
            </p:nvSpPr>
            <p:spPr>
              <a:xfrm>
                <a:off x="5941044" y="1229167"/>
                <a:ext cx="2565478" cy="523990"/>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941044" y="1229167"/>
                <a:ext cx="2565478" cy="523990"/>
              </a:xfrm>
              <a:prstGeom prst="rect">
                <a:avLst/>
              </a:prstGeom>
              <a:blipFill>
                <a:blip r:embed="rId2"/>
                <a:stretch>
                  <a:fillRect t="-19767" b="-93023"/>
                </a:stretch>
              </a:blipFill>
            </p:spPr>
            <p:txBody>
              <a:bodyPr/>
              <a:lstStyle/>
              <a:p>
                <a:r>
                  <a:rPr lang="en-US">
                    <a:noFill/>
                  </a:rPr>
                  <a:t> </a:t>
                </a:r>
              </a:p>
            </p:txBody>
          </p:sp>
        </mc:Fallback>
      </mc:AlternateContent>
      <p:sp>
        <p:nvSpPr>
          <p:cNvPr id="12" name="TextBox 11"/>
          <p:cNvSpPr txBox="1"/>
          <p:nvPr/>
        </p:nvSpPr>
        <p:spPr>
          <a:xfrm>
            <a:off x="866946" y="1553972"/>
            <a:ext cx="2790187"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Model</a:t>
            </a:r>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383133" y="2593333"/>
                <a:ext cx="1688662" cy="739433"/>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83133" y="2593333"/>
                <a:ext cx="1688662" cy="739433"/>
              </a:xfrm>
              <a:prstGeom prst="rect">
                <a:avLst/>
              </a:prstGeom>
              <a:blipFill>
                <a:blip r:embed="rId3"/>
                <a:stretch>
                  <a:fillRect t="-820" r="-1444" b="-64754"/>
                </a:stretch>
              </a:blipFill>
            </p:spPr>
            <p:txBody>
              <a:bodyPr/>
              <a:lstStyle/>
              <a:p>
                <a:r>
                  <a:rPr lang="en-US">
                    <a:noFill/>
                  </a:rPr>
                  <a:t> </a:t>
                </a:r>
              </a:p>
            </p:txBody>
          </p:sp>
        </mc:Fallback>
      </mc:AlternateContent>
      <p:sp>
        <p:nvSpPr>
          <p:cNvPr id="14" name="TextBox 13"/>
          <p:cNvSpPr txBox="1"/>
          <p:nvPr/>
        </p:nvSpPr>
        <p:spPr>
          <a:xfrm rot="18928677">
            <a:off x="2718468" y="712156"/>
            <a:ext cx="1708236"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5" name="Right Arrow 14"/>
          <p:cNvSpPr/>
          <p:nvPr/>
        </p:nvSpPr>
        <p:spPr>
          <a:xfrm rot="18975752">
            <a:off x="7071943" y="492739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8975752">
            <a:off x="3246943" y="316503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3650553">
            <a:off x="7304362" y="3165032"/>
            <a:ext cx="1633585"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2992984">
            <a:off x="3372480" y="4927392"/>
            <a:ext cx="1761272"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8975752">
            <a:off x="3601467" y="1114567"/>
            <a:ext cx="755103"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16200000">
            <a:off x="1183029" y="2799959"/>
            <a:ext cx="1761272"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455595" y="1488626"/>
            <a:ext cx="1013153"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58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Linear Model (LM): Formal Definition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Formally, consider </a:t>
                </a:r>
                <a14:m>
                  <m:oMath xmlns:m="http://schemas.openxmlformats.org/officeDocument/2006/math">
                    <m:r>
                      <a:rPr lang="en-US" b="0" i="1" smtClean="0">
                        <a:latin typeface="Cambria Math" panose="02040503050406030204" pitchFamily="18" charset="0"/>
                      </a:rPr>
                      <m:t>𝑛</m:t>
                    </m:r>
                  </m:oMath>
                </a14:m>
                <a:r>
                  <a:rPr lang="en-US" dirty="0" smtClean="0"/>
                  <a:t> </a:t>
                </a:r>
                <a:r>
                  <a:rPr lang="en-US" dirty="0" smtClean="0">
                    <a:solidFill>
                      <a:srgbClr val="0070C0"/>
                    </a:solidFill>
                  </a:rPr>
                  <a:t>observations</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oMath>
                </a14:m>
                <a:r>
                  <a:rPr lang="en-US" dirty="0" smtClean="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smtClean="0"/>
                  <a:t> is an observation on </a:t>
                </a:r>
                <a:r>
                  <a:rPr lang="en-US" dirty="0" smtClean="0">
                    <a:solidFill>
                      <a:srgbClr val="0070C0"/>
                    </a:solidFill>
                  </a:rPr>
                  <a:t>random variable</a:t>
                </a:r>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oMath>
                </a14:m>
                <a:r>
                  <a:rPr lang="en-US" dirty="0" smtClean="0"/>
                  <a:t>, with </a:t>
                </a:r>
                <a:r>
                  <a:rPr lang="en-US" dirty="0" smtClean="0">
                    <a:solidFill>
                      <a:srgbClr val="0070C0"/>
                    </a:solidFill>
                  </a:rPr>
                  <a:t>expectation</a:t>
                </a:r>
                <a:r>
                  <a:rPr lang="en-US" dirty="0" smtClean="0"/>
                  <a:t> </a:t>
                </a:r>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𝔼</m:t>
                    </m:r>
                    <m:d>
                      <m:dPr>
                        <m:ctrlPr>
                          <a:rPr lang="en-US"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e>
                    </m:d>
                  </m:oMath>
                </a14:m>
                <a:r>
                  <a:rPr lang="en-US" dirty="0" smtClean="0"/>
                  <a:t>. Suppose that an appropriate model for the relationship between </a:t>
                </a:r>
                <a14:m>
                  <m:oMath xmlns:m="http://schemas.openxmlformats.org/officeDocument/2006/math">
                    <m:r>
                      <a:rPr lang="en-US" b="0" i="1" smtClean="0">
                        <a:latin typeface="Cambria Math" panose="02040503050406030204" pitchFamily="18" charset="0"/>
                      </a:rPr>
                      <m:t>𝑥</m:t>
                    </m:r>
                  </m:oMath>
                </a14:m>
                <a:r>
                  <a:rPr lang="en-US" dirty="0" smtClean="0"/>
                  <a:t> and </a:t>
                </a:r>
                <a14:m>
                  <m:oMath xmlns:m="http://schemas.openxmlformats.org/officeDocument/2006/math">
                    <m:r>
                      <a:rPr lang="en-US" b="0" i="1" smtClean="0">
                        <a:latin typeface="Cambria Math" panose="02040503050406030204" pitchFamily="18" charset="0"/>
                      </a:rPr>
                      <m:t>𝑦</m:t>
                    </m:r>
                  </m:oMath>
                </a14:m>
                <a:r>
                  <a:rPr lang="en-US" dirty="0" smtClean="0"/>
                  <a:t> is: </a:t>
                </a:r>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oMath>
                </a14:m>
                <a:r>
                  <a:rPr lang="en-US" dirty="0" smtClean="0"/>
                  <a:t> where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a:t>
                </a:r>
              </a:p>
              <a:p>
                <a:pPr marL="0" indent="0">
                  <a:buNone/>
                </a:pPr>
                <a:r>
                  <a:rPr lang="en-US" dirty="0" smtClean="0"/>
                  <a:t>Here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smtClean="0"/>
                  <a:t> is an unknown </a:t>
                </a:r>
                <a:r>
                  <a:rPr lang="en-US" dirty="0" smtClean="0">
                    <a:solidFill>
                      <a:srgbClr val="0070C0"/>
                    </a:solidFill>
                  </a:rPr>
                  <a:t>parameter</a:t>
                </a:r>
                <a:r>
                  <a:rPr lang="en-US" dirty="0" smtClean="0"/>
                  <a:t> and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rPr>
                          <m:t>𝑖</m:t>
                        </m:r>
                      </m:sub>
                    </m:sSub>
                  </m:oMath>
                </a14:m>
                <a:r>
                  <a:rPr lang="en-US" dirty="0" smtClean="0"/>
                  <a:t> are mutually independent zero mean random variables, each with the same </a:t>
                </a:r>
                <a:r>
                  <a:rPr lang="en-US" dirty="0" smtClean="0">
                    <a:solidFill>
                      <a:srgbClr val="0070C0"/>
                    </a:solidFill>
                  </a:rPr>
                  <a:t>variance</a:t>
                </a:r>
                <a:r>
                  <a:rPr lang="en-US" dirty="0" smtClean="0"/>
                  <a:t>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oMath>
                </a14:m>
                <a:r>
                  <a:rPr lang="en-US" dirty="0" smtClean="0"/>
                  <a:t>. So the model says that </a:t>
                </a:r>
                <a14:m>
                  <m:oMath xmlns:m="http://schemas.openxmlformats.org/officeDocument/2006/math">
                    <m:r>
                      <a:rPr lang="en-US" b="0" i="1" smtClean="0">
                        <a:latin typeface="Cambria Math" panose="02040503050406030204" pitchFamily="18" charset="0"/>
                      </a:rPr>
                      <m:t>𝑌</m:t>
                    </m:r>
                  </m:oMath>
                </a14:m>
                <a:r>
                  <a:rPr lang="en-US" dirty="0" smtClean="0"/>
                  <a:t> is given by </a:t>
                </a:r>
                <a14:m>
                  <m:oMath xmlns:m="http://schemas.openxmlformats.org/officeDocument/2006/math">
                    <m:r>
                      <a:rPr lang="en-US" i="1">
                        <a:latin typeface="Cambria Math" panose="02040503050406030204" pitchFamily="18" charset="0"/>
                      </a:rPr>
                      <m:t>𝑥</m:t>
                    </m:r>
                  </m:oMath>
                </a14:m>
                <a:r>
                  <a:rPr lang="en-US" dirty="0" smtClean="0"/>
                  <a:t> multiplied by a </a:t>
                </a:r>
                <a:r>
                  <a:rPr lang="en-US" dirty="0" smtClean="0">
                    <a:solidFill>
                      <a:srgbClr val="0070C0"/>
                    </a:solidFill>
                  </a:rPr>
                  <a:t>constant</a:t>
                </a:r>
                <a:r>
                  <a:rPr lang="en-US" dirty="0" smtClean="0"/>
                  <a:t> plus a random term. </a:t>
                </a:r>
                <a14:m>
                  <m:oMath xmlns:m="http://schemas.openxmlformats.org/officeDocument/2006/math">
                    <m:r>
                      <a:rPr lang="en-US" i="1">
                        <a:latin typeface="Cambria Math" panose="02040503050406030204" pitchFamily="18" charset="0"/>
                      </a:rPr>
                      <m:t>𝑌</m:t>
                    </m:r>
                  </m:oMath>
                </a14:m>
                <a:r>
                  <a:rPr lang="en-US" dirty="0" smtClean="0"/>
                  <a:t> is an example of a </a:t>
                </a:r>
                <a:r>
                  <a:rPr lang="en-US" i="1" dirty="0" smtClean="0">
                    <a:solidFill>
                      <a:srgbClr val="0070C0"/>
                    </a:solidFill>
                  </a:rPr>
                  <a:t>response variable</a:t>
                </a:r>
                <a:r>
                  <a:rPr lang="en-US" dirty="0" smtClean="0"/>
                  <a:t>, while </a:t>
                </a:r>
                <a:r>
                  <a:rPr lang="en-US" i="1" dirty="0" smtClean="0"/>
                  <a:t>x</a:t>
                </a:r>
                <a:r>
                  <a:rPr lang="en-US" dirty="0" smtClean="0"/>
                  <a:t> is an example of a </a:t>
                </a:r>
                <a:r>
                  <a:rPr lang="en-US" i="1" dirty="0" smtClean="0">
                    <a:solidFill>
                      <a:srgbClr val="0070C0"/>
                    </a:solidFill>
                  </a:rPr>
                  <a:t>predictor variable</a:t>
                </a:r>
                <a:r>
                  <a:rPr 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241" r="-1043"/>
                </a:stretch>
              </a:blipFill>
            </p:spPr>
            <p:txBody>
              <a:bodyPr/>
              <a:lstStyle/>
              <a:p>
                <a:r>
                  <a:rPr lang="en-US">
                    <a:noFill/>
                  </a:rPr>
                  <a:t> </a:t>
                </a:r>
              </a:p>
            </p:txBody>
          </p:sp>
        </mc:Fallback>
      </mc:AlternateContent>
      <p:sp>
        <p:nvSpPr>
          <p:cNvPr id="5" name="TextBox 4"/>
          <p:cNvSpPr txBox="1"/>
          <p:nvPr/>
        </p:nvSpPr>
        <p:spPr>
          <a:xfrm>
            <a:off x="1657798" y="6244281"/>
            <a:ext cx="8876404" cy="369332"/>
          </a:xfrm>
          <a:prstGeom prst="rect">
            <a:avLst/>
          </a:prstGeom>
          <a:solidFill>
            <a:srgbClr val="0070C0"/>
          </a:solidFill>
        </p:spPr>
        <p:txBody>
          <a:bodyPr wrap="none" rtlCol="0">
            <a:spAutoFit/>
          </a:bodyPr>
          <a:lstStyle/>
          <a:p>
            <a:r>
              <a:rPr lang="en-US" dirty="0" smtClean="0">
                <a:solidFill>
                  <a:schemeClr val="bg1"/>
                </a:solidFill>
              </a:rPr>
              <a:t>Wood, S.N. 2006. Generalized Additive Models: An introduction with R. Chapman &amp; Hall/CRC.</a:t>
            </a:r>
            <a:endParaRPr lang="en-US" dirty="0">
              <a:solidFill>
                <a:schemeClr val="bg1"/>
              </a:solidFill>
            </a:endParaRPr>
          </a:p>
        </p:txBody>
      </p:sp>
    </p:spTree>
    <p:extLst>
      <p:ext uri="{BB962C8B-B14F-4D97-AF65-F5344CB8AC3E}">
        <p14:creationId xmlns:p14="http://schemas.microsoft.com/office/powerpoint/2010/main" val="2079366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Equivalent Terminology</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idx="1"/>
              </p:nvPr>
            </p:nvSpPr>
            <p:spPr/>
            <p:txBody>
              <a:bodyPr/>
              <a:lstStyle/>
              <a:p>
                <a:r>
                  <a:rPr lang="en-US" dirty="0" smtClean="0"/>
                  <a:t>Response Variable, </a:t>
                </a:r>
                <a14:m>
                  <m:oMath xmlns:m="http://schemas.openxmlformats.org/officeDocument/2006/math">
                    <m:r>
                      <a:rPr lang="en-US" b="1" i="1" smtClean="0">
                        <a:latin typeface="Cambria Math" panose="02040503050406030204" pitchFamily="18" charset="0"/>
                      </a:rPr>
                      <m:t>𝒀</m:t>
                    </m:r>
                  </m:oMath>
                </a14:m>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body" idx="1"/>
              </p:nvPr>
            </p:nvSpPr>
            <p:spPr>
              <a:blipFill>
                <a:blip r:embed="rId2"/>
                <a:stretch>
                  <a:fillRect l="-1891" b="-17037"/>
                </a:stretch>
              </a:blipFill>
            </p:spPr>
            <p:txBody>
              <a:bodyPr/>
              <a:lstStyle/>
              <a:p>
                <a:r>
                  <a:rPr lang="en-US">
                    <a:noFill/>
                  </a:rPr>
                  <a:t> </a:t>
                </a:r>
              </a:p>
            </p:txBody>
          </p:sp>
        </mc:Fallback>
      </mc:AlternateContent>
      <p:sp>
        <p:nvSpPr>
          <p:cNvPr id="5" name="Content Placeholder 4"/>
          <p:cNvSpPr>
            <a:spLocks noGrp="1"/>
          </p:cNvSpPr>
          <p:nvPr>
            <p:ph sz="half" idx="2"/>
          </p:nvPr>
        </p:nvSpPr>
        <p:spPr/>
        <p:txBody>
          <a:bodyPr/>
          <a:lstStyle/>
          <a:p>
            <a:r>
              <a:rPr lang="en-US" dirty="0" smtClean="0"/>
              <a:t>Dependent variable			</a:t>
            </a:r>
            <a:endParaRPr lang="en-US" dirty="0"/>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3"/>
              </p:nvPr>
            </p:nvSpPr>
            <p:spPr/>
            <p:txBody>
              <a:bodyPr/>
              <a:lstStyle/>
              <a:p>
                <a:r>
                  <a:rPr lang="en-US" dirty="0" smtClean="0"/>
                  <a:t>Predictor Variable, </a:t>
                </a:r>
                <a14:m>
                  <m:oMath xmlns:m="http://schemas.openxmlformats.org/officeDocument/2006/math">
                    <m:r>
                      <a:rPr lang="en-US" b="1" i="1" smtClean="0">
                        <a:latin typeface="Cambria Math" panose="02040503050406030204" pitchFamily="18" charset="0"/>
                      </a:rPr>
                      <m:t>𝒙</m:t>
                    </m:r>
                  </m:oMath>
                </a14:m>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type="body" sz="quarter" idx="3"/>
              </p:nvPr>
            </p:nvSpPr>
            <p:spPr>
              <a:blipFill>
                <a:blip r:embed="rId3"/>
                <a:stretch>
                  <a:fillRect l="-1882" b="-17037"/>
                </a:stretch>
              </a:blipFill>
            </p:spPr>
            <p:txBody>
              <a:bodyPr/>
              <a:lstStyle/>
              <a:p>
                <a:r>
                  <a:rPr lang="en-US">
                    <a:noFill/>
                  </a:rPr>
                  <a:t> </a:t>
                </a:r>
              </a:p>
            </p:txBody>
          </p:sp>
        </mc:Fallback>
      </mc:AlternateContent>
      <p:sp>
        <p:nvSpPr>
          <p:cNvPr id="7" name="Content Placeholder 6"/>
          <p:cNvSpPr>
            <a:spLocks noGrp="1"/>
          </p:cNvSpPr>
          <p:nvPr>
            <p:ph sz="quarter" idx="4"/>
          </p:nvPr>
        </p:nvSpPr>
        <p:spPr/>
        <p:txBody>
          <a:bodyPr/>
          <a:lstStyle/>
          <a:p>
            <a:r>
              <a:rPr lang="en-US" dirty="0" smtClean="0"/>
              <a:t>Independent variable</a:t>
            </a:r>
          </a:p>
          <a:p>
            <a:r>
              <a:rPr lang="en-US" dirty="0" smtClean="0"/>
              <a:t>Driver</a:t>
            </a:r>
          </a:p>
          <a:p>
            <a:r>
              <a:rPr lang="en-US" dirty="0" smtClean="0"/>
              <a:t>Covariate</a:t>
            </a:r>
            <a:endParaRPr lang="en-US" dirty="0"/>
          </a:p>
        </p:txBody>
      </p:sp>
    </p:spTree>
    <p:extLst>
      <p:ext uri="{BB962C8B-B14F-4D97-AF65-F5344CB8AC3E}">
        <p14:creationId xmlns:p14="http://schemas.microsoft.com/office/powerpoint/2010/main" val="807197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Examples</a:t>
            </a:r>
            <a:endParaRPr lang="en-US" dirty="0"/>
          </a:p>
        </p:txBody>
      </p:sp>
      <p:sp>
        <p:nvSpPr>
          <p:cNvPr id="9" name="Text Placeholder 8"/>
          <p:cNvSpPr>
            <a:spLocks noGrp="1"/>
          </p:cNvSpPr>
          <p:nvPr>
            <p:ph type="body" idx="1"/>
          </p:nvPr>
        </p:nvSpPr>
        <p:spPr/>
        <p:txBody>
          <a:bodyPr/>
          <a:lstStyle/>
          <a:p>
            <a:pPr algn="ctr"/>
            <a:r>
              <a:rPr lang="en-US" dirty="0" smtClean="0"/>
              <a:t>Linear Models</a:t>
            </a:r>
            <a:endParaRPr lang="en-US" dirty="0"/>
          </a:p>
        </p:txBody>
      </p:sp>
      <mc:AlternateContent xmlns:mc="http://schemas.openxmlformats.org/markup-compatibility/2006" xmlns:a14="http://schemas.microsoft.com/office/drawing/2010/main">
        <mc:Choice Requires="a14">
          <p:sp>
            <p:nvSpPr>
              <p:cNvPr id="10" name="Content Placeholder 9"/>
              <p:cNvSpPr>
                <a:spLocks noGrp="1"/>
              </p:cNvSpPr>
              <p:nvPr>
                <p:ph sz="half" idx="2"/>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3</m:t>
                          </m:r>
                        </m:sup>
                      </m:sSup>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r>
                        <a:rPr lang="en-US" b="0" i="1" smtClean="0">
                          <a:latin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𝑙𝑜𝑔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𝑥𝑧</m:t>
                          </m:r>
                        </m:e>
                      </m:d>
                    </m:oMath>
                  </m:oMathPara>
                </a14:m>
                <a:endParaRPr lang="en-US" dirty="0" smtClean="0"/>
              </a:p>
              <a:p>
                <a:pPr marL="0" indent="0">
                  <a:buNone/>
                </a:pPr>
                <a:endParaRPr lang="en-US" sz="15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num>
                        <m:den>
                          <m:r>
                            <a:rPr lang="en-US" b="0" i="1" smtClean="0">
                              <a:latin typeface="Cambria Math" panose="02040503050406030204" pitchFamily="18" charset="0"/>
                            </a:rPr>
                            <m:t>𝑥</m:t>
                          </m:r>
                        </m:den>
                      </m:f>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10" name="Content Placeholder 9"/>
              <p:cNvSpPr>
                <a:spLocks noGrp="1" noRot="1" noChangeAspect="1" noMove="1" noResize="1" noEditPoints="1" noAdjustHandles="1" noChangeArrowheads="1" noChangeShapeType="1" noTextEdit="1"/>
              </p:cNvSpPr>
              <p:nvPr>
                <p:ph sz="half" idx="2"/>
              </p:nvPr>
            </p:nvSpPr>
            <p:spPr>
              <a:blipFill>
                <a:blip r:embed="rId2"/>
                <a:stretch>
                  <a:fillRect l="-236"/>
                </a:stretch>
              </a:blipFill>
            </p:spPr>
            <p:txBody>
              <a:bodyPr/>
              <a:lstStyle/>
              <a:p>
                <a:r>
                  <a:rPr lang="en-US">
                    <a:noFill/>
                  </a:rPr>
                  <a:t> </a:t>
                </a:r>
              </a:p>
            </p:txBody>
          </p:sp>
        </mc:Fallback>
      </mc:AlternateContent>
      <p:sp>
        <p:nvSpPr>
          <p:cNvPr id="11" name="Text Placeholder 10"/>
          <p:cNvSpPr>
            <a:spLocks noGrp="1"/>
          </p:cNvSpPr>
          <p:nvPr>
            <p:ph type="body" sz="quarter" idx="3"/>
          </p:nvPr>
        </p:nvSpPr>
        <p:spPr/>
        <p:txBody>
          <a:bodyPr/>
          <a:lstStyle/>
          <a:p>
            <a:pPr algn="ctr"/>
            <a:r>
              <a:rPr lang="en-US" dirty="0" smtClean="0"/>
              <a:t>Non-linear Models</a:t>
            </a:r>
            <a:endParaRPr lang="en-US" dirty="0"/>
          </a:p>
        </p:txBody>
      </p:sp>
      <mc:AlternateContent xmlns:mc="http://schemas.openxmlformats.org/markup-compatibility/2006" xmlns:a14="http://schemas.microsoft.com/office/drawing/2010/main">
        <mc:Choice Requires="a14">
          <p:sp>
            <p:nvSpPr>
              <p:cNvPr id="12" name="Content Placeholder 11"/>
              <p:cNvSpPr>
                <a:spLocks noGrp="1"/>
              </p:cNvSpPr>
              <p:nvPr>
                <p:ph sz="quarter" idx="4"/>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𝑦</m:t>
                      </m:r>
                      <m:r>
                        <a:rPr lang="en-US"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𝑥</m:t>
                          </m:r>
                        </m:sup>
                      </m:sSubSup>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num>
                        <m:den>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den>
                      </m:f>
                      <m:r>
                        <a:rPr lang="en-US" b="0" i="1" smtClean="0">
                          <a:latin typeface="Cambria Math" panose="02040503050406030204" pitchFamily="18" charset="0"/>
                        </a:rPr>
                        <m:t>𝑥</m:t>
                      </m:r>
                    </m:oMath>
                  </m:oMathPara>
                </a14:m>
                <a:endParaRPr lang="en-US" dirty="0" smtClean="0"/>
              </a:p>
              <a:p>
                <a:pPr marL="0" indent="0">
                  <a:buNone/>
                </a:pPr>
                <a:endParaRPr lang="en-US" sz="14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up>
                      </m:sSup>
                    </m:oMath>
                  </m:oMathPara>
                </a14:m>
                <a:endParaRPr lang="en-US" dirty="0"/>
              </a:p>
              <a:p>
                <a:pPr marL="0" indent="0">
                  <a:buNone/>
                </a:pPr>
                <a:endParaRPr lang="en-US" dirty="0"/>
              </a:p>
            </p:txBody>
          </p:sp>
        </mc:Choice>
        <mc:Fallback xmlns="">
          <p:sp>
            <p:nvSpPr>
              <p:cNvPr id="12" name="Content Placeholder 11"/>
              <p:cNvSpPr>
                <a:spLocks noGrp="1" noRot="1" noChangeAspect="1" noMove="1" noResize="1" noEditPoints="1" noAdjustHandles="1" noChangeArrowheads="1" noChangeShapeType="1" noTextEdit="1"/>
              </p:cNvSpPr>
              <p:nvPr>
                <p:ph sz="quarter" idx="4"/>
              </p:nvPr>
            </p:nvSpPr>
            <p:spPr>
              <a:blipFill>
                <a:blip r:embed="rId3"/>
                <a:stretch>
                  <a:fillRect/>
                </a:stretch>
              </a:blipFill>
            </p:spPr>
            <p:txBody>
              <a:bodyPr/>
              <a:lstStyle/>
              <a:p>
                <a:r>
                  <a:rPr lang="en-US">
                    <a:noFill/>
                  </a:rPr>
                  <a:t> </a:t>
                </a:r>
              </a:p>
            </p:txBody>
          </p:sp>
        </mc:Fallback>
      </mc:AlternateContent>
      <p:sp>
        <p:nvSpPr>
          <p:cNvPr id="8" name="Rectangle 7"/>
          <p:cNvSpPr/>
          <p:nvPr/>
        </p:nvSpPr>
        <p:spPr>
          <a:xfrm>
            <a:off x="4604951" y="266611"/>
            <a:ext cx="7331676" cy="1200329"/>
          </a:xfrm>
          <a:prstGeom prst="rect">
            <a:avLst/>
          </a:prstGeom>
          <a:solidFill>
            <a:srgbClr val="0070C0"/>
          </a:solidFill>
          <a:ln>
            <a:noFill/>
          </a:ln>
        </p:spPr>
        <p:txBody>
          <a:bodyPr wrap="square">
            <a:spAutoFit/>
          </a:bodyPr>
          <a:lstStyle/>
          <a:p>
            <a:r>
              <a:rPr lang="en-US" dirty="0">
                <a:solidFill>
                  <a:schemeClr val="bg1"/>
                </a:solidFill>
              </a:rPr>
              <a:t>The simple linear model, introduced above, can be generalized by allowing the response variable to depend on multiple predictor variables (plus an additive constant). These extra predictor variables can themselves be transformations of the original predictors. (Wood 2006)</a:t>
            </a:r>
          </a:p>
        </p:txBody>
      </p:sp>
    </p:spTree>
    <p:extLst>
      <p:ext uri="{BB962C8B-B14F-4D97-AF65-F5344CB8AC3E}">
        <p14:creationId xmlns:p14="http://schemas.microsoft.com/office/powerpoint/2010/main" val="1404036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Matrix Notation</a:t>
            </a:r>
            <a:endParaRPr lang="en-US" dirty="0"/>
          </a:p>
        </p:txBody>
      </p:sp>
      <p:pic>
        <p:nvPicPr>
          <p:cNvPr id="7" name="image2.png"/>
          <p:cNvPicPr>
            <a:picLocks noChangeAspect="1"/>
          </p:cNvPicPr>
          <p:nvPr/>
        </p:nvPicPr>
        <p:blipFill>
          <a:blip r:embed="rId2"/>
          <a:srcRect/>
          <a:stretch>
            <a:fillRect/>
          </a:stretch>
        </p:blipFill>
        <p:spPr>
          <a:xfrm>
            <a:off x="2183624" y="1568281"/>
            <a:ext cx="7824751" cy="4025695"/>
          </a:xfrm>
          <a:prstGeom prst="rect">
            <a:avLst/>
          </a:prstGeom>
          <a:ln/>
        </p:spPr>
      </p:pic>
      <p:sp>
        <p:nvSpPr>
          <p:cNvPr id="8" name="Right Brace 7"/>
          <p:cNvSpPr/>
          <p:nvPr/>
        </p:nvSpPr>
        <p:spPr>
          <a:xfrm rot="5400000">
            <a:off x="6795244" y="4706471"/>
            <a:ext cx="313767" cy="2088779"/>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6212542" y="6078070"/>
            <a:ext cx="1484189" cy="369332"/>
          </a:xfrm>
          <a:prstGeom prst="rect">
            <a:avLst/>
          </a:prstGeom>
          <a:noFill/>
        </p:spPr>
        <p:txBody>
          <a:bodyPr wrap="none" rtlCol="0">
            <a:spAutoFit/>
          </a:bodyPr>
          <a:lstStyle/>
          <a:p>
            <a:r>
              <a:rPr lang="en-US" dirty="0" smtClean="0">
                <a:solidFill>
                  <a:srgbClr val="0070C0"/>
                </a:solidFill>
              </a:rPr>
              <a:t>Design Matrix</a:t>
            </a:r>
            <a:endParaRPr lang="en-US" dirty="0">
              <a:solidFill>
                <a:srgbClr val="0070C0"/>
              </a:solidFill>
            </a:endParaRPr>
          </a:p>
        </p:txBody>
      </p:sp>
      <p:sp>
        <p:nvSpPr>
          <p:cNvPr id="10" name="TextBox 9"/>
          <p:cNvSpPr txBox="1"/>
          <p:nvPr/>
        </p:nvSpPr>
        <p:spPr>
          <a:xfrm>
            <a:off x="8130987" y="4177552"/>
            <a:ext cx="1249316" cy="369332"/>
          </a:xfrm>
          <a:prstGeom prst="rect">
            <a:avLst/>
          </a:prstGeom>
          <a:noFill/>
        </p:spPr>
        <p:txBody>
          <a:bodyPr wrap="none" rtlCol="0">
            <a:spAutoFit/>
          </a:bodyPr>
          <a:lstStyle/>
          <a:p>
            <a:r>
              <a:rPr lang="en-US" dirty="0" smtClean="0">
                <a:solidFill>
                  <a:srgbClr val="0070C0"/>
                </a:solidFill>
              </a:rPr>
              <a:t>Parameters</a:t>
            </a:r>
            <a:endParaRPr lang="en-US" dirty="0">
              <a:solidFill>
                <a:srgbClr val="0070C0"/>
              </a:solidFill>
            </a:endParaRPr>
          </a:p>
        </p:txBody>
      </p:sp>
      <p:sp>
        <p:nvSpPr>
          <p:cNvPr id="11" name="TextBox 10"/>
          <p:cNvSpPr txBox="1"/>
          <p:nvPr/>
        </p:nvSpPr>
        <p:spPr>
          <a:xfrm>
            <a:off x="9161929" y="5409311"/>
            <a:ext cx="741229" cy="369332"/>
          </a:xfrm>
          <a:prstGeom prst="rect">
            <a:avLst/>
          </a:prstGeom>
          <a:noFill/>
        </p:spPr>
        <p:txBody>
          <a:bodyPr wrap="none" rtlCol="0">
            <a:spAutoFit/>
          </a:bodyPr>
          <a:lstStyle/>
          <a:p>
            <a:r>
              <a:rPr lang="en-US" dirty="0" smtClean="0">
                <a:solidFill>
                  <a:srgbClr val="0070C0"/>
                </a:solidFill>
              </a:rPr>
              <a:t>Errors</a:t>
            </a:r>
            <a:endParaRPr lang="en-US" dirty="0">
              <a:solidFill>
                <a:srgbClr val="0070C0"/>
              </a:solidFill>
            </a:endParaRPr>
          </a:p>
        </p:txBody>
      </p:sp>
    </p:spTree>
    <p:extLst>
      <p:ext uri="{BB962C8B-B14F-4D97-AF65-F5344CB8AC3E}">
        <p14:creationId xmlns:p14="http://schemas.microsoft.com/office/powerpoint/2010/main" val="1957884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Generalized Linear Model (GLM)</a:t>
            </a:r>
            <a:endParaRPr lang="en-US" dirty="0"/>
          </a:p>
        </p:txBody>
      </p:sp>
      <p:sp>
        <p:nvSpPr>
          <p:cNvPr id="5" name="Content Placeholder 4"/>
          <p:cNvSpPr>
            <a:spLocks noGrp="1"/>
          </p:cNvSpPr>
          <p:nvPr>
            <p:ph idx="1"/>
          </p:nvPr>
        </p:nvSpPr>
        <p:spPr>
          <a:xfrm>
            <a:off x="838200" y="1265447"/>
            <a:ext cx="10515600" cy="4351338"/>
          </a:xfrm>
        </p:spPr>
        <p:txBody>
          <a:bodyPr/>
          <a:lstStyle/>
          <a:p>
            <a:pPr marL="282575" lvl="1"/>
            <a:r>
              <a:rPr lang="en-US" dirty="0" smtClean="0"/>
              <a:t>Common </a:t>
            </a:r>
            <a:r>
              <a:rPr lang="en-US" dirty="0"/>
              <a:t>approach for a class of regression models with single response variables</a:t>
            </a:r>
          </a:p>
          <a:p>
            <a:pPr marL="282575" lvl="2"/>
            <a:r>
              <a:rPr lang="en-US" sz="2400" dirty="0" smtClean="0"/>
              <a:t>Examples: </a:t>
            </a:r>
            <a:r>
              <a:rPr lang="en-US" sz="2400" dirty="0"/>
              <a:t>linear, logistic, Poisson regression</a:t>
            </a:r>
          </a:p>
          <a:p>
            <a:pPr marL="282575" lvl="2"/>
            <a:r>
              <a:rPr lang="en-US" sz="2400" dirty="0"/>
              <a:t>General applicability to distributions in the </a:t>
            </a:r>
            <a:r>
              <a:rPr lang="en-US" sz="2400" dirty="0">
                <a:solidFill>
                  <a:srgbClr val="0070C0"/>
                </a:solidFill>
              </a:rPr>
              <a:t>exponential family</a:t>
            </a:r>
          </a:p>
          <a:p>
            <a:pPr marL="0" indent="0">
              <a:buNone/>
            </a:pPr>
            <a:endParaRPr lang="en-US" dirty="0"/>
          </a:p>
        </p:txBody>
      </p:sp>
      <p:pic>
        <p:nvPicPr>
          <p:cNvPr id="6" name="Content Placeholder 3"/>
          <p:cNvPicPr>
            <a:picLocks noChangeAspect="1"/>
          </p:cNvPicPr>
          <p:nvPr/>
        </p:nvPicPr>
        <p:blipFill rotWithShape="1">
          <a:blip r:embed="rId2" cstate="print">
            <a:extLst>
              <a:ext uri="{28A0092B-C50C-407E-A947-70E740481C1C}">
                <a14:useLocalDpi xmlns:a14="http://schemas.microsoft.com/office/drawing/2010/main" val="0"/>
              </a:ext>
            </a:extLst>
          </a:blip>
          <a:srcRect l="3350" r="11195"/>
          <a:stretch/>
        </p:blipFill>
        <p:spPr>
          <a:xfrm>
            <a:off x="2963562" y="2734215"/>
            <a:ext cx="6264876" cy="4123785"/>
          </a:xfrm>
          <a:prstGeom prst="rect">
            <a:avLst/>
          </a:prstGeom>
        </p:spPr>
      </p:pic>
    </p:spTree>
    <p:extLst>
      <p:ext uri="{BB962C8B-B14F-4D97-AF65-F5344CB8AC3E}">
        <p14:creationId xmlns:p14="http://schemas.microsoft.com/office/powerpoint/2010/main" val="3573669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form of Probability Distributions in the Exponential Family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smtClean="0">
                    <a:solidFill>
                      <a:srgbClr val="0070C0"/>
                    </a:solidFill>
                  </a:rPr>
                  <a:t>Probability distribution function </a:t>
                </a:r>
                <a:r>
                  <a:rPr lang="en-US" dirty="0" smtClean="0"/>
                  <a:t>for a random variable </a:t>
                </a:r>
                <a14:m>
                  <m:oMath xmlns:m="http://schemas.openxmlformats.org/officeDocument/2006/math">
                    <m:r>
                      <a:rPr lang="en-US" b="0" i="1" smtClean="0">
                        <a:latin typeface="Cambria Math" panose="02040503050406030204" pitchFamily="18" charset="0"/>
                      </a:rPr>
                      <m:t>𝑌</m:t>
                    </m:r>
                  </m:oMath>
                </a14:m>
                <a:r>
                  <a:rPr lang="en-US" dirty="0" smtClean="0"/>
                  <a:t> from an exponential family:</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𝑌</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r>
                        <a:rPr lang="en-US" b="0" i="1" smtClean="0">
                          <a:latin typeface="Cambria Math" panose="02040503050406030204" pitchFamily="18" charset="0"/>
                        </a:rPr>
                        <m:t>=</m:t>
                      </m:r>
                      <m:r>
                        <a:rPr lang="en-US" b="0" i="1" smtClean="0">
                          <a:latin typeface="Cambria Math" panose="02040503050406030204" pitchFamily="18" charset="0"/>
                        </a:rPr>
                        <m:t>𝑒𝑥𝑝</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e>
                              </m:d>
                            </m:num>
                            <m:den>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𝜑</m:t>
                                  </m:r>
                                </m:e>
                              </m:d>
                            </m:den>
                          </m:f>
                          <m:r>
                            <a:rPr lang="en-US" b="0" i="1" smtClean="0">
                              <a:latin typeface="Cambria Math" panose="02040503050406030204" pitchFamily="18" charset="0"/>
                            </a:rPr>
                            <m:t>+</m:t>
                          </m:r>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e>
                          </m:d>
                        </m:e>
                      </m:d>
                    </m:oMath>
                  </m:oMathPara>
                </a14:m>
                <a:endParaRPr lang="en-US" dirty="0" smtClean="0"/>
              </a:p>
              <a:p>
                <a:pPr marL="0" indent="0">
                  <a:buNone/>
                </a:pPr>
                <a:r>
                  <a:rPr lang="en-US" dirty="0" smtClean="0">
                    <a:solidFill>
                      <a:srgbClr val="0070C0"/>
                    </a:solidFill>
                  </a:rPr>
                  <a:t>Variance</a:t>
                </a:r>
                <a:r>
                  <a:rPr lang="en-US" dirty="0" smtClean="0"/>
                  <a:t> of </a:t>
                </a:r>
                <a14:m>
                  <m:oMath xmlns:m="http://schemas.openxmlformats.org/officeDocument/2006/math">
                    <m:r>
                      <a:rPr lang="en-US" i="1">
                        <a:latin typeface="Cambria Math" panose="02040503050406030204" pitchFamily="18" charset="0"/>
                      </a:rPr>
                      <m:t>𝑌</m:t>
                    </m:r>
                  </m:oMath>
                </a14:m>
                <a:r>
                  <a:rPr lang="en-US" dirty="0" smtClean="0"/>
                  <a:t>:</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𝑣𝑎𝑟</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𝜑</m:t>
                          </m:r>
                        </m:e>
                      </m:d>
                    </m:oMath>
                  </m:oMathPara>
                </a14:m>
                <a:endParaRPr lang="en-US" dirty="0" smtClean="0"/>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smtClean="0"/>
                  <a:t>: </a:t>
                </a:r>
                <a:r>
                  <a:rPr lang="en-US" dirty="0" smtClean="0">
                    <a:solidFill>
                      <a:srgbClr val="0070C0"/>
                    </a:solidFill>
                  </a:rPr>
                  <a:t>Canonical parameter </a:t>
                </a:r>
                <a:r>
                  <a:rPr lang="en-US" dirty="0" smtClean="0"/>
                  <a:t>(relates to the mean)</a:t>
                </a:r>
                <a:endParaRPr lang="en-US" dirty="0" smtClean="0">
                  <a:solidFill>
                    <a:srgbClr val="0070C0"/>
                  </a:solidFill>
                </a:endParaRPr>
              </a:p>
              <a:p>
                <a:pPr marL="2111375" indent="-2111375">
                  <a:buNone/>
                </a:pPr>
                <a14:m>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𝜑</m:t>
                        </m:r>
                      </m:e>
                    </m:d>
                  </m:oMath>
                </a14:m>
                <a:r>
                  <a:rPr lang="en-US" dirty="0" smtClean="0"/>
                  <a:t>, </a:t>
                </a:r>
                <a14:m>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m:t>
                        </m:r>
                      </m:e>
                    </m:d>
                  </m:oMath>
                </a14:m>
                <a:r>
                  <a:rPr lang="en-US" dirty="0" smtClean="0"/>
                  <a:t>, </a:t>
                </a:r>
                <a14:m>
                  <m:oMath xmlns:m="http://schemas.openxmlformats.org/officeDocument/2006/math">
                    <m:r>
                      <a:rPr lang="en-US" i="1">
                        <a:latin typeface="Cambria Math" panose="02040503050406030204" pitchFamily="18" charset="0"/>
                        <a:ea typeface="Cambria Math" panose="02040503050406030204" pitchFamily="18" charset="0"/>
                      </a:rPr>
                      <m:t>𝜑</m:t>
                    </m:r>
                  </m:oMath>
                </a14:m>
                <a:r>
                  <a:rPr lang="en-US" dirty="0" smtClean="0"/>
                  <a:t>: Nomenclature is not consistent in </a:t>
                </a:r>
                <a:r>
                  <a:rPr lang="en-US" dirty="0"/>
                  <a:t>the literature. </a:t>
                </a:r>
                <a:r>
                  <a:rPr lang="en-US" dirty="0" smtClean="0"/>
                  <a:t>Associated terms include </a:t>
                </a:r>
                <a:r>
                  <a:rPr lang="en-US" dirty="0" smtClean="0">
                    <a:solidFill>
                      <a:srgbClr val="0070C0"/>
                    </a:solidFill>
                  </a:rPr>
                  <a:t>scale factor</a:t>
                </a:r>
                <a:r>
                  <a:rPr lang="en-US" dirty="0" smtClean="0"/>
                  <a:t>, </a:t>
                </a:r>
                <a:r>
                  <a:rPr lang="en-US" dirty="0" smtClean="0">
                    <a:solidFill>
                      <a:srgbClr val="0070C0"/>
                    </a:solidFill>
                  </a:rPr>
                  <a:t>scale parameter</a:t>
                </a:r>
                <a:r>
                  <a:rPr lang="en-US" dirty="0" smtClean="0"/>
                  <a:t>, </a:t>
                </a:r>
                <a:r>
                  <a:rPr lang="en-US" dirty="0" smtClean="0">
                    <a:solidFill>
                      <a:srgbClr val="0070C0"/>
                    </a:solidFill>
                  </a:rPr>
                  <a:t>dispersion parameter</a:t>
                </a:r>
                <a:r>
                  <a:rPr lang="en-US" dirty="0" smtClean="0"/>
                  <a:t>. </a:t>
                </a:r>
                <a:r>
                  <a:rPr lang="en-US" sz="1600" dirty="0" smtClean="0"/>
                  <a:t>(See “r </a:t>
                </a:r>
                <a:r>
                  <a:rPr lang="en-US" sz="1600" dirty="0"/>
                  <a:t>- In GLMs are the Scale and Dispersion parameters the same_ - Cross </a:t>
                </a:r>
                <a:r>
                  <a:rPr lang="en-US" sz="1600" dirty="0" smtClean="0"/>
                  <a:t>Validated.pdf”)</a:t>
                </a: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3081" b="-1401"/>
                </a:stretch>
              </a:blipFill>
            </p:spPr>
            <p:txBody>
              <a:bodyPr/>
              <a:lstStyle/>
              <a:p>
                <a:r>
                  <a:rPr lang="en-US">
                    <a:noFill/>
                  </a:rPr>
                  <a:t> </a:t>
                </a:r>
              </a:p>
            </p:txBody>
          </p:sp>
        </mc:Fallback>
      </mc:AlternateContent>
    </p:spTree>
    <p:extLst>
      <p:ext uri="{BB962C8B-B14F-4D97-AF65-F5344CB8AC3E}">
        <p14:creationId xmlns:p14="http://schemas.microsoft.com/office/powerpoint/2010/main" val="2651190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Key Components of a GLM</a:t>
            </a:r>
            <a:endParaRPr lang="en-US" dirty="0"/>
          </a:p>
        </p:txBody>
      </p:sp>
      <p:sp>
        <p:nvSpPr>
          <p:cNvPr id="3" name="Content Placeholder 2"/>
          <p:cNvSpPr>
            <a:spLocks noGrp="1"/>
          </p:cNvSpPr>
          <p:nvPr>
            <p:ph idx="1"/>
          </p:nvPr>
        </p:nvSpPr>
        <p:spPr>
          <a:xfrm>
            <a:off x="2700981" y="1825625"/>
            <a:ext cx="6790038" cy="2482764"/>
          </a:xfrm>
        </p:spPr>
        <p:txBody>
          <a:bodyPr>
            <a:normAutofit/>
          </a:bodyPr>
          <a:lstStyle/>
          <a:p>
            <a:pPr marL="228600" lvl="2"/>
            <a:r>
              <a:rPr lang="en-US" b="1" dirty="0" smtClean="0">
                <a:solidFill>
                  <a:srgbClr val="0070C0"/>
                </a:solidFill>
              </a:rPr>
              <a:t>Random </a:t>
            </a:r>
            <a:r>
              <a:rPr lang="en-US" b="1" dirty="0">
                <a:solidFill>
                  <a:srgbClr val="0070C0"/>
                </a:solidFill>
              </a:rPr>
              <a:t>Component</a:t>
            </a:r>
            <a:endParaRPr lang="en-US" dirty="0">
              <a:solidFill>
                <a:srgbClr val="0070C0"/>
              </a:solidFill>
            </a:endParaRPr>
          </a:p>
          <a:p>
            <a:pPr marL="685800" lvl="4"/>
            <a:r>
              <a:rPr lang="en-US" dirty="0" smtClean="0"/>
              <a:t>Also referred to as: </a:t>
            </a:r>
            <a:r>
              <a:rPr lang="en-US" dirty="0" smtClean="0">
                <a:solidFill>
                  <a:srgbClr val="0070C0"/>
                </a:solidFill>
              </a:rPr>
              <a:t>sampling distribution</a:t>
            </a:r>
            <a:r>
              <a:rPr lang="en-US" dirty="0" smtClean="0"/>
              <a:t>, </a:t>
            </a:r>
            <a:r>
              <a:rPr lang="en-US" dirty="0" smtClean="0">
                <a:solidFill>
                  <a:srgbClr val="0070C0"/>
                </a:solidFill>
              </a:rPr>
              <a:t>error distribution</a:t>
            </a:r>
          </a:p>
          <a:p>
            <a:pPr marL="228600" lvl="2"/>
            <a:r>
              <a:rPr lang="en-US" b="1" dirty="0" smtClean="0">
                <a:solidFill>
                  <a:srgbClr val="0070C0"/>
                </a:solidFill>
              </a:rPr>
              <a:t>Systematic </a:t>
            </a:r>
            <a:r>
              <a:rPr lang="en-US" b="1" dirty="0">
                <a:solidFill>
                  <a:srgbClr val="0070C0"/>
                </a:solidFill>
              </a:rPr>
              <a:t>Component</a:t>
            </a:r>
            <a:endParaRPr lang="en-US" dirty="0">
              <a:solidFill>
                <a:srgbClr val="0070C0"/>
              </a:solidFill>
            </a:endParaRPr>
          </a:p>
          <a:p>
            <a:pPr marL="685800" lvl="4"/>
            <a:r>
              <a:rPr lang="en-US" dirty="0" smtClean="0"/>
              <a:t>Also referred to as: </a:t>
            </a:r>
            <a:r>
              <a:rPr lang="en-US" dirty="0" smtClean="0">
                <a:solidFill>
                  <a:srgbClr val="0070C0"/>
                </a:solidFill>
              </a:rPr>
              <a:t>linear model</a:t>
            </a:r>
            <a:r>
              <a:rPr lang="en-US" dirty="0" smtClean="0"/>
              <a:t>, </a:t>
            </a:r>
            <a:r>
              <a:rPr lang="en-US" dirty="0" smtClean="0">
                <a:solidFill>
                  <a:srgbClr val="0070C0"/>
                </a:solidFill>
              </a:rPr>
              <a:t>linear predictor</a:t>
            </a:r>
            <a:endParaRPr lang="en-US" dirty="0">
              <a:solidFill>
                <a:srgbClr val="0070C0"/>
              </a:solidFill>
            </a:endParaRPr>
          </a:p>
          <a:p>
            <a:pPr marL="228600" lvl="2"/>
            <a:r>
              <a:rPr lang="en-US" b="1" dirty="0">
                <a:solidFill>
                  <a:srgbClr val="0070C0"/>
                </a:solidFill>
              </a:rPr>
              <a:t>Link </a:t>
            </a:r>
            <a:r>
              <a:rPr lang="en-US" b="1" dirty="0" smtClean="0">
                <a:solidFill>
                  <a:srgbClr val="0070C0"/>
                </a:solidFill>
              </a:rPr>
              <a:t>function</a:t>
            </a:r>
            <a:endParaRPr lang="en-US" dirty="0">
              <a:solidFill>
                <a:srgbClr val="0070C0"/>
              </a:solidFill>
            </a:endParaRPr>
          </a:p>
        </p:txBody>
      </p:sp>
    </p:spTree>
    <p:extLst>
      <p:ext uri="{BB962C8B-B14F-4D97-AF65-F5344CB8AC3E}">
        <p14:creationId xmlns:p14="http://schemas.microsoft.com/office/powerpoint/2010/main" val="3656133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In terms of probability</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766482" y="1234888"/>
                <a:ext cx="10242163" cy="557910"/>
              </a:xfrm>
              <a:prstGeom prst="rect">
                <a:avLst/>
              </a:prstGeom>
              <a:solidFill>
                <a:srgbClr val="0070C0"/>
              </a:solidFill>
              <a:ln>
                <a:noFill/>
              </a:ln>
            </p:spPr>
            <p:txBody>
              <a:bodyPr wrap="none" rtlCol="0">
                <a:spAutoFit/>
              </a:bodyPr>
              <a:lstStyle/>
              <a:p>
                <a:r>
                  <a:rPr lang="en-US" sz="2800" dirty="0" smtClean="0">
                    <a:solidFill>
                      <a:schemeClr val="bg1"/>
                    </a:solidFill>
                  </a:rPr>
                  <a:t>Question: What is the probability of a call at mooring </a:t>
                </a:r>
                <a14:m>
                  <m:oMath xmlns:m="http://schemas.openxmlformats.org/officeDocument/2006/math">
                    <m:sSub>
                      <m:sSubPr>
                        <m:ctrlPr>
                          <a:rPr lang="en-US" sz="2800" i="1" dirty="0" smtClean="0">
                            <a:solidFill>
                              <a:schemeClr val="bg1"/>
                            </a:solidFill>
                            <a:latin typeface="Cambria Math" panose="02040503050406030204" pitchFamily="18" charset="0"/>
                          </a:rPr>
                        </m:ctrlPr>
                      </m:sSubPr>
                      <m:e>
                        <m:r>
                          <a:rPr lang="en-US" sz="2800" b="0" i="1" dirty="0" smtClean="0">
                            <a:solidFill>
                              <a:schemeClr val="bg1"/>
                            </a:solidFill>
                            <a:latin typeface="Cambria Math" panose="02040503050406030204" pitchFamily="18" charset="0"/>
                          </a:rPr>
                          <m:t>𝑚</m:t>
                        </m:r>
                      </m:e>
                      <m:sub>
                        <m:r>
                          <a:rPr lang="en-US" sz="2800" b="0" i="1" dirty="0" smtClean="0">
                            <a:solidFill>
                              <a:schemeClr val="bg1"/>
                            </a:solidFill>
                            <a:latin typeface="Cambria Math" panose="02040503050406030204" pitchFamily="18" charset="0"/>
                          </a:rPr>
                          <m:t>𝑖</m:t>
                        </m:r>
                      </m:sub>
                    </m:sSub>
                  </m:oMath>
                </a14:m>
                <a:r>
                  <a:rPr lang="en-US" sz="2800" i="1" dirty="0" smtClean="0">
                    <a:solidFill>
                      <a:schemeClr val="bg1"/>
                    </a:solidFill>
                  </a:rPr>
                  <a:t> </a:t>
                </a:r>
                <a:r>
                  <a:rPr lang="en-US" sz="2800" dirty="0" smtClean="0">
                    <a:solidFill>
                      <a:schemeClr val="bg1"/>
                    </a:solidFill>
                  </a:rPr>
                  <a:t>on date </a:t>
                </a:r>
                <a14:m>
                  <m:oMath xmlns:m="http://schemas.openxmlformats.org/officeDocument/2006/math">
                    <m:sSub>
                      <m:sSubPr>
                        <m:ctrlPr>
                          <a:rPr lang="en-US" sz="2800" i="1" smtClean="0">
                            <a:solidFill>
                              <a:schemeClr val="bg1"/>
                            </a:solidFill>
                            <a:latin typeface="Cambria Math" panose="02040503050406030204" pitchFamily="18" charset="0"/>
                          </a:rPr>
                        </m:ctrlPr>
                      </m:sSubPr>
                      <m:e>
                        <m:r>
                          <a:rPr lang="en-US" sz="2800" b="0" i="1" smtClean="0">
                            <a:solidFill>
                              <a:schemeClr val="bg1"/>
                            </a:solidFill>
                            <a:latin typeface="Cambria Math" panose="02040503050406030204" pitchFamily="18" charset="0"/>
                          </a:rPr>
                          <m:t>𝑑</m:t>
                        </m:r>
                      </m:e>
                      <m:sub>
                        <m:r>
                          <a:rPr lang="en-US" sz="2800" b="0" i="1" smtClean="0">
                            <a:solidFill>
                              <a:schemeClr val="bg1"/>
                            </a:solidFill>
                            <a:latin typeface="Cambria Math" panose="02040503050406030204" pitchFamily="18" charset="0"/>
                          </a:rPr>
                          <m:t>𝑗</m:t>
                        </m:r>
                      </m:sub>
                    </m:sSub>
                  </m:oMath>
                </a14:m>
                <a:r>
                  <a:rPr lang="en-US" sz="2800" dirty="0" smtClean="0">
                    <a:solidFill>
                      <a:schemeClr val="bg1"/>
                    </a:solidFill>
                  </a:rPr>
                  <a:t>? </a:t>
                </a:r>
                <a:endParaRPr lang="en-US" sz="2800" dirty="0">
                  <a:solidFill>
                    <a:schemeClr val="bg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766482" y="1234888"/>
                <a:ext cx="10242163" cy="557910"/>
              </a:xfrm>
              <a:prstGeom prst="rect">
                <a:avLst/>
              </a:prstGeom>
              <a:blipFill>
                <a:blip r:embed="rId2"/>
                <a:stretch>
                  <a:fillRect l="-1250" t="-10989" r="-298" b="-25275"/>
                </a:stretch>
              </a:blipFill>
              <a:ln>
                <a:noFill/>
              </a:ln>
            </p:spPr>
            <p:txBody>
              <a:bodyPr/>
              <a:lstStyle/>
              <a:p>
                <a:r>
                  <a:rPr lang="en-US">
                    <a:noFill/>
                  </a:rPr>
                  <a:t> </a:t>
                </a:r>
              </a:p>
            </p:txBody>
          </p:sp>
        </mc:Fallback>
      </mc:AlternateContent>
      <p:grpSp>
        <p:nvGrpSpPr>
          <p:cNvPr id="8" name="Group 7"/>
          <p:cNvGrpSpPr/>
          <p:nvPr/>
        </p:nvGrpSpPr>
        <p:grpSpPr>
          <a:xfrm>
            <a:off x="1558159" y="2389157"/>
            <a:ext cx="8347524" cy="776234"/>
            <a:chOff x="1746418" y="2962898"/>
            <a:chExt cx="8347524" cy="776234"/>
          </a:xfrm>
        </p:grpSpPr>
        <p:sp>
          <p:nvSpPr>
            <p:cNvPr id="4" name="Rectangle 3"/>
            <p:cNvSpPr/>
            <p:nvPr/>
          </p:nvSpPr>
          <p:spPr>
            <a:xfrm>
              <a:off x="1746418" y="3023997"/>
              <a:ext cx="247135" cy="2471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5" name="TextBox 4"/>
            <p:cNvSpPr txBox="1"/>
            <p:nvPr/>
          </p:nvSpPr>
          <p:spPr>
            <a:xfrm>
              <a:off x="2060076" y="2962898"/>
              <a:ext cx="8033866" cy="369332"/>
            </a:xfrm>
            <a:prstGeom prst="rect">
              <a:avLst/>
            </a:prstGeom>
            <a:noFill/>
          </p:spPr>
          <p:txBody>
            <a:bodyPr wrap="none" rtlCol="0">
              <a:spAutoFit/>
            </a:bodyPr>
            <a:lstStyle/>
            <a:p>
              <a:r>
                <a:rPr lang="en-US" dirty="0" smtClean="0"/>
                <a:t>Experiment or trial with negative outcome, no calls detected during the 90-s interval</a:t>
              </a:r>
              <a:endParaRPr lang="en-US" dirty="0"/>
            </a:p>
          </p:txBody>
        </p:sp>
        <p:sp>
          <p:nvSpPr>
            <p:cNvPr id="6" name="Rectangle 5"/>
            <p:cNvSpPr/>
            <p:nvPr/>
          </p:nvSpPr>
          <p:spPr>
            <a:xfrm>
              <a:off x="1748551" y="3405299"/>
              <a:ext cx="247135" cy="2471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7" name="TextBox 6"/>
            <p:cNvSpPr txBox="1"/>
            <p:nvPr/>
          </p:nvSpPr>
          <p:spPr>
            <a:xfrm>
              <a:off x="2060076" y="3369800"/>
              <a:ext cx="8022645" cy="369332"/>
            </a:xfrm>
            <a:prstGeom prst="rect">
              <a:avLst/>
            </a:prstGeom>
            <a:noFill/>
          </p:spPr>
          <p:txBody>
            <a:bodyPr wrap="none" rtlCol="0">
              <a:spAutoFit/>
            </a:bodyPr>
            <a:lstStyle/>
            <a:p>
              <a:r>
                <a:rPr lang="en-US" dirty="0" smtClean="0"/>
                <a:t>Experiment or trial with positive outcome, calls detected during the 90-s interval</a:t>
              </a:r>
              <a:endParaRPr lang="en-US" dirty="0"/>
            </a:p>
          </p:txBody>
        </p:sp>
      </p:grpSp>
      <mc:AlternateContent xmlns:mc="http://schemas.openxmlformats.org/markup-compatibility/2006" xmlns:a14="http://schemas.microsoft.com/office/drawing/2010/main">
        <mc:Choice Requires="a14">
          <p:sp>
            <p:nvSpPr>
              <p:cNvPr id="9" name="TextBox 8"/>
              <p:cNvSpPr txBox="1"/>
              <p:nvPr/>
            </p:nvSpPr>
            <p:spPr>
              <a:xfrm>
                <a:off x="766482" y="1982255"/>
                <a:ext cx="5703228" cy="369332"/>
              </a:xfrm>
              <a:prstGeom prst="rect">
                <a:avLst/>
              </a:prstGeom>
              <a:noFill/>
            </p:spPr>
            <p:txBody>
              <a:bodyPr wrap="none" rtlCol="0">
                <a:spAutoFit/>
              </a:bodyPr>
              <a:lstStyle/>
              <a:p>
                <a:r>
                  <a:rPr lang="en-US" dirty="0" smtClean="0"/>
                  <a:t>Let </a:t>
                </a:r>
                <a:r>
                  <a:rPr lang="en-US" dirty="0" smtClean="0">
                    <a:solidFill>
                      <a:srgbClr val="0070C0"/>
                    </a:solidFill>
                  </a:rPr>
                  <a:t>random variable </a:t>
                </a:r>
                <a14:m>
                  <m:oMath xmlns:m="http://schemas.openxmlformats.org/officeDocument/2006/math">
                    <m:r>
                      <a:rPr lang="en-US" b="0" i="1" smtClean="0">
                        <a:latin typeface="Cambria Math" panose="02040503050406030204" pitchFamily="18" charset="0"/>
                      </a:rPr>
                      <m:t>𝑌</m:t>
                    </m:r>
                  </m:oMath>
                </a14:m>
                <a:r>
                  <a:rPr lang="en-US" dirty="0" smtClean="0"/>
                  <a:t> represent the outcome of each trial.</a:t>
                </a:r>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766482" y="1982255"/>
                <a:ext cx="5703228" cy="369332"/>
              </a:xfrm>
              <a:prstGeom prst="rect">
                <a:avLst/>
              </a:prstGeom>
              <a:blipFill>
                <a:blip r:embed="rId3"/>
                <a:stretch>
                  <a:fillRect l="-963" t="-8197" r="-214" b="-24590"/>
                </a:stretch>
              </a:blipFill>
            </p:spPr>
            <p:txBody>
              <a:bodyPr/>
              <a:lstStyle/>
              <a:p>
                <a:r>
                  <a:rPr lang="en-US">
                    <a:noFill/>
                  </a:rPr>
                  <a:t> </a:t>
                </a:r>
              </a:p>
            </p:txBody>
          </p:sp>
        </mc:Fallback>
      </mc:AlternateContent>
      <p:sp>
        <p:nvSpPr>
          <p:cNvPr id="10" name="TextBox 9"/>
          <p:cNvSpPr txBox="1"/>
          <p:nvPr/>
        </p:nvSpPr>
        <p:spPr>
          <a:xfrm>
            <a:off x="766482" y="3456958"/>
            <a:ext cx="6077626" cy="369332"/>
          </a:xfrm>
          <a:prstGeom prst="rect">
            <a:avLst/>
          </a:prstGeom>
          <a:noFill/>
        </p:spPr>
        <p:txBody>
          <a:bodyPr wrap="none" rtlCol="0">
            <a:spAutoFit/>
          </a:bodyPr>
          <a:lstStyle/>
          <a:p>
            <a:r>
              <a:rPr lang="en-US" dirty="0" smtClean="0"/>
              <a:t>Collect data on a </a:t>
            </a:r>
            <a:r>
              <a:rPr lang="en-US" dirty="0" smtClean="0">
                <a:solidFill>
                  <a:srgbClr val="0070C0"/>
                </a:solidFill>
              </a:rPr>
              <a:t>sample</a:t>
            </a:r>
            <a:r>
              <a:rPr lang="en-US" dirty="0" smtClean="0"/>
              <a:t> of 90-s intervals between 2012-2016.</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766482" y="3953510"/>
                <a:ext cx="10332957" cy="391646"/>
              </a:xfrm>
              <a:prstGeom prst="rect">
                <a:avLst/>
              </a:prstGeom>
              <a:noFill/>
            </p:spPr>
            <p:txBody>
              <a:bodyPr wrap="none" rtlCol="0">
                <a:spAutoFit/>
              </a:bodyPr>
              <a:lstStyle/>
              <a:p>
                <a:r>
                  <a:rPr lang="en-US" dirty="0" smtClean="0"/>
                  <a:t>Denote each </a:t>
                </a:r>
                <a:r>
                  <a:rPr lang="en-US" dirty="0" smtClean="0">
                    <a:solidFill>
                      <a:srgbClr val="0070C0"/>
                    </a:solidFill>
                  </a:rPr>
                  <a:t>observation</a:t>
                </a:r>
                <a:r>
                  <a:rPr lang="en-US" dirty="0" smtClean="0"/>
                  <a:t> as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𝑖𝑗𝑘</m:t>
                        </m:r>
                      </m:sub>
                    </m:sSub>
                  </m:oMath>
                </a14:m>
                <a:r>
                  <a:rPr lang="en-US" dirty="0" smtClean="0"/>
                  <a:t>, where </a:t>
                </a:r>
                <a14:m>
                  <m:oMath xmlns:m="http://schemas.openxmlformats.org/officeDocument/2006/math">
                    <m:r>
                      <a:rPr lang="en-US" b="0" i="1" smtClean="0">
                        <a:latin typeface="Cambria Math" panose="02040503050406030204" pitchFamily="18" charset="0"/>
                      </a:rPr>
                      <m:t>𝑖</m:t>
                    </m:r>
                  </m:oMath>
                </a14:m>
                <a:r>
                  <a:rPr lang="en-US" dirty="0" smtClean="0"/>
                  <a:t> is the mooring index, </a:t>
                </a:r>
                <a14:m>
                  <m:oMath xmlns:m="http://schemas.openxmlformats.org/officeDocument/2006/math">
                    <m:r>
                      <a:rPr lang="en-US" b="0" i="1" smtClean="0">
                        <a:latin typeface="Cambria Math" panose="02040503050406030204" pitchFamily="18" charset="0"/>
                      </a:rPr>
                      <m:t>𝑗</m:t>
                    </m:r>
                  </m:oMath>
                </a14:m>
                <a:r>
                  <a:rPr lang="en-US" dirty="0" smtClean="0"/>
                  <a:t> is the date index, and </a:t>
                </a:r>
                <a14:m>
                  <m:oMath xmlns:m="http://schemas.openxmlformats.org/officeDocument/2006/math">
                    <m:r>
                      <a:rPr lang="en-US" b="0" i="1" smtClean="0">
                        <a:latin typeface="Cambria Math" panose="02040503050406030204" pitchFamily="18" charset="0"/>
                      </a:rPr>
                      <m:t>𝑘</m:t>
                    </m:r>
                  </m:oMath>
                </a14:m>
                <a:r>
                  <a:rPr lang="en-US" dirty="0" smtClean="0"/>
                  <a:t> is the interval index.</a:t>
                </a: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766482" y="3953510"/>
                <a:ext cx="10332957" cy="391646"/>
              </a:xfrm>
              <a:prstGeom prst="rect">
                <a:avLst/>
              </a:prstGeom>
              <a:blipFill>
                <a:blip r:embed="rId4"/>
                <a:stretch>
                  <a:fillRect l="-531" t="-7813" r="-413" b="-203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66482" y="4479684"/>
                <a:ext cx="10738881" cy="391646"/>
              </a:xfrm>
              <a:prstGeom prst="rect">
                <a:avLst/>
              </a:prstGeom>
              <a:noFill/>
            </p:spPr>
            <p:txBody>
              <a:bodyPr wrap="square" rtlCol="0">
                <a:spAutoFit/>
              </a:bodyPr>
              <a:lstStyle/>
              <a:p>
                <a:r>
                  <a:rPr lang="en-US" dirty="0" smtClean="0"/>
                  <a:t>The possible values for</a:t>
                </a:r>
                <a14:m>
                  <m:oMath xmlns:m="http://schemas.openxmlformats.org/officeDocument/2006/math">
                    <m:r>
                      <a:rPr lang="en-US">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𝑖𝑗𝑘</m:t>
                        </m:r>
                      </m:sub>
                    </m:sSub>
                  </m:oMath>
                </a14:m>
                <a:r>
                  <a:rPr lang="en-US" dirty="0" smtClean="0"/>
                  <a:t> may be any set of pairs like: {+,-}, {calls present, calls absent}, {success, failure}, {1, 0}. </a:t>
                </a:r>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766482" y="4479684"/>
                <a:ext cx="10738881" cy="391646"/>
              </a:xfrm>
              <a:prstGeom prst="rect">
                <a:avLst/>
              </a:prstGeom>
              <a:blipFill>
                <a:blip r:embed="rId5"/>
                <a:stretch>
                  <a:fillRect l="-511" t="-7813" r="-341" b="-203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766482" y="5008616"/>
                <a:ext cx="3273717" cy="369332"/>
              </a:xfrm>
              <a:prstGeom prst="rect">
                <a:avLst/>
              </a:prstGeom>
            </p:spPr>
            <p:txBody>
              <a:bodyPr wrap="none">
                <a:spAutoFit/>
              </a:bodyPr>
              <a:lstStyle/>
              <a:p>
                <a:r>
                  <a:rPr lang="en-US" dirty="0" smtClean="0"/>
                  <a:t>Therefore, </a:t>
                </a:r>
                <a14:m>
                  <m:oMath xmlns:m="http://schemas.openxmlformats.org/officeDocument/2006/math">
                    <m:r>
                      <a:rPr lang="en-US" b="0" i="1" smtClean="0">
                        <a:latin typeface="Cambria Math" panose="02040503050406030204" pitchFamily="18" charset="0"/>
                      </a:rPr>
                      <m:t>𝑌</m:t>
                    </m:r>
                  </m:oMath>
                </a14:m>
                <a:r>
                  <a:rPr lang="en-US" dirty="0"/>
                  <a:t> is a </a:t>
                </a:r>
                <a:r>
                  <a:rPr lang="en-US" dirty="0">
                    <a:solidFill>
                      <a:srgbClr val="0070C0"/>
                    </a:solidFill>
                  </a:rPr>
                  <a:t>binary variable</a:t>
                </a:r>
                <a:r>
                  <a:rPr lang="en-US" dirty="0"/>
                  <a:t>. </a:t>
                </a:r>
              </a:p>
            </p:txBody>
          </p:sp>
        </mc:Choice>
        <mc:Fallback xmlns="">
          <p:sp>
            <p:nvSpPr>
              <p:cNvPr id="13" name="Rectangle 12"/>
              <p:cNvSpPr>
                <a:spLocks noRot="1" noChangeAspect="1" noMove="1" noResize="1" noEditPoints="1" noAdjustHandles="1" noChangeArrowheads="1" noChangeShapeType="1" noTextEdit="1"/>
              </p:cNvSpPr>
              <p:nvPr/>
            </p:nvSpPr>
            <p:spPr>
              <a:xfrm>
                <a:off x="766482" y="5008616"/>
                <a:ext cx="3273717" cy="369332"/>
              </a:xfrm>
              <a:prstGeom prst="rect">
                <a:avLst/>
              </a:prstGeom>
              <a:blipFill>
                <a:blip r:embed="rId6"/>
                <a:stretch>
                  <a:fillRect l="-1676" t="-10000" r="-559" b="-26667"/>
                </a:stretch>
              </a:blipFill>
            </p:spPr>
            <p:txBody>
              <a:bodyPr/>
              <a:lstStyle/>
              <a:p>
                <a:r>
                  <a:rPr lang="en-US">
                    <a:noFill/>
                  </a:rPr>
                  <a:t> </a:t>
                </a:r>
              </a:p>
            </p:txBody>
          </p:sp>
        </mc:Fallback>
      </mc:AlternateContent>
      <p:sp>
        <p:nvSpPr>
          <p:cNvPr id="14" name="Rectangle 13"/>
          <p:cNvSpPr/>
          <p:nvPr/>
        </p:nvSpPr>
        <p:spPr>
          <a:xfrm>
            <a:off x="766482" y="5515234"/>
            <a:ext cx="3144900" cy="369332"/>
          </a:xfrm>
          <a:prstGeom prst="rect">
            <a:avLst/>
          </a:prstGeom>
        </p:spPr>
        <p:txBody>
          <a:bodyPr wrap="none">
            <a:spAutoFit/>
          </a:bodyPr>
          <a:lstStyle/>
          <a:p>
            <a:r>
              <a:rPr lang="en-US" dirty="0" smtClean="0"/>
              <a:t>And this is a </a:t>
            </a:r>
            <a:r>
              <a:rPr lang="en-US" dirty="0" smtClean="0">
                <a:solidFill>
                  <a:srgbClr val="0070C0"/>
                </a:solidFill>
              </a:rPr>
              <a:t>binomial</a:t>
            </a:r>
            <a:r>
              <a:rPr lang="en-US" dirty="0" smtClean="0"/>
              <a:t> problem. </a:t>
            </a:r>
            <a:endParaRPr lang="en-US" dirty="0"/>
          </a:p>
        </p:txBody>
      </p:sp>
    </p:spTree>
    <p:extLst>
      <p:ext uri="{BB962C8B-B14F-4D97-AF65-F5344CB8AC3E}">
        <p14:creationId xmlns:p14="http://schemas.microsoft.com/office/powerpoint/2010/main" val="2681043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365125"/>
            <a:ext cx="10515600" cy="1325563"/>
          </a:xfrm>
        </p:spPr>
        <p:txBody>
          <a:bodyPr anchor="t"/>
          <a:lstStyle/>
          <a:p>
            <a:r>
              <a:rPr lang="en-US" dirty="0" smtClean="0"/>
              <a:t>Random Component</a:t>
            </a:r>
            <a:endParaRPr lang="en-US" dirty="0"/>
          </a:p>
        </p:txBody>
      </p:sp>
      <p:sp>
        <p:nvSpPr>
          <p:cNvPr id="4" name="TextBox 3"/>
          <p:cNvSpPr txBox="1"/>
          <p:nvPr/>
        </p:nvSpPr>
        <p:spPr>
          <a:xfrm>
            <a:off x="708454" y="1151488"/>
            <a:ext cx="9766263" cy="369332"/>
          </a:xfrm>
          <a:prstGeom prst="rect">
            <a:avLst/>
          </a:prstGeom>
          <a:noFill/>
        </p:spPr>
        <p:txBody>
          <a:bodyPr wrap="none" rtlCol="0">
            <a:spAutoFit/>
          </a:bodyPr>
          <a:lstStyle/>
          <a:p>
            <a:pPr marL="285750" indent="-285750">
              <a:buFont typeface="Arial" panose="020B0604020202020204" pitchFamily="34" charset="0"/>
              <a:buChar char="•"/>
            </a:pPr>
            <a:r>
              <a:rPr lang="en-US" dirty="0" smtClean="0"/>
              <a:t>Examples of sampling distributions from the exponential family of probability distribution functions</a:t>
            </a:r>
            <a:endParaRPr lang="en-US" dirty="0"/>
          </a:p>
        </p:txBody>
      </p:sp>
      <p:sp>
        <p:nvSpPr>
          <p:cNvPr id="5" name="TextBox 4"/>
          <p:cNvSpPr txBox="1"/>
          <p:nvPr/>
        </p:nvSpPr>
        <p:spPr>
          <a:xfrm>
            <a:off x="1103870" y="1520820"/>
            <a:ext cx="2509148" cy="2308324"/>
          </a:xfrm>
          <a:prstGeom prst="rect">
            <a:avLst/>
          </a:prstGeom>
          <a:noFill/>
          <a:ln>
            <a:solidFill>
              <a:schemeClr val="tx1"/>
            </a:solidFill>
          </a:ln>
        </p:spPr>
        <p:txBody>
          <a:bodyPr wrap="none" rtlCol="0">
            <a:spAutoFit/>
          </a:bodyPr>
          <a:lstStyle/>
          <a:p>
            <a:pPr marL="0" lvl="4"/>
            <a:r>
              <a:rPr lang="en-US" u="sng" dirty="0"/>
              <a:t>Continuous </a:t>
            </a:r>
            <a:r>
              <a:rPr lang="en-US" u="sng" dirty="0" smtClean="0"/>
              <a:t>Distributions</a:t>
            </a:r>
            <a:endParaRPr lang="en-US" u="sng" dirty="0"/>
          </a:p>
          <a:p>
            <a:pPr marL="457200" lvl="3"/>
            <a:r>
              <a:rPr lang="en-US" dirty="0">
                <a:solidFill>
                  <a:srgbClr val="0070C0"/>
                </a:solidFill>
              </a:rPr>
              <a:t>Normal (Gaussian)</a:t>
            </a:r>
          </a:p>
          <a:p>
            <a:pPr marL="457200" lvl="3"/>
            <a:r>
              <a:rPr lang="en-US" dirty="0">
                <a:solidFill>
                  <a:srgbClr val="0070C0"/>
                </a:solidFill>
              </a:rPr>
              <a:t>Gamma</a:t>
            </a:r>
          </a:p>
          <a:p>
            <a:pPr marL="457200" lvl="3"/>
            <a:r>
              <a:rPr lang="en-US" dirty="0">
                <a:solidFill>
                  <a:srgbClr val="0070C0"/>
                </a:solidFill>
              </a:rPr>
              <a:t>Beta</a:t>
            </a:r>
          </a:p>
          <a:p>
            <a:pPr marL="457200" lvl="3"/>
            <a:r>
              <a:rPr lang="en-US" dirty="0">
                <a:solidFill>
                  <a:srgbClr val="0070C0"/>
                </a:solidFill>
              </a:rPr>
              <a:t>Inverse Normal</a:t>
            </a:r>
          </a:p>
          <a:p>
            <a:pPr marL="457200" lvl="3"/>
            <a:r>
              <a:rPr lang="en-US" dirty="0">
                <a:solidFill>
                  <a:srgbClr val="0070C0"/>
                </a:solidFill>
              </a:rPr>
              <a:t>Exponential</a:t>
            </a:r>
          </a:p>
          <a:p>
            <a:pPr marL="457200" lvl="3"/>
            <a:r>
              <a:rPr lang="en-US" dirty="0">
                <a:solidFill>
                  <a:srgbClr val="0070C0"/>
                </a:solidFill>
              </a:rPr>
              <a:t>Chi-Square</a:t>
            </a:r>
          </a:p>
          <a:p>
            <a:pPr marL="457200" lvl="3"/>
            <a:r>
              <a:rPr lang="en-US" dirty="0" err="1" smtClean="0">
                <a:solidFill>
                  <a:srgbClr val="0070C0"/>
                </a:solidFill>
              </a:rPr>
              <a:t>Dirichlet</a:t>
            </a:r>
            <a:endParaRPr lang="en-US" dirty="0">
              <a:solidFill>
                <a:srgbClr val="0070C0"/>
              </a:solidFill>
            </a:endParaRPr>
          </a:p>
        </p:txBody>
      </p:sp>
      <p:sp>
        <p:nvSpPr>
          <p:cNvPr id="6" name="TextBox 5"/>
          <p:cNvSpPr txBox="1"/>
          <p:nvPr/>
        </p:nvSpPr>
        <p:spPr>
          <a:xfrm>
            <a:off x="3856857" y="1520820"/>
            <a:ext cx="2343270" cy="2308324"/>
          </a:xfrm>
          <a:prstGeom prst="rect">
            <a:avLst/>
          </a:prstGeom>
          <a:noFill/>
          <a:ln>
            <a:solidFill>
              <a:schemeClr val="tx1"/>
            </a:solidFill>
          </a:ln>
        </p:spPr>
        <p:txBody>
          <a:bodyPr wrap="none" rtlCol="0">
            <a:spAutoFit/>
          </a:bodyPr>
          <a:lstStyle/>
          <a:p>
            <a:pPr marL="0" lvl="4"/>
            <a:r>
              <a:rPr lang="en-US" u="sng" dirty="0" smtClean="0"/>
              <a:t>Discrete Distributions</a:t>
            </a:r>
            <a:endParaRPr lang="en-US" u="sng" dirty="0"/>
          </a:p>
          <a:p>
            <a:pPr marL="457200" lvl="3"/>
            <a:r>
              <a:rPr lang="en-US" dirty="0">
                <a:solidFill>
                  <a:srgbClr val="0070C0"/>
                </a:solidFill>
              </a:rPr>
              <a:t>Bernoulli</a:t>
            </a:r>
          </a:p>
          <a:p>
            <a:pPr marL="457200" lvl="3"/>
            <a:r>
              <a:rPr lang="en-US" dirty="0">
                <a:solidFill>
                  <a:srgbClr val="0070C0"/>
                </a:solidFill>
              </a:rPr>
              <a:t>Binomial</a:t>
            </a:r>
          </a:p>
          <a:p>
            <a:pPr marL="457200" lvl="3"/>
            <a:r>
              <a:rPr lang="en-US" dirty="0">
                <a:solidFill>
                  <a:srgbClr val="0070C0"/>
                </a:solidFill>
              </a:rPr>
              <a:t>Poisson</a:t>
            </a:r>
          </a:p>
          <a:p>
            <a:pPr marL="457200" lvl="3"/>
            <a:r>
              <a:rPr lang="en-US" dirty="0">
                <a:solidFill>
                  <a:srgbClr val="0070C0"/>
                </a:solidFill>
              </a:rPr>
              <a:t>Negative binomial</a:t>
            </a:r>
          </a:p>
          <a:p>
            <a:pPr marL="457200" lvl="3"/>
            <a:r>
              <a:rPr lang="en-US" dirty="0">
                <a:solidFill>
                  <a:srgbClr val="0070C0"/>
                </a:solidFill>
              </a:rPr>
              <a:t>Multinomial</a:t>
            </a:r>
          </a:p>
          <a:p>
            <a:pPr marL="457200" lvl="3"/>
            <a:r>
              <a:rPr lang="en-US" dirty="0">
                <a:solidFill>
                  <a:srgbClr val="0070C0"/>
                </a:solidFill>
              </a:rPr>
              <a:t>Geometric</a:t>
            </a:r>
          </a:p>
          <a:p>
            <a:pPr marL="457200" lvl="3"/>
            <a:r>
              <a:rPr lang="en-US" dirty="0" smtClean="0">
                <a:solidFill>
                  <a:srgbClr val="0070C0"/>
                </a:solidFill>
              </a:rPr>
              <a:t>Zero-inflated…</a:t>
            </a:r>
            <a:endParaRPr lang="en-US" dirty="0">
              <a:solidFill>
                <a:srgbClr val="0070C0"/>
              </a:solidFill>
            </a:endParaRPr>
          </a:p>
        </p:txBody>
      </p:sp>
      <mc:AlternateContent xmlns:mc="http://schemas.openxmlformats.org/markup-compatibility/2006" xmlns:a14="http://schemas.microsoft.com/office/drawing/2010/main">
        <mc:Choice Requires="a14">
          <p:sp>
            <p:nvSpPr>
              <p:cNvPr id="8" name="TextBox 7"/>
              <p:cNvSpPr txBox="1"/>
              <p:nvPr/>
            </p:nvSpPr>
            <p:spPr>
              <a:xfrm>
                <a:off x="708454" y="4821884"/>
                <a:ext cx="9801786" cy="1477328"/>
              </a:xfrm>
              <a:prstGeom prst="rect">
                <a:avLst/>
              </a:prstGeom>
              <a:noFill/>
            </p:spPr>
            <p:txBody>
              <a:bodyPr wrap="none" rtlCol="0">
                <a:spAutoFit/>
              </a:bodyPr>
              <a:lstStyle/>
              <a:p>
                <a:pPr marL="285750" indent="-285750">
                  <a:buFont typeface="Arial" panose="020B0604020202020204" pitchFamily="34" charset="0"/>
                  <a:buChar char="•"/>
                </a:pPr>
                <a:r>
                  <a:rPr lang="en-US" dirty="0" smtClean="0"/>
                  <a:t>The </a:t>
                </a:r>
                <a:r>
                  <a:rPr lang="en-US" dirty="0" smtClean="0">
                    <a:solidFill>
                      <a:srgbClr val="0070C0"/>
                    </a:solidFill>
                  </a:rPr>
                  <a:t>likelihood function </a:t>
                </a:r>
                <a:r>
                  <a:rPr lang="en-US" dirty="0" smtClean="0"/>
                  <a:t>is the same as the sampling distribution but “read in the opposite direction”</a:t>
                </a:r>
              </a:p>
              <a:p>
                <a:pPr marL="742950" lvl="1" indent="-285750">
                  <a:buFont typeface="Arial" panose="020B0604020202020204" pitchFamily="34" charset="0"/>
                  <a:buChar char="•"/>
                </a:pPr>
                <a:r>
                  <a:rPr lang="en-US" dirty="0" smtClean="0"/>
                  <a:t>Sampling distribution provides the probability of observing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smtClean="0"/>
                  <a:t> given parameter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endParaRPr lang="en-US" dirty="0" smtClean="0">
                  <a:ea typeface="Cambria Math" panose="02040503050406030204" pitchFamily="18" charset="0"/>
                </a:endParaRPr>
              </a:p>
              <a:p>
                <a:pPr marL="0" lvl="2" algn="ct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oMath>
                </a14:m>
                <a:r>
                  <a:rPr lang="en-US" dirty="0" smtClean="0"/>
                  <a:t> </a:t>
                </a:r>
              </a:p>
              <a:p>
                <a:pPr marL="742950" lvl="1" indent="-285750">
                  <a:buFont typeface="Arial" panose="020B0604020202020204" pitchFamily="34" charset="0"/>
                  <a:buChar char="•"/>
                </a:pPr>
                <a:r>
                  <a:rPr lang="en-US" dirty="0" smtClean="0"/>
                  <a:t>Likelihood function addresses, “What is the likelihood of parameter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smtClean="0"/>
                  <a:t> given observation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smtClean="0"/>
                  <a:t>”</a:t>
                </a:r>
              </a:p>
              <a:p>
                <a:pPr marL="0" lvl="2"/>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d>
                        <m:dPr>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𝑖</m:t>
                              </m:r>
                            </m:sub>
                          </m:sSub>
                        </m:e>
                      </m:d>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708454" y="4821884"/>
                <a:ext cx="9801786" cy="1477328"/>
              </a:xfrm>
              <a:prstGeom prst="rect">
                <a:avLst/>
              </a:prstGeom>
              <a:blipFill>
                <a:blip r:embed="rId2"/>
                <a:stretch>
                  <a:fillRect l="-373" t="-2479" b="-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08454" y="6236445"/>
                <a:ext cx="7873484"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Mathematical notation:</a:t>
                </a:r>
                <a14:m>
                  <m:oMath xmlns:m="http://schemas.openxmlformats.org/officeDocument/2006/math">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smtClean="0"/>
                  <a:t> some exponential family distribution</a:t>
                </a:r>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708454" y="6236445"/>
                <a:ext cx="7873484" cy="369332"/>
              </a:xfrm>
              <a:prstGeom prst="rect">
                <a:avLst/>
              </a:prstGeom>
              <a:blipFill>
                <a:blip r:embed="rId3"/>
                <a:stretch>
                  <a:fillRect l="-464" t="-8197" b="-24590"/>
                </a:stretch>
              </a:blipFill>
            </p:spPr>
            <p:txBody>
              <a:bodyPr/>
              <a:lstStyle/>
              <a:p>
                <a:r>
                  <a:rPr lang="en-US">
                    <a:noFill/>
                  </a:rPr>
                  <a:t> </a:t>
                </a:r>
              </a:p>
            </p:txBody>
          </p:sp>
        </mc:Fallback>
      </mc:AlternateContent>
      <p:sp>
        <p:nvSpPr>
          <p:cNvPr id="10" name="TextBox 9"/>
          <p:cNvSpPr txBox="1"/>
          <p:nvPr/>
        </p:nvSpPr>
        <p:spPr>
          <a:xfrm>
            <a:off x="708453" y="4052747"/>
            <a:ext cx="1097280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 probability distribution functions for a continuous distribution is referred to as a </a:t>
            </a:r>
            <a:r>
              <a:rPr lang="en-US" dirty="0" smtClean="0">
                <a:solidFill>
                  <a:srgbClr val="0070C0"/>
                </a:solidFill>
              </a:rPr>
              <a:t>probability density function</a:t>
            </a:r>
            <a:r>
              <a:rPr lang="en-US" dirty="0" smtClean="0"/>
              <a:t> (</a:t>
            </a:r>
            <a:r>
              <a:rPr lang="en-US" dirty="0" smtClean="0">
                <a:solidFill>
                  <a:srgbClr val="0070C0"/>
                </a:solidFill>
              </a:rPr>
              <a:t>pdf</a:t>
            </a:r>
            <a:r>
              <a:rPr lang="en-US" dirty="0" smtClean="0"/>
              <a:t>).  The term for a discrete distribution is </a:t>
            </a:r>
            <a:r>
              <a:rPr lang="en-US" dirty="0" smtClean="0">
                <a:solidFill>
                  <a:srgbClr val="0070C0"/>
                </a:solidFill>
              </a:rPr>
              <a:t>probability mass function </a:t>
            </a:r>
            <a:r>
              <a:rPr lang="en-US" dirty="0" smtClean="0"/>
              <a:t>(</a:t>
            </a:r>
            <a:r>
              <a:rPr lang="en-US" dirty="0" err="1" smtClean="0">
                <a:solidFill>
                  <a:srgbClr val="0070C0"/>
                </a:solidFill>
              </a:rPr>
              <a:t>pmf</a:t>
            </a:r>
            <a:r>
              <a:rPr lang="en-US" dirty="0" smtClean="0"/>
              <a:t>).</a:t>
            </a:r>
            <a:endParaRPr lang="en-US" dirty="0"/>
          </a:p>
        </p:txBody>
      </p:sp>
    </p:spTree>
    <p:extLst>
      <p:ext uri="{BB962C8B-B14F-4D97-AF65-F5344CB8AC3E}">
        <p14:creationId xmlns:p14="http://schemas.microsoft.com/office/powerpoint/2010/main" val="3765440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Systematic Component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Covariates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oMath>
                </a14:m>
                <a:r>
                  <a:rPr lang="en-US" dirty="0" smtClean="0"/>
                  <a:t>,…,</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𝑝</m:t>
                        </m:r>
                      </m:sub>
                    </m:sSub>
                  </m:oMath>
                </a14:m>
                <a:r>
                  <a:rPr lang="en-US" dirty="0" smtClean="0"/>
                  <a:t> produce a linear predictor </a:t>
                </a:r>
                <a14:m>
                  <m:oMath xmlns:m="http://schemas.openxmlformats.org/officeDocument/2006/math">
                    <m:r>
                      <a:rPr lang="en-US" i="1" smtClean="0">
                        <a:latin typeface="Cambria Math" panose="02040503050406030204" pitchFamily="18" charset="0"/>
                        <a:ea typeface="Cambria Math" panose="02040503050406030204" pitchFamily="18" charset="0"/>
                      </a:rPr>
                      <m:t>𝜂</m:t>
                    </m:r>
                  </m:oMath>
                </a14:m>
                <a:r>
                  <a:rPr lang="en-US" dirty="0" smtClean="0"/>
                  <a:t> given by:</a:t>
                </a:r>
              </a:p>
              <a:p>
                <a:pPr marL="0" indent="0" algn="ctr">
                  <a:buNone/>
                </a:pPr>
                <a14:m>
                  <m:oMath xmlns:m="http://schemas.openxmlformats.org/officeDocument/2006/math">
                    <m:r>
                      <a:rPr lang="en-US" i="1">
                        <a:latin typeface="Cambria Math" panose="02040503050406030204" pitchFamily="18" charset="0"/>
                        <a:ea typeface="Cambria Math" panose="02040503050406030204" pitchFamily="18" charset="0"/>
                      </a:rPr>
                      <m:t>𝜂</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oMath>
                </a14:m>
                <a:r>
                  <a:rPr lang="en-US" dirty="0" smtClean="0"/>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3</m:t>
                        </m:r>
                      </m:sub>
                    </m:sSub>
                  </m:oMath>
                </a14:m>
                <a:r>
                  <a:rPr lang="en-US" dirty="0" smtClean="0"/>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𝑝</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𝑝</m:t>
                        </m:r>
                      </m:sub>
                    </m:sSub>
                  </m:oMath>
                </a14:m>
                <a:endParaRPr lang="en-US" dirty="0" smtClean="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𝜂</m:t>
                      </m:r>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𝑝</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𝑗</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𝑗</m:t>
                              </m:r>
                            </m:sub>
                          </m:sSub>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1961"/>
                </a:stretch>
              </a:blipFill>
            </p:spPr>
            <p:txBody>
              <a:bodyPr/>
              <a:lstStyle/>
              <a:p>
                <a:r>
                  <a:rPr lang="en-US">
                    <a:noFill/>
                  </a:rPr>
                  <a:t> </a:t>
                </a:r>
              </a:p>
            </p:txBody>
          </p:sp>
        </mc:Fallback>
      </mc:AlternateContent>
    </p:spTree>
    <p:extLst>
      <p:ext uri="{BB962C8B-B14F-4D97-AF65-F5344CB8AC3E}">
        <p14:creationId xmlns:p14="http://schemas.microsoft.com/office/powerpoint/2010/main" val="1028513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347829"/>
                <a:ext cx="10762129" cy="4351338"/>
              </a:xfrm>
            </p:spPr>
            <p:txBody>
              <a:bodyPr/>
              <a:lstStyle/>
              <a:p>
                <a:pPr marL="228600" lvl="3"/>
                <a:r>
                  <a:rPr lang="en-US" sz="2400" dirty="0" smtClean="0"/>
                  <a:t>Purpose </a:t>
                </a:r>
                <a:r>
                  <a:rPr lang="en-US" sz="2400" dirty="0"/>
                  <a:t>(in English)</a:t>
                </a:r>
              </a:p>
              <a:p>
                <a:pPr marL="685800" lvl="5"/>
                <a:r>
                  <a:rPr lang="en-US" sz="2400" dirty="0"/>
                  <a:t>Relates the expected value of the response </a:t>
                </a:r>
                <a:r>
                  <a:rPr lang="en-US" sz="2400" dirty="0" smtClean="0"/>
                  <a:t>variable </a:t>
                </a:r>
                <a:r>
                  <a:rPr lang="en-US" sz="2400" dirty="0"/>
                  <a:t>to the </a:t>
                </a:r>
                <a:r>
                  <a:rPr lang="en-US" sz="2400" dirty="0" smtClean="0"/>
                  <a:t>data</a:t>
                </a:r>
                <a:endParaRPr lang="en-US" sz="2400" dirty="0"/>
              </a:p>
              <a:p>
                <a:pPr marL="685800" lvl="5"/>
                <a:r>
                  <a:rPr lang="en-US" sz="2400" dirty="0" smtClean="0"/>
                  <a:t>In other words, the </a:t>
                </a:r>
                <a:r>
                  <a:rPr lang="en-US" sz="2400" dirty="0"/>
                  <a:t>purpose of the link function is to tame the response variable to restrict it to the correct scale when it is a function of </a:t>
                </a:r>
                <a:r>
                  <a:rPr lang="en-US" sz="2400" dirty="0" smtClean="0"/>
                  <a:t>the linear predictor</a:t>
                </a:r>
              </a:p>
              <a:p>
                <a:pPr marL="457200" lvl="5" indent="0">
                  <a:buNone/>
                </a:pPr>
                <a:endParaRPr lang="en-US" sz="2400" dirty="0" smtClean="0"/>
              </a:p>
              <a:p>
                <a:pPr marL="228600" lvl="4"/>
                <a:r>
                  <a:rPr lang="en-US" sz="2400" dirty="0"/>
                  <a:t>Mathematical </a:t>
                </a:r>
                <a:r>
                  <a:rPr lang="en-US" sz="2400" dirty="0" smtClean="0"/>
                  <a:t>notation</a:t>
                </a:r>
              </a:p>
              <a:p>
                <a:pPr marL="0" lvl="4"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𝑔</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𝑖</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𝑔</m:t>
                      </m:r>
                      <m:d>
                        <m:dPr>
                          <m:begChr m:val="["/>
                          <m:endChr m:val="]"/>
                          <m:ctrlPr>
                            <a:rPr lang="en-US" sz="2400" b="0" i="1" smtClean="0">
                              <a:latin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𝔼</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e>
                          </m:d>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𝜂</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1</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2</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2</m:t>
                          </m:r>
                          <m:r>
                            <a:rPr lang="en-US" sz="2400" i="1">
                              <a:latin typeface="Cambria Math" panose="02040503050406030204" pitchFamily="18" charset="0"/>
                              <a:ea typeface="Cambria Math" panose="02040503050406030204" pitchFamily="18" charset="0"/>
                            </a:rPr>
                            <m:t>𝑖</m:t>
                          </m:r>
                        </m:sub>
                      </m:sSub>
                      <m:r>
                        <m:rPr>
                          <m:nor/>
                        </m:rPr>
                        <a:rPr lang="en-US" sz="2400" dirty="0"/>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3</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3</m:t>
                          </m:r>
                          <m:r>
                            <a:rPr lang="en-US" sz="2400" i="1">
                              <a:latin typeface="Cambria Math" panose="02040503050406030204" pitchFamily="18" charset="0"/>
                              <a:ea typeface="Cambria Math" panose="02040503050406030204" pitchFamily="18" charset="0"/>
                            </a:rPr>
                            <m:t>𝑖</m:t>
                          </m:r>
                        </m:sub>
                      </m:sSub>
                      <m:r>
                        <m:rPr>
                          <m:nor/>
                        </m:rPr>
                        <a:rPr lang="en-US" sz="2400" dirty="0"/>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𝑝</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𝑝𝑖</m:t>
                          </m:r>
                        </m:sub>
                      </m:sSub>
                    </m:oMath>
                  </m:oMathPara>
                </a14:m>
                <a:endParaRPr lang="en-US" sz="2400" dirty="0" smtClean="0"/>
              </a:p>
              <a:p>
                <a:pPr marL="461963" lvl="4" indent="0">
                  <a:buNone/>
                </a:pPr>
                <a:r>
                  <a:rPr lang="en-US" sz="2400" dirty="0"/>
                  <a:t>w</a:t>
                </a:r>
                <a:r>
                  <a:rPr lang="en-US" sz="2400" dirty="0" smtClean="0"/>
                  <a:t>here:</a:t>
                </a:r>
              </a:p>
              <a:p>
                <a:pPr marL="461963" lvl="4" indent="0">
                  <a:buNone/>
                </a:pPr>
                <a14:m>
                  <m:oMath xmlns:m="http://schemas.openxmlformats.org/officeDocument/2006/math">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m:t>
                        </m:r>
                      </m:e>
                    </m:d>
                  </m:oMath>
                </a14:m>
                <a:r>
                  <a:rPr lang="en-US" sz="2400" dirty="0" smtClean="0"/>
                  <a:t>: link function</a:t>
                </a:r>
              </a:p>
              <a:p>
                <a:pPr marL="1944688" lvl="4" indent="-1487488">
                  <a:buNone/>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𝔼</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e>
                    </m:d>
                  </m:oMath>
                </a14:m>
                <a:r>
                  <a:rPr lang="en-US" sz="2400" dirty="0" smtClean="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𝑖</m:t>
                        </m:r>
                      </m:sub>
                    </m:sSub>
                  </m:oMath>
                </a14:m>
                <a:r>
                  <a:rPr lang="en-US" sz="2400" dirty="0" smtClean="0"/>
                  <a:t> is defined as the expected value [</a:t>
                </a:r>
                <a14:m>
                  <m:oMath xmlns:m="http://schemas.openxmlformats.org/officeDocument/2006/math">
                    <m:r>
                      <a:rPr lang="en-US" sz="2400" i="1">
                        <a:latin typeface="Cambria Math" panose="02040503050406030204" pitchFamily="18" charset="0"/>
                        <a:ea typeface="Cambria Math" panose="02040503050406030204" pitchFamily="18" charset="0"/>
                      </a:rPr>
                      <m:t>𝔼</m:t>
                    </m:r>
                    <m:d>
                      <m:dPr>
                        <m:ctrlPr>
                          <a:rPr lang="en-US" sz="2400" i="1" smtClean="0">
                            <a:latin typeface="Cambria Math" panose="02040503050406030204" pitchFamily="18" charset="0"/>
                            <a:ea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m:t>
                        </m:r>
                      </m:e>
                    </m:d>
                    <m:r>
                      <a:rPr lang="en-US" sz="2400" i="1">
                        <a:latin typeface="Cambria Math" panose="02040503050406030204" pitchFamily="18" charset="0"/>
                        <a:ea typeface="Cambria Math" panose="02040503050406030204" pitchFamily="18" charset="0"/>
                      </a:rPr>
                      <m:t> </m:t>
                    </m:r>
                  </m:oMath>
                </a14:m>
                <a:r>
                  <a:rPr lang="en-US" sz="2400" dirty="0" smtClean="0"/>
                  <a:t>] of the response variable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347829"/>
                <a:ext cx="10762129" cy="4351338"/>
              </a:xfrm>
              <a:blipFill>
                <a:blip r:embed="rId2"/>
                <a:stretch>
                  <a:fillRect l="-736" t="-1961" r="-1529"/>
                </a:stretch>
              </a:blipFill>
            </p:spPr>
            <p:txBody>
              <a:bodyPr/>
              <a:lstStyle/>
              <a:p>
                <a:r>
                  <a:rPr lang="en-US">
                    <a:noFill/>
                  </a:rPr>
                  <a:t> </a:t>
                </a:r>
              </a:p>
            </p:txBody>
          </p:sp>
        </mc:Fallback>
      </mc:AlternateContent>
    </p:spTree>
    <p:extLst>
      <p:ext uri="{BB962C8B-B14F-4D97-AF65-F5344CB8AC3E}">
        <p14:creationId xmlns:p14="http://schemas.microsoft.com/office/powerpoint/2010/main" val="229250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Canonical Link Function</a:t>
            </a:r>
            <a:endParaRPr lang="en-US" dirty="0"/>
          </a:p>
        </p:txBody>
      </p:sp>
      <p:sp>
        <p:nvSpPr>
          <p:cNvPr id="3" name="Content Placeholder 2"/>
          <p:cNvSpPr>
            <a:spLocks noGrp="1"/>
          </p:cNvSpPr>
          <p:nvPr>
            <p:ph idx="1"/>
          </p:nvPr>
        </p:nvSpPr>
        <p:spPr/>
        <p:txBody>
          <a:bodyPr/>
          <a:lstStyle/>
          <a:p>
            <a:pPr marL="228600" lvl="3"/>
            <a:r>
              <a:rPr lang="en-US" dirty="0" smtClean="0"/>
              <a:t>Each </a:t>
            </a:r>
            <a:r>
              <a:rPr lang="en-US" dirty="0"/>
              <a:t>exponential family distribution has a special link function called a canonical link function</a:t>
            </a:r>
          </a:p>
          <a:p>
            <a:pPr marL="228600" lvl="3"/>
            <a:r>
              <a:rPr lang="en-US" dirty="0"/>
              <a:t>Using the canonical link leads the model to have desirable statistical properties</a:t>
            </a:r>
          </a:p>
          <a:p>
            <a:endParaRPr lang="en-US" dirty="0"/>
          </a:p>
        </p:txBody>
      </p:sp>
      <p:pic>
        <p:nvPicPr>
          <p:cNvPr id="4" name="Picture 3"/>
          <p:cNvPicPr>
            <a:picLocks noChangeAspect="1"/>
          </p:cNvPicPr>
          <p:nvPr/>
        </p:nvPicPr>
        <p:blipFill>
          <a:blip r:embed="rId3"/>
          <a:stretch>
            <a:fillRect/>
          </a:stretch>
        </p:blipFill>
        <p:spPr>
          <a:xfrm>
            <a:off x="3021487" y="2715732"/>
            <a:ext cx="6149026" cy="3278509"/>
          </a:xfrm>
          <a:prstGeom prst="rect">
            <a:avLst/>
          </a:prstGeom>
        </p:spPr>
      </p:pic>
    </p:spTree>
    <p:extLst>
      <p:ext uri="{BB962C8B-B14F-4D97-AF65-F5344CB8AC3E}">
        <p14:creationId xmlns:p14="http://schemas.microsoft.com/office/powerpoint/2010/main" val="2250021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GLM References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“Module11_Generalized </a:t>
            </a:r>
            <a:r>
              <a:rPr lang="en-US" dirty="0"/>
              <a:t>Linear </a:t>
            </a:r>
            <a:r>
              <a:rPr lang="en-US" dirty="0" err="1"/>
              <a:t>Models_TL</a:t>
            </a:r>
            <a:r>
              <a:rPr lang="en-US" dirty="0"/>
              <a:t> </a:t>
            </a:r>
            <a:r>
              <a:rPr lang="en-US" dirty="0" smtClean="0"/>
              <a:t>Zhang.pdf”</a:t>
            </a:r>
          </a:p>
          <a:p>
            <a:r>
              <a:rPr lang="en-US" dirty="0" smtClean="0"/>
              <a:t>Barry</a:t>
            </a:r>
            <a:r>
              <a:rPr lang="en-US" dirty="0"/>
              <a:t>, S. C. and A. H. Welsh (2002). "Generalized additive modelling and zero inflated count data." Ecological Modelling 157: 179-188</a:t>
            </a:r>
            <a:r>
              <a:rPr lang="en-US" dirty="0" smtClean="0"/>
              <a:t>.</a:t>
            </a:r>
            <a:endParaRPr lang="en-US" dirty="0"/>
          </a:p>
          <a:p>
            <a:r>
              <a:rPr lang="en-US" dirty="0"/>
              <a:t>Ghosh, S. K., P. </a:t>
            </a:r>
            <a:r>
              <a:rPr lang="en-US" dirty="0" err="1"/>
              <a:t>Mukhopadhyay</a:t>
            </a:r>
            <a:r>
              <a:rPr lang="en-US" dirty="0"/>
              <a:t>, et al. (2006). "Bayesian analysis of zero-inflated regression models." Journal of Statistical Planning and Inference 136(4): 1360-1375</a:t>
            </a:r>
            <a:r>
              <a:rPr lang="en-US" dirty="0" smtClean="0"/>
              <a:t>.</a:t>
            </a:r>
          </a:p>
          <a:p>
            <a:r>
              <a:rPr lang="en-US" dirty="0" err="1" smtClean="0"/>
              <a:t>McCullagh</a:t>
            </a:r>
            <a:r>
              <a:rPr lang="en-US" dirty="0" smtClean="0"/>
              <a:t>, P. and J.A. </a:t>
            </a:r>
            <a:r>
              <a:rPr lang="en-US" dirty="0" err="1" smtClean="0"/>
              <a:t>Nelder</a:t>
            </a:r>
            <a:r>
              <a:rPr lang="en-US" dirty="0" smtClean="0"/>
              <a:t>. 1999. Generalized linear models. Chapman &amp; Hall/CRC.</a:t>
            </a:r>
          </a:p>
          <a:p>
            <a:r>
              <a:rPr lang="en-US" dirty="0" err="1"/>
              <a:t>Ver</a:t>
            </a:r>
            <a:r>
              <a:rPr lang="en-US" dirty="0"/>
              <a:t> </a:t>
            </a:r>
            <a:r>
              <a:rPr lang="en-US" dirty="0" err="1"/>
              <a:t>Hoef</a:t>
            </a:r>
            <a:r>
              <a:rPr lang="en-US" dirty="0"/>
              <a:t>, J. M., &amp; </a:t>
            </a:r>
            <a:r>
              <a:rPr lang="en-US" dirty="0" err="1"/>
              <a:t>Boveng</a:t>
            </a:r>
            <a:r>
              <a:rPr lang="en-US" dirty="0"/>
              <a:t>, P. L. (2007). QUASI-POISSON VS. NEGATIVE BINOMIAL REGRESSION: HOW SHOULD WE MODEL OVERDISPERSED COUNT DATA? Ecology, 88(11), 2766-2772. </a:t>
            </a:r>
            <a:r>
              <a:rPr lang="en-US" dirty="0" smtClean="0"/>
              <a:t>doi:10.1890/07-0043.1</a:t>
            </a:r>
          </a:p>
          <a:p>
            <a:r>
              <a:rPr lang="en-US" dirty="0"/>
              <a:t>Warton, D. I. (2005). "Many zeros does not mean zero inflation: comparing the goodness-of-fit of parametric models to multivariate abundance data." </a:t>
            </a:r>
            <a:r>
              <a:rPr lang="en-US" dirty="0" err="1"/>
              <a:t>Environmetrics</a:t>
            </a:r>
            <a:r>
              <a:rPr lang="en-US" dirty="0"/>
              <a:t> 16: 275-289.</a:t>
            </a:r>
          </a:p>
          <a:p>
            <a:endParaRPr lang="en-US" dirty="0"/>
          </a:p>
        </p:txBody>
      </p:sp>
    </p:spTree>
    <p:extLst>
      <p:ext uri="{BB962C8B-B14F-4D97-AF65-F5344CB8AC3E}">
        <p14:creationId xmlns:p14="http://schemas.microsoft.com/office/powerpoint/2010/main" val="3546241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Additive Model (GAM)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Similar to a GLM, but the linear predictor may include a sum of </a:t>
                </a:r>
                <a:r>
                  <a:rPr lang="en-US" dirty="0" smtClean="0">
                    <a:solidFill>
                      <a:srgbClr val="7030A0"/>
                    </a:solidFill>
                  </a:rPr>
                  <a:t>smooth functions of covariates</a:t>
                </a:r>
              </a:p>
              <a:p>
                <a:r>
                  <a:rPr lang="en-US" dirty="0" smtClean="0"/>
                  <a:t>Mathematical notation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1</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2</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3</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oMath>
                  </m:oMathPara>
                </a14:m>
                <a:endParaRPr lang="en-US" dirty="0" smtClean="0"/>
              </a:p>
              <a:p>
                <a:pPr marL="0" indent="0">
                  <a:buNone/>
                </a:pPr>
                <a:r>
                  <a:rPr lang="en-US" dirty="0" smtClean="0"/>
                  <a:t>where:</a:t>
                </a:r>
              </a:p>
              <a:p>
                <a:pPr marL="0" indent="0">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𝔼</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d>
                    </m:oMath>
                  </m:oMathPara>
                </a14:m>
                <a:endParaRPr lang="en-US" dirty="0" smtClean="0"/>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some exponential family distribution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grpSp>
        <p:nvGrpSpPr>
          <p:cNvPr id="7" name="Group 6"/>
          <p:cNvGrpSpPr/>
          <p:nvPr/>
        </p:nvGrpSpPr>
        <p:grpSpPr>
          <a:xfrm>
            <a:off x="3505200" y="3074894"/>
            <a:ext cx="3128145" cy="1320768"/>
            <a:chOff x="3505200" y="3074894"/>
            <a:chExt cx="3128145" cy="1320768"/>
          </a:xfrm>
        </p:grpSpPr>
        <p:sp>
          <p:nvSpPr>
            <p:cNvPr id="4" name="Down Arrow 3"/>
            <p:cNvSpPr/>
            <p:nvPr/>
          </p:nvSpPr>
          <p:spPr>
            <a:xfrm rot="9508212">
              <a:off x="3758577" y="3676635"/>
              <a:ext cx="484632" cy="649320"/>
            </a:xfrm>
            <a:prstGeom prst="down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505200" y="3074894"/>
              <a:ext cx="726141" cy="600635"/>
            </a:xfrm>
            <a:prstGeom prst="rect">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231341" y="4026330"/>
              <a:ext cx="2402004" cy="369332"/>
            </a:xfrm>
            <a:prstGeom prst="rect">
              <a:avLst/>
            </a:prstGeom>
            <a:noFill/>
          </p:spPr>
          <p:txBody>
            <a:bodyPr wrap="none" rtlCol="0">
              <a:spAutoFit/>
            </a:bodyPr>
            <a:lstStyle/>
            <a:p>
              <a:r>
                <a:rPr lang="en-US" dirty="0" smtClean="0">
                  <a:solidFill>
                    <a:schemeClr val="bg2">
                      <a:lumMod val="50000"/>
                    </a:schemeClr>
                  </a:solidFill>
                </a:rPr>
                <a:t>We’ve seen this before!</a:t>
              </a:r>
              <a:endParaRPr lang="en-US" dirty="0">
                <a:solidFill>
                  <a:schemeClr val="bg2">
                    <a:lumMod val="50000"/>
                  </a:schemeClr>
                </a:solidFill>
              </a:endParaRPr>
            </a:p>
          </p:txBody>
        </p:sp>
      </p:grpSp>
      <p:sp>
        <p:nvSpPr>
          <p:cNvPr id="10" name="Rectangle 9"/>
          <p:cNvSpPr/>
          <p:nvPr/>
        </p:nvSpPr>
        <p:spPr>
          <a:xfrm>
            <a:off x="4579748" y="3077450"/>
            <a:ext cx="5371075" cy="517044"/>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3"/>
          <p:cNvPicPr>
            <a:picLocks noChangeAspect="1"/>
          </p:cNvPicPr>
          <p:nvPr/>
        </p:nvPicPr>
        <p:blipFill rotWithShape="1">
          <a:blip r:embed="rId3" cstate="print">
            <a:extLst>
              <a:ext uri="{28A0092B-C50C-407E-A947-70E740481C1C}">
                <a14:useLocalDpi xmlns:a14="http://schemas.microsoft.com/office/drawing/2010/main" val="0"/>
              </a:ext>
            </a:extLst>
          </a:blip>
          <a:srcRect l="3350" r="11195"/>
          <a:stretch/>
        </p:blipFill>
        <p:spPr>
          <a:xfrm>
            <a:off x="7389507" y="3837164"/>
            <a:ext cx="4384372" cy="2885964"/>
          </a:xfrm>
          <a:prstGeom prst="rect">
            <a:avLst/>
          </a:prstGeom>
        </p:spPr>
      </p:pic>
    </p:spTree>
    <p:extLst>
      <p:ext uri="{BB962C8B-B14F-4D97-AF65-F5344CB8AC3E}">
        <p14:creationId xmlns:p14="http://schemas.microsoft.com/office/powerpoint/2010/main" val="39237402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the Linear Mixed Model (LMM) </a:t>
            </a:r>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3350" r="11195"/>
          <a:stretch/>
        </p:blipFill>
        <p:spPr>
          <a:xfrm>
            <a:off x="3863546" y="3919023"/>
            <a:ext cx="4464909" cy="2938977"/>
          </a:xfrm>
        </p:spPr>
      </p:pic>
      <p:sp>
        <p:nvSpPr>
          <p:cNvPr id="5" name="TextBox 4"/>
          <p:cNvSpPr txBox="1"/>
          <p:nvPr/>
        </p:nvSpPr>
        <p:spPr>
          <a:xfrm>
            <a:off x="930876" y="1771135"/>
            <a:ext cx="10338486" cy="369332"/>
          </a:xfrm>
          <a:prstGeom prst="rect">
            <a:avLst/>
          </a:prstGeom>
          <a:noFill/>
        </p:spPr>
        <p:txBody>
          <a:bodyPr wrap="square" rtlCol="0">
            <a:spAutoFit/>
          </a:bodyPr>
          <a:lstStyle/>
          <a:p>
            <a:r>
              <a:rPr lang="en-US" dirty="0" smtClean="0"/>
              <a:t>A linear mixed model accommodates multiple random processes by adding random effects</a:t>
            </a:r>
            <a:endParaRPr lang="en-US" dirty="0"/>
          </a:p>
        </p:txBody>
      </p:sp>
      <p:sp>
        <p:nvSpPr>
          <p:cNvPr id="6" name="TextBox 5"/>
          <p:cNvSpPr txBox="1"/>
          <p:nvPr/>
        </p:nvSpPr>
        <p:spPr>
          <a:xfrm>
            <a:off x="926757" y="2441695"/>
            <a:ext cx="10338486" cy="1477328"/>
          </a:xfrm>
          <a:prstGeom prst="rect">
            <a:avLst/>
          </a:prstGeom>
          <a:noFill/>
        </p:spPr>
        <p:txBody>
          <a:bodyPr wrap="square" rtlCol="0">
            <a:spAutoFit/>
          </a:bodyPr>
          <a:lstStyle/>
          <a:p>
            <a:r>
              <a:rPr lang="en-US" dirty="0" smtClean="0"/>
              <a:t>Why would you want to incorporate multiple random effects?</a:t>
            </a:r>
          </a:p>
          <a:p>
            <a:pPr marL="741363" indent="-285750">
              <a:buFont typeface="Arial" panose="020B0604020202020204" pitchFamily="34" charset="0"/>
              <a:buChar char="•"/>
            </a:pPr>
            <a:r>
              <a:rPr lang="en-US" dirty="0"/>
              <a:t>A</a:t>
            </a:r>
            <a:r>
              <a:rPr lang="en-US" dirty="0" smtClean="0"/>
              <a:t>ccount for variation across a population and make inference to that larger population</a:t>
            </a:r>
          </a:p>
          <a:p>
            <a:pPr marL="741363" indent="-285750">
              <a:buFont typeface="Arial" panose="020B0604020202020204" pitchFamily="34" charset="0"/>
              <a:buChar char="•"/>
            </a:pPr>
            <a:r>
              <a:rPr lang="en-US" dirty="0" smtClean="0"/>
              <a:t>Use the population mean to strengthen estimates for groups in the population with poor or limited data </a:t>
            </a:r>
          </a:p>
          <a:p>
            <a:pPr marL="741363" indent="-285750">
              <a:buFont typeface="Arial" panose="020B0604020202020204" pitchFamily="34" charset="0"/>
              <a:buChar char="•"/>
            </a:pPr>
            <a:r>
              <a:rPr lang="en-US" dirty="0" smtClean="0"/>
              <a:t>Account for within-sample correlation when observations are grouped (repeated measures)</a:t>
            </a:r>
            <a:endParaRPr lang="en-US" dirty="0"/>
          </a:p>
        </p:txBody>
      </p:sp>
    </p:spTree>
    <p:extLst>
      <p:ext uri="{BB962C8B-B14F-4D97-AF65-F5344CB8AC3E}">
        <p14:creationId xmlns:p14="http://schemas.microsoft.com/office/powerpoint/2010/main" val="3049580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Effects vs. Random Effects</a:t>
            </a:r>
            <a:endParaRPr lang="en-US" dirty="0"/>
          </a:p>
        </p:txBody>
      </p:sp>
      <p:sp>
        <p:nvSpPr>
          <p:cNvPr id="3" name="Content Placeholder 2"/>
          <p:cNvSpPr>
            <a:spLocks noGrp="1"/>
          </p:cNvSpPr>
          <p:nvPr>
            <p:ph type="body" idx="1"/>
          </p:nvPr>
        </p:nvSpPr>
        <p:spPr/>
        <p:txBody>
          <a:bodyPr/>
          <a:lstStyle/>
          <a:p>
            <a:r>
              <a:rPr lang="en-US" dirty="0" smtClean="0"/>
              <a:t>Fixed Effects</a:t>
            </a:r>
          </a:p>
        </p:txBody>
      </p:sp>
      <p:sp>
        <p:nvSpPr>
          <p:cNvPr id="4" name="Content Placeholder 3"/>
          <p:cNvSpPr>
            <a:spLocks noGrp="1"/>
          </p:cNvSpPr>
          <p:nvPr>
            <p:ph sz="half" idx="2"/>
          </p:nvPr>
        </p:nvSpPr>
        <p:spPr/>
        <p:txBody>
          <a:bodyPr/>
          <a:lstStyle/>
          <a:p>
            <a:r>
              <a:rPr lang="en-US" dirty="0" smtClean="0"/>
              <a:t>Interest in specific levels of </a:t>
            </a:r>
            <a:r>
              <a:rPr lang="en-US" i="1" dirty="0" smtClean="0"/>
              <a:t>these</a:t>
            </a:r>
            <a:r>
              <a:rPr lang="en-US" dirty="0" smtClean="0"/>
              <a:t> factors</a:t>
            </a:r>
          </a:p>
          <a:p>
            <a:r>
              <a:rPr lang="en-US" dirty="0" smtClean="0"/>
              <a:t>Not interpreted as coming from a larger population</a:t>
            </a:r>
            <a:endParaRPr lang="en-US" dirty="0"/>
          </a:p>
        </p:txBody>
      </p:sp>
      <p:sp>
        <p:nvSpPr>
          <p:cNvPr id="5" name="Text Placeholder 4"/>
          <p:cNvSpPr>
            <a:spLocks noGrp="1"/>
          </p:cNvSpPr>
          <p:nvPr>
            <p:ph type="body" sz="quarter" idx="3"/>
          </p:nvPr>
        </p:nvSpPr>
        <p:spPr/>
        <p:txBody>
          <a:bodyPr/>
          <a:lstStyle/>
          <a:p>
            <a:r>
              <a:rPr lang="en-US" dirty="0" smtClean="0"/>
              <a:t>Random Effects</a:t>
            </a:r>
            <a:endParaRPr lang="en-US" dirty="0"/>
          </a:p>
        </p:txBody>
      </p:sp>
      <p:sp>
        <p:nvSpPr>
          <p:cNvPr id="6" name="Content Placeholder 5"/>
          <p:cNvSpPr>
            <a:spLocks noGrp="1"/>
          </p:cNvSpPr>
          <p:nvPr>
            <p:ph sz="quarter" idx="4"/>
          </p:nvPr>
        </p:nvSpPr>
        <p:spPr/>
        <p:txBody>
          <a:bodyPr>
            <a:normAutofit fontScale="92500" lnSpcReduction="20000"/>
          </a:bodyPr>
          <a:lstStyle/>
          <a:p>
            <a:r>
              <a:rPr lang="en-US" dirty="0" smtClean="0"/>
              <a:t>Factor levels sampled from a distribution</a:t>
            </a:r>
          </a:p>
          <a:p>
            <a:r>
              <a:rPr lang="en-US" dirty="0" smtClean="0"/>
              <a:t>Recognition of correlation structure in data because data are:</a:t>
            </a:r>
          </a:p>
          <a:p>
            <a:pPr lvl="1"/>
            <a:r>
              <a:rPr lang="en-US" dirty="0" smtClean="0"/>
              <a:t>Nested</a:t>
            </a:r>
          </a:p>
          <a:p>
            <a:pPr lvl="2"/>
            <a:r>
              <a:rPr lang="en-US" dirty="0" smtClean="0"/>
              <a:t>Fish within schools, multiple schools measured</a:t>
            </a:r>
          </a:p>
          <a:p>
            <a:pPr lvl="1"/>
            <a:r>
              <a:rPr lang="en-US" dirty="0" smtClean="0"/>
              <a:t>Longitudinal</a:t>
            </a:r>
          </a:p>
          <a:p>
            <a:pPr lvl="2"/>
            <a:r>
              <a:rPr lang="en-US" dirty="0" smtClean="0"/>
              <a:t>Repeated observations on individual objects through time</a:t>
            </a:r>
          </a:p>
          <a:p>
            <a:pPr lvl="1"/>
            <a:r>
              <a:rPr lang="en-US" dirty="0" smtClean="0"/>
              <a:t>Spatial</a:t>
            </a:r>
          </a:p>
          <a:p>
            <a:pPr lvl="2"/>
            <a:r>
              <a:rPr lang="en-US" dirty="0" smtClean="0"/>
              <a:t>Locations closer in space are more similar than distant locations</a:t>
            </a:r>
            <a:endParaRPr lang="en-US" dirty="0"/>
          </a:p>
        </p:txBody>
      </p:sp>
    </p:spTree>
    <p:extLst>
      <p:ext uri="{BB962C8B-B14F-4D97-AF65-F5344CB8AC3E}">
        <p14:creationId xmlns:p14="http://schemas.microsoft.com/office/powerpoint/2010/main" val="336623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Effects Structures</a:t>
            </a:r>
            <a:endParaRPr lang="en-US" dirty="0"/>
          </a:p>
        </p:txBody>
      </p:sp>
      <p:sp>
        <p:nvSpPr>
          <p:cNvPr id="7" name="Content Placeholder 6"/>
          <p:cNvSpPr>
            <a:spLocks noGrp="1"/>
          </p:cNvSpPr>
          <p:nvPr>
            <p:ph idx="1"/>
          </p:nvPr>
        </p:nvSpPr>
        <p:spPr>
          <a:xfrm>
            <a:off x="3450625" y="1562009"/>
            <a:ext cx="5290751" cy="3117078"/>
          </a:xfrm>
        </p:spPr>
        <p:txBody>
          <a:bodyPr/>
          <a:lstStyle/>
          <a:p>
            <a:r>
              <a:rPr lang="en-US" dirty="0" smtClean="0"/>
              <a:t>Random intercepts</a:t>
            </a:r>
          </a:p>
          <a:p>
            <a:r>
              <a:rPr lang="en-US" dirty="0" smtClean="0"/>
              <a:t>Random slopes</a:t>
            </a:r>
          </a:p>
          <a:p>
            <a:r>
              <a:rPr lang="en-US" dirty="0" smtClean="0"/>
              <a:t>Random intercepts and slopes</a:t>
            </a:r>
          </a:p>
          <a:p>
            <a:r>
              <a:rPr lang="en-US" dirty="0" smtClean="0"/>
              <a:t>Nested effects</a:t>
            </a:r>
          </a:p>
          <a:p>
            <a:r>
              <a:rPr lang="en-US" dirty="0" smtClean="0"/>
              <a:t>Crossed effects</a:t>
            </a:r>
            <a:endParaRPr lang="en-US" dirty="0"/>
          </a:p>
        </p:txBody>
      </p:sp>
      <p:sp>
        <p:nvSpPr>
          <p:cNvPr id="8" name="Rectangle 7"/>
          <p:cNvSpPr/>
          <p:nvPr/>
        </p:nvSpPr>
        <p:spPr>
          <a:xfrm>
            <a:off x="1672796" y="4385268"/>
            <a:ext cx="8846408" cy="2031325"/>
          </a:xfrm>
          <a:prstGeom prst="rect">
            <a:avLst/>
          </a:prstGeom>
          <a:solidFill>
            <a:srgbClr val="0070C0"/>
          </a:solidFill>
        </p:spPr>
        <p:txBody>
          <a:bodyPr wrap="square">
            <a:spAutoFit/>
          </a:bodyPr>
          <a:lstStyle/>
          <a:p>
            <a:r>
              <a:rPr lang="en-US" dirty="0">
                <a:solidFill>
                  <a:schemeClr val="bg1"/>
                </a:solidFill>
              </a:rPr>
              <a:t>Harrison, X. A., Donaldson, L., Correa-Cano, M. E., Evans, J., Fisher, D. N., Goodwin, C. E. D., . . . </a:t>
            </a:r>
            <a:r>
              <a:rPr lang="en-US" dirty="0" err="1">
                <a:solidFill>
                  <a:schemeClr val="bg1"/>
                </a:solidFill>
              </a:rPr>
              <a:t>Inger</a:t>
            </a:r>
            <a:r>
              <a:rPr lang="en-US" dirty="0">
                <a:solidFill>
                  <a:schemeClr val="bg1"/>
                </a:solidFill>
              </a:rPr>
              <a:t>, R. (2018). A brief introduction to mixed effects modelling and multi-model inference in ecology. </a:t>
            </a:r>
            <a:r>
              <a:rPr lang="en-US" dirty="0" err="1">
                <a:solidFill>
                  <a:schemeClr val="bg1"/>
                </a:solidFill>
              </a:rPr>
              <a:t>PeerJ</a:t>
            </a:r>
            <a:r>
              <a:rPr lang="en-US" dirty="0">
                <a:solidFill>
                  <a:schemeClr val="bg1"/>
                </a:solidFill>
              </a:rPr>
              <a:t>, 6, e4794. doi:10.7717/peerj.4794</a:t>
            </a:r>
          </a:p>
          <a:p>
            <a:endParaRPr lang="en-US" dirty="0">
              <a:solidFill>
                <a:schemeClr val="bg1"/>
              </a:solidFill>
            </a:endParaRPr>
          </a:p>
          <a:p>
            <a:r>
              <a:rPr lang="en-US" dirty="0" err="1">
                <a:solidFill>
                  <a:schemeClr val="bg1"/>
                </a:solidFill>
              </a:rPr>
              <a:t>Schielzeth</a:t>
            </a:r>
            <a:r>
              <a:rPr lang="en-US" dirty="0">
                <a:solidFill>
                  <a:schemeClr val="bg1"/>
                </a:solidFill>
              </a:rPr>
              <a:t>, H., &amp; Nakagawa, S. (2013). Nested by design: model fitting and interpretation in a mixed model era. Methods in Ecology and Evolution, 4(1), 14-24. doi:10.1111/j.2041-210x.2012.00251.x</a:t>
            </a:r>
          </a:p>
        </p:txBody>
      </p:sp>
    </p:spTree>
    <p:extLst>
      <p:ext uri="{BB962C8B-B14F-4D97-AF65-F5344CB8AC3E}">
        <p14:creationId xmlns:p14="http://schemas.microsoft.com/office/powerpoint/2010/main" val="6765211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chor="t"/>
          <a:lstStyle/>
          <a:p>
            <a:r>
              <a:rPr lang="en-US" dirty="0" smtClean="0"/>
              <a:t>LMM Mathematical Notation</a:t>
            </a:r>
            <a:endParaRPr lang="en-US"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838200" y="1301578"/>
                <a:ext cx="10515600" cy="5379308"/>
              </a:xfrm>
            </p:spPr>
            <p:txBody>
              <a:bodyPr>
                <a:normAutofit/>
              </a:bodyPr>
              <a:lstStyle/>
              <a:p>
                <a:pPr marL="0" indent="0">
                  <a:buNone/>
                </a:pPr>
                <a:r>
                  <a:rPr lang="en-US" dirty="0" smtClean="0"/>
                  <a:t>The LM had one source of random variation:</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𝑖</m:t>
                          </m:r>
                        </m:sub>
                      </m:sSub>
                    </m:oMath>
                  </m:oMathPara>
                </a14:m>
                <a:endParaRPr lang="en-US" dirty="0" smtClean="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𝒩</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a14:m>
                <a:r>
                  <a:rPr lang="en-US" dirty="0" smtClean="0"/>
                  <a:t> .</a:t>
                </a:r>
              </a:p>
              <a:p>
                <a:pPr marL="0" indent="0">
                  <a:buNone/>
                </a:pPr>
                <a:r>
                  <a:rPr lang="en-US" dirty="0" smtClean="0"/>
                  <a:t>We might want to build a model with multiple sources of random variation: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𝑗</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𝑖</m:t>
                          </m:r>
                        </m:sub>
                      </m:sSub>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bSup>
                            <m:sSubSupPr>
                              <m:ctrlPr>
                                <a:rPr lang="en-US"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𝜎</m:t>
                              </m:r>
                            </m:e>
                            <m:sub>
                              <m:r>
                                <a:rPr lang="en-US" i="1" smtClean="0">
                                  <a:latin typeface="Cambria Math" panose="02040503050406030204" pitchFamily="18" charset="0"/>
                                  <a:ea typeface="Cambria Math" panose="02040503050406030204" pitchFamily="18" charset="0"/>
                                </a:rPr>
                                <m:t>𝛼</m:t>
                              </m:r>
                            </m:sub>
                            <m:sup>
                              <m:r>
                                <a:rPr lang="en-US" b="0" i="1" smtClean="0">
                                  <a:latin typeface="Cambria Math" panose="02040503050406030204" pitchFamily="18" charset="0"/>
                                  <a:ea typeface="Cambria Math" panose="02040503050406030204" pitchFamily="18" charset="0"/>
                                </a:rPr>
                                <m:t>2</m:t>
                              </m:r>
                            </m:sup>
                          </m:sSubSup>
                        </m:e>
                      </m:d>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smtClean="0">
                                  <a:latin typeface="Cambria Math" panose="02040503050406030204" pitchFamily="18" charset="0"/>
                                  <a:ea typeface="Cambria Math" panose="02040503050406030204" pitchFamily="18" charset="0"/>
                                </a:rPr>
                                <m:t>𝜀</m:t>
                              </m:r>
                            </m:sub>
                            <m:sup>
                              <m:r>
                                <a:rPr lang="en-US" i="1">
                                  <a:latin typeface="Cambria Math" panose="02040503050406030204" pitchFamily="18" charset="0"/>
                                  <a:ea typeface="Cambria Math" panose="02040503050406030204" pitchFamily="18" charset="0"/>
                                </a:rPr>
                                <m:t>2</m:t>
                              </m:r>
                            </m:sup>
                          </m:sSubSup>
                        </m:e>
                      </m:d>
                    </m:oMath>
                  </m:oMathPara>
                </a14:m>
                <a:endParaRPr lang="en-US" dirty="0" smtClean="0"/>
              </a:p>
              <a:p>
                <a:pPr marL="0" indent="0">
                  <a:buNone/>
                </a:pPr>
                <a:r>
                  <a:rPr lang="en-US" dirty="0" smtClean="0"/>
                  <a:t>More generally:</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𝑗</m:t>
                          </m:r>
                        </m:sub>
                      </m:sSub>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b="0" i="1" smtClean="0">
                                  <a:latin typeface="Cambria Math" panose="02040503050406030204" pitchFamily="18" charset="0"/>
                                </a:rPr>
                                <m:t>𝐷</m:t>
                              </m:r>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d>
                    </m:oMath>
                  </m:oMathPara>
                </a14:m>
                <a:endParaRPr lang="en-US"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838200" y="1301578"/>
                <a:ext cx="10515600" cy="5379308"/>
              </a:xfrm>
              <a:blipFill>
                <a:blip r:embed="rId2"/>
                <a:stretch>
                  <a:fillRect l="-1217" t="-1927"/>
                </a:stretch>
              </a:blipFill>
            </p:spPr>
            <p:txBody>
              <a:bodyPr/>
              <a:lstStyle/>
              <a:p>
                <a:r>
                  <a:rPr lang="en-US">
                    <a:noFill/>
                  </a:rPr>
                  <a:t> </a:t>
                </a:r>
              </a:p>
            </p:txBody>
          </p:sp>
        </mc:Fallback>
      </mc:AlternateContent>
      <p:cxnSp>
        <p:nvCxnSpPr>
          <p:cNvPr id="11" name="Straight Arrow Connector 10"/>
          <p:cNvCxnSpPr/>
          <p:nvPr/>
        </p:nvCxnSpPr>
        <p:spPr>
          <a:xfrm flipV="1">
            <a:off x="6474941" y="4448432"/>
            <a:ext cx="2257167" cy="8237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8732108" y="4184821"/>
                <a:ext cx="3160930" cy="369332"/>
              </a:xfrm>
              <a:prstGeom prst="rect">
                <a:avLst/>
              </a:prstGeom>
              <a:noFill/>
            </p:spPr>
            <p:txBody>
              <a:bodyPr wrap="none" rtlCol="0">
                <a:spAutoFit/>
              </a:bodyPr>
              <a:lstStyle/>
              <a:p>
                <a14:m>
                  <m:oMath xmlns:m="http://schemas.openxmlformats.org/officeDocument/2006/math">
                    <m:r>
                      <a:rPr lang="en-US" b="0" i="1" smtClean="0">
                        <a:solidFill>
                          <a:srgbClr val="0070C0"/>
                        </a:solidFill>
                        <a:latin typeface="Cambria Math" panose="02040503050406030204" pitchFamily="18" charset="0"/>
                      </a:rPr>
                      <m:t>𝑍</m:t>
                    </m:r>
                  </m:oMath>
                </a14:m>
                <a:r>
                  <a:rPr lang="en-US" dirty="0" smtClean="0">
                    <a:solidFill>
                      <a:srgbClr val="0070C0"/>
                    </a:solidFill>
                  </a:rPr>
                  <a:t>: Random Effect Design Matrix</a:t>
                </a:r>
                <a:endParaRPr lang="en-US" dirty="0">
                  <a:solidFill>
                    <a:srgbClr val="0070C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8732108" y="4184821"/>
                <a:ext cx="3160930" cy="369332"/>
              </a:xfrm>
              <a:prstGeom prst="rect">
                <a:avLst/>
              </a:prstGeom>
              <a:blipFill>
                <a:blip r:embed="rId3"/>
                <a:stretch>
                  <a:fillRect t="-8197" r="-96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7491837" y="5686336"/>
                <a:ext cx="4467249" cy="369332"/>
              </a:xfrm>
              <a:prstGeom prst="rect">
                <a:avLst/>
              </a:prstGeom>
              <a:noFill/>
            </p:spPr>
            <p:txBody>
              <a:bodyPr wrap="none" rtlCol="0">
                <a:spAutoFit/>
              </a:bodyPr>
              <a:lstStyle/>
              <a:p>
                <a:pPr marL="346075" indent="-346075"/>
                <a14:m>
                  <m:oMath xmlns:m="http://schemas.openxmlformats.org/officeDocument/2006/math">
                    <m:r>
                      <a:rPr lang="en-US" b="0" i="1" smtClean="0">
                        <a:solidFill>
                          <a:srgbClr val="0070C0"/>
                        </a:solidFill>
                        <a:latin typeface="Cambria Math" panose="02040503050406030204" pitchFamily="18" charset="0"/>
                      </a:rPr>
                      <m:t>𝐷</m:t>
                    </m:r>
                  </m:oMath>
                </a14:m>
                <a:r>
                  <a:rPr lang="en-US" dirty="0" smtClean="0">
                    <a:solidFill>
                      <a:srgbClr val="0070C0"/>
                    </a:solidFill>
                  </a:rPr>
                  <a:t>: Random Effect Variance-Covariance Matrix</a:t>
                </a:r>
                <a:endParaRPr lang="en-US" dirty="0">
                  <a:solidFill>
                    <a:srgbClr val="0070C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7491837" y="5686336"/>
                <a:ext cx="4467249" cy="369332"/>
              </a:xfrm>
              <a:prstGeom prst="rect">
                <a:avLst/>
              </a:prstGeom>
              <a:blipFill>
                <a:blip r:embed="rId4"/>
                <a:stretch>
                  <a:fillRect t="-10000" r="-273" b="-26667"/>
                </a:stretch>
              </a:blipFill>
            </p:spPr>
            <p:txBody>
              <a:bodyPr/>
              <a:lstStyle/>
              <a:p>
                <a:r>
                  <a:rPr lang="en-US">
                    <a:noFill/>
                  </a:rPr>
                  <a:t> </a:t>
                </a:r>
              </a:p>
            </p:txBody>
          </p:sp>
        </mc:Fallback>
      </mc:AlternateContent>
    </p:spTree>
    <p:extLst>
      <p:ext uri="{BB962C8B-B14F-4D97-AF65-F5344CB8AC3E}">
        <p14:creationId xmlns:p14="http://schemas.microsoft.com/office/powerpoint/2010/main" val="14012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Binomial Probability Distribution</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half" idx="1"/>
              </p:nvPr>
            </p:nvSpPr>
            <p:spPr>
              <a:xfrm>
                <a:off x="482321" y="1326377"/>
                <a:ext cx="5537479" cy="5081693"/>
              </a:xfrm>
            </p:spPr>
            <p:txBody>
              <a:bodyPr>
                <a:normAutofit fontScale="77500" lnSpcReduction="20000"/>
              </a:bodyPr>
              <a:lstStyle/>
              <a:p>
                <a:pPr marL="0" indent="0">
                  <a:buNone/>
                </a:pPr>
                <a:r>
                  <a:rPr lang="en-US" dirty="0" smtClean="0"/>
                  <a:t>Notation: </a:t>
                </a:r>
                <a14:m>
                  <m:oMath xmlns:m="http://schemas.openxmlformats.org/officeDocument/2006/math">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e>
                    </m:d>
                  </m:oMath>
                </a14:m>
                <a:endParaRPr lang="en-US" dirty="0" smtClean="0"/>
              </a:p>
              <a:p>
                <a:pPr marL="0" indent="0">
                  <a:buNone/>
                </a:pPr>
                <a:r>
                  <a:rPr lang="en-US" dirty="0" smtClean="0">
                    <a:solidFill>
                      <a:srgbClr val="0070C0"/>
                    </a:solidFill>
                  </a:rPr>
                  <a:t>Parameters</a:t>
                </a:r>
              </a:p>
              <a:p>
                <a:pPr marL="461963" indent="-230188"/>
                <a:r>
                  <a:rPr lang="en-US" b="0" dirty="0" smtClean="0"/>
                  <a:t>Number of trials: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𝜖</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0,1,2,…</m:t>
                        </m:r>
                      </m:e>
                    </m:d>
                  </m:oMath>
                </a14:m>
                <a:endParaRPr lang="en-US" dirty="0" smtClean="0"/>
              </a:p>
              <a:p>
                <a:pPr marL="461963" indent="-230188"/>
                <a:r>
                  <a:rPr lang="en-US" dirty="0" smtClean="0"/>
                  <a:t>P(success) per trial: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𝜖</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m:t>
                        </m:r>
                      </m:e>
                    </m:d>
                  </m:oMath>
                </a14:m>
                <a:endParaRPr lang="en-US" dirty="0" smtClean="0"/>
              </a:p>
              <a:p>
                <a:pPr marL="461963" indent="-230188"/>
                <a:r>
                  <a:rPr lang="en-US" dirty="0" smtClean="0"/>
                  <a:t>P(failure) per trial: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=1−</m:t>
                    </m:r>
                    <m:r>
                      <a:rPr lang="en-US" b="0" i="1" smtClean="0">
                        <a:latin typeface="Cambria Math" panose="02040503050406030204" pitchFamily="18" charset="0"/>
                      </a:rPr>
                      <m:t>𝑝</m:t>
                    </m:r>
                  </m:oMath>
                </a14:m>
                <a:endParaRPr lang="en-US" dirty="0" smtClean="0"/>
              </a:p>
              <a:p>
                <a:pPr marL="0" indent="0">
                  <a:buNone/>
                </a:pPr>
                <a:r>
                  <a:rPr lang="en-US" dirty="0" smtClean="0">
                    <a:solidFill>
                      <a:srgbClr val="0070C0"/>
                    </a:solidFill>
                  </a:rPr>
                  <a:t>Support</a:t>
                </a:r>
              </a:p>
              <a:p>
                <a:pPr marL="461963"/>
                <a:r>
                  <a:rPr lang="en-US" dirty="0" smtClean="0"/>
                  <a:t>Number of successes: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y</m:t>
                    </m:r>
                    <m:r>
                      <a:rPr lang="en-US" i="1">
                        <a:latin typeface="Cambria Math" panose="02040503050406030204" pitchFamily="18" charset="0"/>
                        <a:ea typeface="Cambria Math" panose="02040503050406030204" pitchFamily="18" charset="0"/>
                      </a:rPr>
                      <m:t>𝜖</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0,1,…</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e>
                    </m:d>
                  </m:oMath>
                </a14:m>
                <a:endParaRPr lang="en-US" dirty="0" smtClean="0">
                  <a:ea typeface="Cambria Math" panose="02040503050406030204" pitchFamily="18" charset="0"/>
                </a:endParaRPr>
              </a:p>
              <a:p>
                <a:pPr marL="0" indent="0">
                  <a:buNone/>
                </a:pPr>
                <a:r>
                  <a:rPr lang="en-US" dirty="0" smtClean="0">
                    <a:solidFill>
                      <a:srgbClr val="0070C0"/>
                    </a:solidFill>
                  </a:rPr>
                  <a:t>Probability Mass Function (PMF)</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𝑝</m:t>
                          </m:r>
                        </m:e>
                      </m:d>
                      <m:r>
                        <a:rPr lang="en-US" i="1">
                          <a:latin typeface="Cambria Math" panose="02040503050406030204" pitchFamily="18" charset="0"/>
                        </a:rPr>
                        <m:t>=</m:t>
                      </m:r>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𝑛</m:t>
                                </m:r>
                              </m:e>
                            </m:mr>
                            <m:mr>
                              <m:e>
                                <m:r>
                                  <a:rPr lang="en-US" b="0" i="1" smtClean="0">
                                    <a:latin typeface="Cambria Math" panose="02040503050406030204" pitchFamily="18" charset="0"/>
                                  </a:rPr>
                                  <m:t>𝑦</m:t>
                                </m:r>
                              </m:e>
                            </m:mr>
                          </m:m>
                        </m:e>
                      </m:d>
                      <m:sSup>
                        <m:sSupPr>
                          <m:ctrlPr>
                            <a:rPr lang="en-US"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𝑦</m:t>
                          </m:r>
                        </m:sup>
                      </m:sSup>
                      <m:sSup>
                        <m:sSupPr>
                          <m:ctrlPr>
                            <a:rPr lang="en-US"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𝑦</m:t>
                          </m:r>
                        </m:sup>
                      </m:sSup>
                    </m:oMath>
                  </m:oMathPara>
                </a14:m>
                <a:endParaRPr lang="en-US" dirty="0" smtClean="0"/>
              </a:p>
              <a:p>
                <a:pPr marL="461963" indent="0">
                  <a:buNone/>
                </a:pPr>
                <a:r>
                  <a:rPr lang="en-US" dirty="0" smtClean="0"/>
                  <a:t>where </a:t>
                </a:r>
                <a:r>
                  <a:rPr lang="en-US" dirty="0" smtClean="0">
                    <a:solidFill>
                      <a:srgbClr val="0070C0"/>
                    </a:solidFill>
                  </a:rPr>
                  <a:t>binomial coefficient </a:t>
                </a:r>
                <a14:m>
                  <m:oMath xmlns:m="http://schemas.openxmlformats.org/officeDocument/2006/math">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𝑛</m:t>
                              </m:r>
                            </m:e>
                          </m:mr>
                          <m:mr>
                            <m:e>
                              <m:r>
                                <a:rPr lang="en-US" i="1">
                                  <a:latin typeface="Cambria Math" panose="02040503050406030204" pitchFamily="18" charset="0"/>
                                </a:rPr>
                                <m:t>𝑦</m:t>
                              </m:r>
                            </m:e>
                          </m:mr>
                        </m:m>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𝑦</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den>
                    </m:f>
                  </m:oMath>
                </a14:m>
                <a:endParaRPr lang="en-US" dirty="0" smtClean="0"/>
              </a:p>
              <a:p>
                <a:pPr marL="0" indent="0">
                  <a:buNone/>
                </a:pPr>
                <a:r>
                  <a:rPr lang="en-US" dirty="0" smtClean="0"/>
                  <a:t>Equivalent notation for PMF</a:t>
                </a:r>
              </a:p>
              <a:p>
                <a:pPr marL="0" indent="0">
                  <a:buNone/>
                </a:pPr>
                <a:endParaRPr lang="en-US" sz="1800" dirty="0" smtClean="0"/>
              </a:p>
              <a:p>
                <a:pPr marL="0" indent="0">
                  <a:buNone/>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𝑓</m:t>
                      </m:r>
                      <m:d>
                        <m:dPr>
                          <m:ctrlPr>
                            <a:rPr lang="en-US" sz="2200" i="1">
                              <a:latin typeface="Cambria Math" panose="02040503050406030204" pitchFamily="18" charset="0"/>
                            </a:rPr>
                          </m:ctrlPr>
                        </m:dPr>
                        <m:e>
                          <m:r>
                            <a:rPr lang="en-US" sz="2200" i="1">
                              <a:latin typeface="Cambria Math" panose="02040503050406030204" pitchFamily="18" charset="0"/>
                            </a:rPr>
                            <m:t>𝑦</m:t>
                          </m:r>
                          <m:r>
                            <a:rPr lang="en-US" sz="2200" i="1">
                              <a:latin typeface="Cambria Math" panose="02040503050406030204" pitchFamily="18" charset="0"/>
                            </a:rPr>
                            <m:t>,</m:t>
                          </m:r>
                          <m:r>
                            <a:rPr lang="en-US" sz="2200" i="1">
                              <a:latin typeface="Cambria Math" panose="02040503050406030204" pitchFamily="18" charset="0"/>
                            </a:rPr>
                            <m:t>𝑛</m:t>
                          </m:r>
                          <m:r>
                            <a:rPr lang="en-US" sz="2200" i="1">
                              <a:latin typeface="Cambria Math" panose="02040503050406030204" pitchFamily="18" charset="0"/>
                            </a:rPr>
                            <m:t>,</m:t>
                          </m:r>
                          <m:r>
                            <a:rPr lang="en-US" sz="2200" i="1">
                              <a:latin typeface="Cambria Math" panose="02040503050406030204" pitchFamily="18" charset="0"/>
                            </a:rPr>
                            <m:t>𝑝</m:t>
                          </m:r>
                        </m:e>
                      </m:d>
                      <m:r>
                        <a:rPr lang="en-US" sz="2200" i="1">
                          <a:latin typeface="Cambria Math" panose="02040503050406030204" pitchFamily="18" charset="0"/>
                        </a:rPr>
                        <m:t>=</m:t>
                      </m:r>
                      <m:r>
                        <a:rPr lang="en-US" sz="2200" i="1">
                          <a:latin typeface="Cambria Math" panose="02040503050406030204" pitchFamily="18" charset="0"/>
                        </a:rPr>
                        <m:t>𝑓</m:t>
                      </m:r>
                      <m:d>
                        <m:dPr>
                          <m:ctrlPr>
                            <a:rPr lang="en-US" sz="2200" i="1">
                              <a:latin typeface="Cambria Math" panose="02040503050406030204" pitchFamily="18" charset="0"/>
                            </a:rPr>
                          </m:ctrlPr>
                        </m:dPr>
                        <m:e>
                          <m:r>
                            <a:rPr lang="en-US" sz="2200" i="1">
                              <a:latin typeface="Cambria Math" panose="02040503050406030204" pitchFamily="18" charset="0"/>
                            </a:rPr>
                            <m:t>𝑌</m:t>
                          </m:r>
                        </m:e>
                      </m:d>
                      <m:r>
                        <a:rPr lang="en-US" sz="2200" b="0" i="1" smtClean="0">
                          <a:latin typeface="Cambria Math" panose="02040503050406030204" pitchFamily="18" charset="0"/>
                        </a:rPr>
                        <m:t>=</m:t>
                      </m:r>
                      <m:r>
                        <a:rPr lang="en-US" sz="2200" i="1">
                          <a:latin typeface="Cambria Math" panose="02040503050406030204" pitchFamily="18" charset="0"/>
                        </a:rPr>
                        <m:t>𝑝</m:t>
                      </m:r>
                      <m:d>
                        <m:dPr>
                          <m:ctrlPr>
                            <a:rPr lang="en-US" sz="2200" i="1">
                              <a:latin typeface="Cambria Math" panose="02040503050406030204" pitchFamily="18" charset="0"/>
                            </a:rPr>
                          </m:ctrlPr>
                        </m:dPr>
                        <m:e>
                          <m:r>
                            <a:rPr lang="en-US" sz="2200" i="1">
                              <a:latin typeface="Cambria Math" panose="02040503050406030204" pitchFamily="18" charset="0"/>
                            </a:rPr>
                            <m:t>𝑦</m:t>
                          </m:r>
                          <m:r>
                            <a:rPr lang="en-US" sz="2200" i="1">
                              <a:latin typeface="Cambria Math" panose="02040503050406030204" pitchFamily="18" charset="0"/>
                            </a:rPr>
                            <m:t>;</m:t>
                          </m:r>
                          <m:r>
                            <a:rPr lang="en-US" sz="2200" i="1">
                              <a:latin typeface="Cambria Math" panose="02040503050406030204" pitchFamily="18" charset="0"/>
                            </a:rPr>
                            <m:t>𝑛</m:t>
                          </m:r>
                          <m:r>
                            <a:rPr lang="en-US" sz="2200" i="1">
                              <a:latin typeface="Cambria Math" panose="02040503050406030204" pitchFamily="18" charset="0"/>
                            </a:rPr>
                            <m:t>,</m:t>
                          </m:r>
                          <m:r>
                            <a:rPr lang="en-US" sz="2200" i="1">
                              <a:latin typeface="Cambria Math" panose="02040503050406030204" pitchFamily="18" charset="0"/>
                            </a:rPr>
                            <m:t>𝑝</m:t>
                          </m:r>
                        </m:e>
                      </m:d>
                      <m:r>
                        <a:rPr lang="en-US" sz="2200" i="1">
                          <a:latin typeface="Cambria Math" panose="02040503050406030204" pitchFamily="18" charset="0"/>
                        </a:rPr>
                        <m:t>=</m:t>
                      </m:r>
                      <m:r>
                        <a:rPr lang="en-US" sz="2200" i="1">
                          <a:latin typeface="Cambria Math" panose="02040503050406030204" pitchFamily="18" charset="0"/>
                        </a:rPr>
                        <m:t>𝑝</m:t>
                      </m:r>
                      <m:d>
                        <m:dPr>
                          <m:ctrlPr>
                            <a:rPr lang="en-US" sz="2200" i="1">
                              <a:latin typeface="Cambria Math" panose="02040503050406030204" pitchFamily="18" charset="0"/>
                            </a:rPr>
                          </m:ctrlPr>
                        </m:dPr>
                        <m:e>
                          <m:r>
                            <a:rPr lang="en-US" sz="2200" i="1">
                              <a:latin typeface="Cambria Math" panose="02040503050406030204" pitchFamily="18" charset="0"/>
                            </a:rPr>
                            <m:t>𝑌</m:t>
                          </m:r>
                          <m:r>
                            <a:rPr lang="en-US" sz="2200" i="1">
                              <a:latin typeface="Cambria Math" panose="02040503050406030204" pitchFamily="18" charset="0"/>
                            </a:rPr>
                            <m:t>=</m:t>
                          </m:r>
                          <m:r>
                            <a:rPr lang="en-US" sz="2200" i="1">
                              <a:latin typeface="Cambria Math" panose="02040503050406030204" pitchFamily="18" charset="0"/>
                            </a:rPr>
                            <m:t>𝑦</m:t>
                          </m:r>
                        </m:e>
                      </m:d>
                    </m:oMath>
                  </m:oMathPara>
                </a14:m>
                <a:endParaRPr lang="en-US" sz="2200" dirty="0" smtClean="0"/>
              </a:p>
            </p:txBody>
          </p:sp>
        </mc:Choice>
        <mc:Fallback xmlns="">
          <p:sp>
            <p:nvSpPr>
              <p:cNvPr id="4" name="Content Placeholder 3"/>
              <p:cNvSpPr>
                <a:spLocks noGrp="1" noRot="1" noChangeAspect="1" noMove="1" noResize="1" noEditPoints="1" noAdjustHandles="1" noChangeArrowheads="1" noChangeShapeType="1" noTextEdit="1"/>
              </p:cNvSpPr>
              <p:nvPr>
                <p:ph sz="half" idx="1"/>
              </p:nvPr>
            </p:nvSpPr>
            <p:spPr>
              <a:xfrm>
                <a:off x="482321" y="1326377"/>
                <a:ext cx="5537479" cy="5081693"/>
              </a:xfrm>
              <a:blipFill>
                <a:blip r:embed="rId2"/>
                <a:stretch>
                  <a:fillRect l="-1430" t="-2521"/>
                </a:stretch>
              </a:blipFill>
            </p:spPr>
            <p:txBody>
              <a:bodyPr/>
              <a:lstStyle/>
              <a:p>
                <a:r>
                  <a:rPr lang="en-US">
                    <a:noFill/>
                  </a:rPr>
                  <a:t> </a:t>
                </a:r>
              </a:p>
            </p:txBody>
          </p:sp>
        </mc:Fallback>
      </mc:AlternateContent>
      <p:sp>
        <p:nvSpPr>
          <p:cNvPr id="6" name="Content Placeholder 5"/>
          <p:cNvSpPr>
            <a:spLocks noGrp="1"/>
          </p:cNvSpPr>
          <p:nvPr>
            <p:ph sz="half" idx="2"/>
          </p:nvPr>
        </p:nvSpPr>
        <p:spPr/>
        <p:txBody>
          <a:bodyPr>
            <a:normAutofit fontScale="77500" lnSpcReduction="20000"/>
          </a:bodyPr>
          <a:lstStyle/>
          <a:p>
            <a:endParaRPr lang="en-US"/>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988" y="1175657"/>
            <a:ext cx="6365252" cy="5516552"/>
          </a:xfrm>
          <a:prstGeom prst="rect">
            <a:avLst/>
          </a:prstGeom>
        </p:spPr>
      </p:pic>
    </p:spTree>
    <p:extLst>
      <p:ext uri="{BB962C8B-B14F-4D97-AF65-F5344CB8AC3E}">
        <p14:creationId xmlns:p14="http://schemas.microsoft.com/office/powerpoint/2010/main" val="13681584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Random Effects: Advantages &amp; Challenges</a:t>
            </a:r>
            <a:endParaRPr lang="en-US" dirty="0"/>
          </a:p>
        </p:txBody>
      </p:sp>
      <p:sp>
        <p:nvSpPr>
          <p:cNvPr id="4" name="Text Placeholder 3"/>
          <p:cNvSpPr>
            <a:spLocks noGrp="1"/>
          </p:cNvSpPr>
          <p:nvPr>
            <p:ph type="body" idx="1"/>
          </p:nvPr>
        </p:nvSpPr>
        <p:spPr>
          <a:xfrm>
            <a:off x="839788" y="1104511"/>
            <a:ext cx="5157787" cy="823912"/>
          </a:xfrm>
        </p:spPr>
        <p:txBody>
          <a:bodyPr/>
          <a:lstStyle/>
          <a:p>
            <a:r>
              <a:rPr lang="en-US" dirty="0" smtClean="0"/>
              <a:t>Advantages</a:t>
            </a:r>
            <a:endParaRPr lang="en-US" dirty="0"/>
          </a:p>
        </p:txBody>
      </p:sp>
      <p:sp>
        <p:nvSpPr>
          <p:cNvPr id="5" name="Content Placeholder 4"/>
          <p:cNvSpPr>
            <a:spLocks noGrp="1"/>
          </p:cNvSpPr>
          <p:nvPr>
            <p:ph sz="half" idx="2"/>
          </p:nvPr>
        </p:nvSpPr>
        <p:spPr>
          <a:xfrm>
            <a:off x="839788" y="1993557"/>
            <a:ext cx="5157787" cy="4196106"/>
          </a:xfrm>
        </p:spPr>
        <p:txBody>
          <a:bodyPr>
            <a:normAutofit fontScale="92500" lnSpcReduction="10000"/>
          </a:bodyPr>
          <a:lstStyle/>
          <a:p>
            <a:r>
              <a:rPr lang="en-US" dirty="0" smtClean="0"/>
              <a:t>Broadens inference to a larger population</a:t>
            </a:r>
          </a:p>
          <a:p>
            <a:r>
              <a:rPr lang="en-US" dirty="0" smtClean="0"/>
              <a:t>Represents a “compromise” in terms of information used</a:t>
            </a:r>
          </a:p>
          <a:p>
            <a:pPr lvl="1"/>
            <a:r>
              <a:rPr lang="en-US" dirty="0" smtClean="0"/>
              <a:t>Ignore factor levels: pool all levels of the factor</a:t>
            </a:r>
          </a:p>
          <a:p>
            <a:pPr lvl="1"/>
            <a:r>
              <a:rPr lang="en-US" dirty="0" smtClean="0"/>
              <a:t>Fixed effects: no pooling</a:t>
            </a:r>
          </a:p>
          <a:p>
            <a:pPr lvl="1"/>
            <a:r>
              <a:rPr lang="en-US" dirty="0" smtClean="0"/>
              <a:t>Random effects: partial pooling, with degree of pooling dependent on relative size of among-group and within-group variation, and on sample size</a:t>
            </a:r>
            <a:endParaRPr lang="en-US" dirty="0"/>
          </a:p>
        </p:txBody>
      </p:sp>
      <p:sp>
        <p:nvSpPr>
          <p:cNvPr id="6" name="Text Placeholder 5"/>
          <p:cNvSpPr>
            <a:spLocks noGrp="1"/>
          </p:cNvSpPr>
          <p:nvPr>
            <p:ph type="body" sz="quarter" idx="3"/>
          </p:nvPr>
        </p:nvSpPr>
        <p:spPr>
          <a:xfrm>
            <a:off x="6172200" y="1104511"/>
            <a:ext cx="5183188" cy="823912"/>
          </a:xfrm>
        </p:spPr>
        <p:txBody>
          <a:bodyPr/>
          <a:lstStyle/>
          <a:p>
            <a:r>
              <a:rPr lang="en-US" dirty="0" smtClean="0"/>
              <a:t>Challenges</a:t>
            </a:r>
            <a:endParaRPr lang="en-US" dirty="0"/>
          </a:p>
        </p:txBody>
      </p:sp>
      <p:sp>
        <p:nvSpPr>
          <p:cNvPr id="7" name="Content Placeholder 6"/>
          <p:cNvSpPr>
            <a:spLocks noGrp="1"/>
          </p:cNvSpPr>
          <p:nvPr>
            <p:ph sz="quarter" idx="4"/>
          </p:nvPr>
        </p:nvSpPr>
        <p:spPr>
          <a:xfrm>
            <a:off x="6172200" y="2075935"/>
            <a:ext cx="5183188" cy="4113728"/>
          </a:xfrm>
        </p:spPr>
        <p:txBody>
          <a:bodyPr/>
          <a:lstStyle/>
          <a:p>
            <a:r>
              <a:rPr lang="en-US" dirty="0" smtClean="0"/>
              <a:t>With too few levels, estimates are imprecise</a:t>
            </a:r>
          </a:p>
          <a:p>
            <a:pPr lvl="1"/>
            <a:r>
              <a:rPr lang="en-US" dirty="0" smtClean="0"/>
              <a:t>Factors with less than 5-10 levels are typically treated as fixed effects</a:t>
            </a:r>
          </a:p>
          <a:p>
            <a:pPr lvl="1"/>
            <a:r>
              <a:rPr lang="en-US" dirty="0" smtClean="0"/>
              <a:t>Random effects are often more difficult to understand or explain</a:t>
            </a:r>
            <a:endParaRPr lang="en-US" dirty="0"/>
          </a:p>
        </p:txBody>
      </p:sp>
    </p:spTree>
    <p:extLst>
      <p:ext uri="{BB962C8B-B14F-4D97-AF65-F5344CB8AC3E}">
        <p14:creationId xmlns:p14="http://schemas.microsoft.com/office/powerpoint/2010/main" val="23502289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To be continued….</a:t>
            </a:r>
            <a:endParaRPr lang="en-US" dirty="0"/>
          </a:p>
        </p:txBody>
      </p:sp>
      <p:sp>
        <p:nvSpPr>
          <p:cNvPr id="8" name="Text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3916509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fontScale="85000" lnSpcReduction="20000"/>
              </a:bodyPr>
              <a:lstStyle/>
              <a:p>
                <a:r>
                  <a:rPr lang="en-US" dirty="0" smtClean="0">
                    <a:solidFill>
                      <a:srgbClr val="0070C0"/>
                    </a:solidFill>
                  </a:rPr>
                  <a:t>Random Variable</a:t>
                </a:r>
                <a:r>
                  <a:rPr lang="en-US" dirty="0" smtClean="0"/>
                  <a:t>: Numerical description of the outcome of a statistical experiment or trial</a:t>
                </a:r>
              </a:p>
              <a:p>
                <a:r>
                  <a:rPr lang="en-US" dirty="0" smtClean="0">
                    <a:solidFill>
                      <a:srgbClr val="0070C0"/>
                    </a:solidFill>
                  </a:rPr>
                  <a:t>Probability Distribution </a:t>
                </a:r>
                <a:r>
                  <a:rPr lang="en-US" dirty="0"/>
                  <a:t>for a random variable describes how the probabilities </a:t>
                </a:r>
                <a:r>
                  <a:rPr lang="en-US" dirty="0" smtClean="0"/>
                  <a:t>are distributed </a:t>
                </a:r>
                <a:r>
                  <a:rPr lang="en-US" dirty="0"/>
                  <a:t>over the values of the random variable. For a discrete random variable, </a:t>
                </a:r>
                <a14:m>
                  <m:oMath xmlns:m="http://schemas.openxmlformats.org/officeDocument/2006/math">
                    <m:r>
                      <a:rPr lang="en-US" b="0" i="1" smtClean="0">
                        <a:latin typeface="Cambria Math" panose="02040503050406030204" pitchFamily="18" charset="0"/>
                      </a:rPr>
                      <m:t>𝑌</m:t>
                    </m:r>
                  </m:oMath>
                </a14:m>
                <a:r>
                  <a:rPr lang="en-US" dirty="0" smtClean="0"/>
                  <a:t>, the probability </a:t>
                </a:r>
                <a:r>
                  <a:rPr lang="en-US" dirty="0"/>
                  <a:t>distribution is defined by a </a:t>
                </a:r>
                <a:r>
                  <a:rPr lang="en-US" dirty="0">
                    <a:solidFill>
                      <a:srgbClr val="0070C0"/>
                    </a:solidFill>
                  </a:rPr>
                  <a:t>probability mass function</a:t>
                </a:r>
                <a:r>
                  <a:rPr lang="en-US" dirty="0"/>
                  <a:t>, denoted by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oMath>
                </a14:m>
                <a:r>
                  <a:rPr lang="en-US" dirty="0" smtClean="0"/>
                  <a:t>. This function </a:t>
                </a:r>
                <a:r>
                  <a:rPr lang="en-US" dirty="0"/>
                  <a:t>provides the probability for each value of the random variable.</a:t>
                </a:r>
                <a:r>
                  <a:rPr lang="en-US" dirty="0" smtClean="0"/>
                  <a:t> </a:t>
                </a:r>
              </a:p>
              <a:p>
                <a:r>
                  <a:rPr lang="en-US" dirty="0" smtClean="0"/>
                  <a:t>In probability theory and statistics, the </a:t>
                </a:r>
                <a:r>
                  <a:rPr lang="en-US" dirty="0" smtClean="0">
                    <a:solidFill>
                      <a:srgbClr val="0070C0"/>
                    </a:solidFill>
                  </a:rPr>
                  <a:t>binomial distribution </a:t>
                </a:r>
                <a:r>
                  <a:rPr lang="en-US" dirty="0" smtClean="0"/>
                  <a:t>with parameters </a:t>
                </a:r>
                <a14:m>
                  <m:oMath xmlns:m="http://schemas.openxmlformats.org/officeDocument/2006/math">
                    <m:r>
                      <a:rPr lang="en-US" b="0" i="1" smtClean="0">
                        <a:latin typeface="Cambria Math" panose="02040503050406030204" pitchFamily="18" charset="0"/>
                      </a:rPr>
                      <m:t>𝑛</m:t>
                    </m:r>
                  </m:oMath>
                </a14:m>
                <a:r>
                  <a:rPr lang="en-US" dirty="0" smtClean="0"/>
                  <a:t> and </a:t>
                </a:r>
                <a14:m>
                  <m:oMath xmlns:m="http://schemas.openxmlformats.org/officeDocument/2006/math">
                    <m:r>
                      <a:rPr lang="en-US" b="0" i="1" smtClean="0">
                        <a:latin typeface="Cambria Math" panose="02040503050406030204" pitchFamily="18" charset="0"/>
                      </a:rPr>
                      <m:t>𝑝</m:t>
                    </m:r>
                  </m:oMath>
                </a14:m>
                <a:r>
                  <a:rPr lang="en-US" dirty="0" smtClean="0"/>
                  <a:t> is the </a:t>
                </a:r>
                <a:r>
                  <a:rPr lang="en-US" dirty="0" smtClean="0">
                    <a:solidFill>
                      <a:srgbClr val="0070C0"/>
                    </a:solidFill>
                  </a:rPr>
                  <a:t>discrete probability distribution </a:t>
                </a:r>
                <a:r>
                  <a:rPr lang="en-US" dirty="0" smtClean="0"/>
                  <a:t>of the number of successes in a sequence of </a:t>
                </a:r>
                <a14:m>
                  <m:oMath xmlns:m="http://schemas.openxmlformats.org/officeDocument/2006/math">
                    <m:r>
                      <a:rPr lang="en-US" i="1">
                        <a:latin typeface="Cambria Math" panose="02040503050406030204" pitchFamily="18" charset="0"/>
                      </a:rPr>
                      <m:t>𝑛</m:t>
                    </m:r>
                  </m:oMath>
                </a14:m>
                <a:r>
                  <a:rPr lang="en-US" dirty="0" smtClean="0"/>
                  <a:t> independent experiments, each asking a yes-no question, and each with its own </a:t>
                </a:r>
                <a:r>
                  <a:rPr lang="en-US" dirty="0" smtClean="0">
                    <a:solidFill>
                      <a:srgbClr val="0070C0"/>
                    </a:solidFill>
                  </a:rPr>
                  <a:t>Boolean-valued outcome</a:t>
                </a:r>
                <a:r>
                  <a:rPr lang="en-US" dirty="0" smtClean="0"/>
                  <a:t>: success (with probability </a:t>
                </a:r>
                <a14:m>
                  <m:oMath xmlns:m="http://schemas.openxmlformats.org/officeDocument/2006/math">
                    <m:r>
                      <a:rPr lang="en-US" b="0" i="1" smtClean="0">
                        <a:latin typeface="Cambria Math" panose="02040503050406030204" pitchFamily="18" charset="0"/>
                      </a:rPr>
                      <m:t>𝑝</m:t>
                    </m:r>
                  </m:oMath>
                </a14:m>
                <a:r>
                  <a:rPr lang="en-US" dirty="0" smtClean="0"/>
                  <a:t>) or failure </a:t>
                </a:r>
                <a:r>
                  <a:rPr lang="en-US" dirty="0"/>
                  <a:t>(with probability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=1−</m:t>
                    </m:r>
                    <m:r>
                      <a:rPr lang="en-US" b="0" i="1" smtClean="0">
                        <a:latin typeface="Cambria Math" panose="02040503050406030204" pitchFamily="18" charset="0"/>
                      </a:rPr>
                      <m:t>𝑝</m:t>
                    </m:r>
                  </m:oMath>
                </a14:m>
                <a:r>
                  <a:rPr lang="en-US" dirty="0" smtClean="0"/>
                  <a:t>). A single success/failure experiment is also called a </a:t>
                </a:r>
                <a:r>
                  <a:rPr lang="en-US" dirty="0" smtClean="0">
                    <a:solidFill>
                      <a:srgbClr val="0070C0"/>
                    </a:solidFill>
                  </a:rPr>
                  <a:t>Bernoulli trial </a:t>
                </a:r>
                <a:r>
                  <a:rPr lang="en-US" dirty="0" smtClean="0"/>
                  <a:t>or </a:t>
                </a:r>
                <a:r>
                  <a:rPr lang="en-US" dirty="0" smtClean="0">
                    <a:solidFill>
                      <a:srgbClr val="0070C0"/>
                    </a:solidFill>
                  </a:rPr>
                  <a:t>Bernoulli experiment</a:t>
                </a:r>
                <a:r>
                  <a:rPr lang="en-US" dirty="0" smtClean="0"/>
                  <a:t>, and a sequence of outcomes is called a </a:t>
                </a:r>
                <a:r>
                  <a:rPr lang="en-US" dirty="0" smtClean="0">
                    <a:solidFill>
                      <a:srgbClr val="0070C0"/>
                    </a:solidFill>
                  </a:rPr>
                  <a:t>Bernoulli process</a:t>
                </a:r>
                <a:r>
                  <a:rPr lang="en-US" dirty="0" smtClean="0"/>
                  <a:t>; for a single trial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US" dirty="0" smtClean="0"/>
                  <a:t>), the binomial distribution is a </a:t>
                </a:r>
                <a:r>
                  <a:rPr lang="en-US" dirty="0" smtClean="0">
                    <a:solidFill>
                      <a:srgbClr val="0070C0"/>
                    </a:solidFill>
                  </a:rPr>
                  <a:t>Bernoulli distribution</a:t>
                </a:r>
                <a:r>
                  <a:rPr lang="en-US" dirty="0" smtClean="0"/>
                  <a:t>. </a:t>
                </a:r>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812" t="-3221" r="-1043"/>
                </a:stretch>
              </a:blipFill>
            </p:spPr>
            <p:txBody>
              <a:bodyPr/>
              <a:lstStyle/>
              <a:p>
                <a:r>
                  <a:rPr lang="en-US">
                    <a:noFill/>
                  </a:rPr>
                  <a:t> </a:t>
                </a:r>
              </a:p>
            </p:txBody>
          </p:sp>
        </mc:Fallback>
      </mc:AlternateContent>
    </p:spTree>
    <p:extLst>
      <p:ext uri="{BB962C8B-B14F-4D97-AF65-F5344CB8AC3E}">
        <p14:creationId xmlns:p14="http://schemas.microsoft.com/office/powerpoint/2010/main" val="2806758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Refining our question</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751976" y="1234888"/>
                <a:ext cx="10898296" cy="1419684"/>
              </a:xfrm>
              <a:prstGeom prst="rect">
                <a:avLst/>
              </a:prstGeom>
              <a:noFill/>
            </p:spPr>
            <p:txBody>
              <a:bodyPr wrap="square" rtlCol="0">
                <a:spAutoFit/>
              </a:bodyPr>
              <a:lstStyle/>
              <a:p>
                <a:r>
                  <a:rPr lang="en-US" sz="2800" dirty="0" smtClean="0"/>
                  <a:t>Question: What is the probability of a call at mooring </a:t>
                </a:r>
                <a14:m>
                  <m:oMath xmlns:m="http://schemas.openxmlformats.org/officeDocument/2006/math">
                    <m:sSub>
                      <m:sSubPr>
                        <m:ctrlPr>
                          <a:rPr lang="en-US" sz="2800" i="1" dirty="0" smtClean="0">
                            <a:latin typeface="Cambria Math" panose="02040503050406030204" pitchFamily="18" charset="0"/>
                          </a:rPr>
                        </m:ctrlPr>
                      </m:sSubPr>
                      <m:e>
                        <m:r>
                          <a:rPr lang="en-US" sz="2800" b="0" i="1" dirty="0" smtClean="0">
                            <a:latin typeface="Cambria Math" panose="02040503050406030204" pitchFamily="18" charset="0"/>
                          </a:rPr>
                          <m:t>𝑚</m:t>
                        </m:r>
                      </m:e>
                      <m:sub>
                        <m:r>
                          <a:rPr lang="en-US" sz="2800" b="0" i="1" dirty="0" smtClean="0">
                            <a:latin typeface="Cambria Math" panose="02040503050406030204" pitchFamily="18" charset="0"/>
                          </a:rPr>
                          <m:t>𝑖</m:t>
                        </m:r>
                      </m:sub>
                    </m:sSub>
                  </m:oMath>
                </a14:m>
                <a:r>
                  <a:rPr lang="en-US" sz="2800" i="1" dirty="0" smtClean="0"/>
                  <a:t> </a:t>
                </a:r>
                <a:r>
                  <a:rPr lang="en-US" sz="2800" dirty="0" smtClean="0"/>
                  <a:t>on date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𝑗</m:t>
                        </m:r>
                      </m:sub>
                    </m:sSub>
                  </m:oMath>
                </a14:m>
                <a:r>
                  <a:rPr lang="en-US" sz="2800" dirty="0" smtClean="0"/>
                  <a:t>, and is the probability a function of date, year, sea ice, mooring, latitude, distance from shore, …? </a:t>
                </a:r>
                <a:endParaRPr 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751976" y="1234888"/>
                <a:ext cx="10898296" cy="1419684"/>
              </a:xfrm>
              <a:prstGeom prst="rect">
                <a:avLst/>
              </a:prstGeom>
              <a:blipFill>
                <a:blip r:embed="rId2"/>
                <a:stretch>
                  <a:fillRect l="-1119" t="-4310" b="-116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751976" y="2886574"/>
                <a:ext cx="10898296" cy="1169551"/>
              </a:xfrm>
              <a:prstGeom prst="rect">
                <a:avLst/>
              </a:prstGeom>
              <a:noFill/>
            </p:spPr>
            <p:txBody>
              <a:bodyPr wrap="square" rtlCol="0">
                <a:spAutoFit/>
              </a:bodyPr>
              <a:lstStyle/>
              <a:p>
                <a:r>
                  <a:rPr lang="en-US" sz="2800" dirty="0" smtClean="0"/>
                  <a:t>Pseudocode for the saturated model</a:t>
                </a:r>
                <a:endParaRPr lang="en-US" sz="2800" dirty="0" smtClean="0">
                  <a:solidFill>
                    <a:srgbClr val="0070C0"/>
                  </a:solidFill>
                </a:endParaRPr>
              </a:p>
              <a:p>
                <a:endParaRPr lang="en-US" sz="1400" dirty="0" smtClean="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𝑌</m:t>
                          </m:r>
                        </m:e>
                      </m:d>
                      <m:r>
                        <a:rPr lang="en-US" sz="2800" b="0" i="1" smtClean="0">
                          <a:latin typeface="Cambria Math" panose="02040503050406030204" pitchFamily="18" charset="0"/>
                        </a:rPr>
                        <m:t>~</m:t>
                      </m:r>
                      <m:r>
                        <a:rPr lang="en-US" sz="2800" b="0" i="1" smtClean="0">
                          <a:latin typeface="Cambria Math" panose="02040503050406030204" pitchFamily="18" charset="0"/>
                        </a:rPr>
                        <m:t>𝑑𝑎𝑡𝑒</m:t>
                      </m:r>
                      <m:r>
                        <a:rPr lang="en-US" sz="2800" b="0" i="1" smtClean="0">
                          <a:latin typeface="Cambria Math" panose="02040503050406030204" pitchFamily="18" charset="0"/>
                        </a:rPr>
                        <m:t>+</m:t>
                      </m:r>
                      <m:r>
                        <a:rPr lang="en-US" sz="2800" b="0" i="1" smtClean="0">
                          <a:latin typeface="Cambria Math" panose="02040503050406030204" pitchFamily="18" charset="0"/>
                        </a:rPr>
                        <m:t>𝑦𝑒𝑎𝑟</m:t>
                      </m:r>
                      <m:r>
                        <a:rPr lang="en-US" sz="2800" b="0" i="1" smtClean="0">
                          <a:latin typeface="Cambria Math" panose="02040503050406030204" pitchFamily="18" charset="0"/>
                        </a:rPr>
                        <m:t>+</m:t>
                      </m:r>
                      <m:r>
                        <a:rPr lang="en-US" sz="2800" b="0" i="1" smtClean="0">
                          <a:latin typeface="Cambria Math" panose="02040503050406030204" pitchFamily="18" charset="0"/>
                        </a:rPr>
                        <m:t>𝑠𝑒𝑎</m:t>
                      </m:r>
                      <m:r>
                        <a:rPr lang="en-US" sz="2800" b="0" i="1" smtClean="0">
                          <a:latin typeface="Cambria Math" panose="02040503050406030204" pitchFamily="18" charset="0"/>
                        </a:rPr>
                        <m:t>.</m:t>
                      </m:r>
                      <m:r>
                        <a:rPr lang="en-US" sz="2800" b="0" i="1" smtClean="0">
                          <a:latin typeface="Cambria Math" panose="02040503050406030204" pitchFamily="18" charset="0"/>
                        </a:rPr>
                        <m:t>𝑖𝑐𝑒</m:t>
                      </m:r>
                      <m:r>
                        <a:rPr lang="en-US" sz="2800" b="0" i="1" smtClean="0">
                          <a:latin typeface="Cambria Math" panose="02040503050406030204" pitchFamily="18" charset="0"/>
                        </a:rPr>
                        <m:t>+</m:t>
                      </m:r>
                      <m:r>
                        <a:rPr lang="en-US" sz="2800" b="0" i="1" smtClean="0">
                          <a:latin typeface="Cambria Math" panose="02040503050406030204" pitchFamily="18" charset="0"/>
                        </a:rPr>
                        <m:t>𝑚𝑜𝑜𝑟𝑖𝑛𝑔</m:t>
                      </m:r>
                      <m:r>
                        <a:rPr lang="en-US" sz="2800" b="0" i="1" smtClean="0">
                          <a:latin typeface="Cambria Math" panose="02040503050406030204" pitchFamily="18" charset="0"/>
                        </a:rPr>
                        <m:t>+</m:t>
                      </m:r>
                      <m:r>
                        <a:rPr lang="en-US" sz="2800" b="0" i="1" smtClean="0">
                          <a:latin typeface="Cambria Math" panose="02040503050406030204" pitchFamily="18" charset="0"/>
                        </a:rPr>
                        <m:t>𝑙𝑎𝑡𝑖𝑡𝑢𝑑𝑒</m:t>
                      </m:r>
                      <m:r>
                        <a:rPr lang="en-US" sz="2800" b="0" i="1" smtClean="0">
                          <a:latin typeface="Cambria Math" panose="02040503050406030204" pitchFamily="18" charset="0"/>
                        </a:rPr>
                        <m:t>+</m:t>
                      </m:r>
                      <m:r>
                        <a:rPr lang="en-US" sz="2800" b="0" i="1" smtClean="0">
                          <a:latin typeface="Cambria Math" panose="02040503050406030204" pitchFamily="18" charset="0"/>
                        </a:rPr>
                        <m:t>𝑜𝑓𝑓𝑠h</m:t>
                      </m:r>
                      <m:r>
                        <a:rPr lang="en-US" sz="2800" b="0" i="1" smtClean="0">
                          <a:latin typeface="Cambria Math" panose="02040503050406030204" pitchFamily="18" charset="0"/>
                        </a:rPr>
                        <m:t>.</m:t>
                      </m:r>
                      <m:r>
                        <a:rPr lang="en-US" sz="2800" b="0" i="1" smtClean="0">
                          <a:latin typeface="Cambria Math" panose="02040503050406030204" pitchFamily="18" charset="0"/>
                        </a:rPr>
                        <m:t>𝑑𝑖𝑠𝑡</m:t>
                      </m:r>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751976" y="2886574"/>
                <a:ext cx="10898296" cy="1169551"/>
              </a:xfrm>
              <a:prstGeom prst="rect">
                <a:avLst/>
              </a:prstGeom>
              <a:blipFill>
                <a:blip r:embed="rId3"/>
                <a:stretch>
                  <a:fillRect l="-1119" t="-5236"/>
                </a:stretch>
              </a:blipFill>
            </p:spPr>
            <p:txBody>
              <a:bodyPr/>
              <a:lstStyle/>
              <a:p>
                <a:r>
                  <a:rPr lang="en-US">
                    <a:noFill/>
                  </a:rPr>
                  <a:t> </a:t>
                </a:r>
              </a:p>
            </p:txBody>
          </p:sp>
        </mc:Fallback>
      </mc:AlternateContent>
      <p:grpSp>
        <p:nvGrpSpPr>
          <p:cNvPr id="10" name="Group 9"/>
          <p:cNvGrpSpPr/>
          <p:nvPr/>
        </p:nvGrpSpPr>
        <p:grpSpPr>
          <a:xfrm>
            <a:off x="1090202" y="3929696"/>
            <a:ext cx="1763624" cy="1347740"/>
            <a:chOff x="966635" y="3913220"/>
            <a:chExt cx="1763624" cy="1347740"/>
          </a:xfrm>
        </p:grpSpPr>
        <p:sp>
          <p:nvSpPr>
            <p:cNvPr id="8" name="Right Arrow 7"/>
            <p:cNvSpPr/>
            <p:nvPr/>
          </p:nvSpPr>
          <p:spPr>
            <a:xfrm rot="16200000">
              <a:off x="1359244" y="4160108"/>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66635" y="4891628"/>
              <a:ext cx="1763624" cy="369332"/>
            </a:xfrm>
            <a:prstGeom prst="rect">
              <a:avLst/>
            </a:prstGeom>
            <a:noFill/>
          </p:spPr>
          <p:txBody>
            <a:bodyPr wrap="none" rtlCol="0">
              <a:spAutoFit/>
            </a:bodyPr>
            <a:lstStyle/>
            <a:p>
              <a:r>
                <a:rPr lang="en-US" dirty="0" smtClean="0">
                  <a:solidFill>
                    <a:srgbClr val="0070C0"/>
                  </a:solidFill>
                </a:rPr>
                <a:t>“is a function of”</a:t>
              </a:r>
              <a:endParaRPr lang="en-US" dirty="0">
                <a:solidFill>
                  <a:srgbClr val="0070C0"/>
                </a:solidFill>
              </a:endParaRPr>
            </a:p>
          </p:txBody>
        </p:sp>
      </p:grpSp>
    </p:spTree>
    <p:extLst>
      <p:ext uri="{BB962C8B-B14F-4D97-AF65-F5344CB8AC3E}">
        <p14:creationId xmlns:p14="http://schemas.microsoft.com/office/powerpoint/2010/main" val="2679734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smtClean="0"/>
              <a:t>Brief* Overview of Regression Models</a:t>
            </a:r>
            <a:endParaRPr lang="en-US" sz="4800" dirty="0"/>
          </a:p>
        </p:txBody>
      </p:sp>
      <p:sp>
        <p:nvSpPr>
          <p:cNvPr id="4" name="Text Placeholder 3"/>
          <p:cNvSpPr>
            <a:spLocks noGrp="1"/>
          </p:cNvSpPr>
          <p:nvPr>
            <p:ph type="body" idx="1"/>
          </p:nvPr>
        </p:nvSpPr>
        <p:spPr/>
        <p:txBody>
          <a:bodyPr/>
          <a:lstStyle/>
          <a:p>
            <a:r>
              <a:rPr lang="en-US" dirty="0" smtClean="0"/>
              <a:t>*For further details and references, see “Overview of Regression Models” section at the end of the presentation</a:t>
            </a:r>
            <a:endParaRPr lang="en-US" dirty="0"/>
          </a:p>
        </p:txBody>
      </p:sp>
    </p:spTree>
    <p:extLst>
      <p:ext uri="{BB962C8B-B14F-4D97-AF65-F5344CB8AC3E}">
        <p14:creationId xmlns:p14="http://schemas.microsoft.com/office/powerpoint/2010/main" val="2359450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What is the normal distribution?</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sz="half" idx="1"/>
              </p:nvPr>
            </p:nvSpPr>
            <p:spPr>
              <a:xfrm>
                <a:off x="138946" y="1583577"/>
                <a:ext cx="5181600" cy="4906875"/>
              </a:xfrm>
            </p:spPr>
            <p:txBody>
              <a:bodyPr>
                <a:normAutofit lnSpcReduction="10000"/>
              </a:bodyPr>
              <a:lstStyle/>
              <a:p>
                <a:r>
                  <a:rPr lang="en-US" dirty="0" smtClean="0"/>
                  <a:t>Probability density function (pdf) for a random variable, </a:t>
                </a:r>
                <a14:m>
                  <m:oMath xmlns:m="http://schemas.openxmlformats.org/officeDocument/2006/math">
                    <m:r>
                      <a:rPr lang="en-US" i="1" dirty="0" smtClean="0">
                        <a:latin typeface="Cambria Math" panose="02040503050406030204" pitchFamily="18" charset="0"/>
                      </a:rPr>
                      <m:t>𝑌</m:t>
                    </m:r>
                  </m:oMath>
                </a14:m>
                <a:r>
                  <a:rPr lang="en-US" dirty="0" smtClean="0"/>
                  <a:t> in this case</a:t>
                </a:r>
              </a:p>
              <a:p>
                <a:r>
                  <a:rPr lang="en-US" dirty="0" smtClean="0"/>
                  <a:t>Also referred to as a Gaussian distribution</a:t>
                </a:r>
              </a:p>
              <a:p>
                <a14:m>
                  <m:oMath xmlns:m="http://schemas.openxmlformats.org/officeDocument/2006/math">
                    <m:r>
                      <a:rPr lang="en-US" i="1" dirty="0">
                        <a:latin typeface="Cambria Math" panose="02040503050406030204" pitchFamily="18" charset="0"/>
                      </a:rPr>
                      <m:t>𝑌</m:t>
                    </m:r>
                  </m:oMath>
                </a14:m>
                <a:r>
                  <a:rPr lang="en-US" dirty="0" smtClean="0"/>
                  <a:t> can take on any value from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r>
                  <a:rPr lang="en-US" dirty="0" smtClean="0"/>
                  <a:t> to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endParaRPr lang="en-US" dirty="0" smtClean="0"/>
              </a:p>
              <a:p>
                <a:r>
                  <a:rPr lang="en-US" dirty="0" smtClean="0"/>
                  <a:t>The pdf is defined by two parameters</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smtClean="0"/>
                  <a:t>: mean</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dirty="0" smtClean="0"/>
                  <a:t>: standard deviation</a:t>
                </a:r>
              </a:p>
              <a:p>
                <a:r>
                  <a:rPr lang="en-US" dirty="0" smtClean="0"/>
                  <a:t>The pdf is symmetric about </a:t>
                </a:r>
                <a14:m>
                  <m:oMath xmlns:m="http://schemas.openxmlformats.org/officeDocument/2006/math">
                    <m:r>
                      <a:rPr lang="en-US" i="1">
                        <a:latin typeface="Cambria Math" panose="02040503050406030204" pitchFamily="18" charset="0"/>
                        <a:ea typeface="Cambria Math" panose="02040503050406030204" pitchFamily="18" charset="0"/>
                      </a:rPr>
                      <m:t>𝜇</m:t>
                    </m:r>
                  </m:oMath>
                </a14:m>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sz="half" idx="1"/>
              </p:nvPr>
            </p:nvSpPr>
            <p:spPr>
              <a:xfrm>
                <a:off x="138946" y="1583577"/>
                <a:ext cx="5181600" cy="4906875"/>
              </a:xfrm>
              <a:blipFill>
                <a:blip r:embed="rId3"/>
                <a:stretch>
                  <a:fillRect l="-2118" t="-2857" r="-3765"/>
                </a:stretch>
              </a:blipFill>
            </p:spPr>
            <p:txBody>
              <a:bodyPr/>
              <a:lstStyle/>
              <a:p>
                <a:r>
                  <a:rPr lang="en-US">
                    <a:noFill/>
                  </a:rPr>
                  <a:t> </a:t>
                </a:r>
              </a:p>
            </p:txBody>
          </p:sp>
        </mc:Fallback>
      </mc:AlternateContent>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20546" y="1135463"/>
            <a:ext cx="6492788" cy="5627083"/>
          </a:xfrm>
          <a:prstGeom prst="rect">
            <a:avLst/>
          </a:prstGeom>
        </p:spPr>
      </p:pic>
    </p:spTree>
    <p:extLst>
      <p:ext uri="{BB962C8B-B14F-4D97-AF65-F5344CB8AC3E}">
        <p14:creationId xmlns:p14="http://schemas.microsoft.com/office/powerpoint/2010/main" val="1269489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Examples of </a:t>
            </a:r>
            <a:r>
              <a:rPr lang="en-US" dirty="0"/>
              <a:t>N</a:t>
            </a:r>
            <a:r>
              <a:rPr lang="en-US" dirty="0" smtClean="0"/>
              <a:t>on-normal Distributions </a:t>
            </a:r>
            <a:endParaRPr lang="en-US" dirty="0"/>
          </a:p>
        </p:txBody>
      </p:sp>
      <p:grpSp>
        <p:nvGrpSpPr>
          <p:cNvPr id="11" name="Group 10"/>
          <p:cNvGrpSpPr/>
          <p:nvPr/>
        </p:nvGrpSpPr>
        <p:grpSpPr>
          <a:xfrm>
            <a:off x="2458303" y="1269347"/>
            <a:ext cx="7275395" cy="5152624"/>
            <a:chOff x="2323629" y="1260382"/>
            <a:chExt cx="7275395" cy="5152624"/>
          </a:xfrm>
        </p:grpSpPr>
        <p:pic>
          <p:nvPicPr>
            <p:cNvPr id="7" name="Picture 6"/>
            <p:cNvPicPr>
              <a:picLocks noChangeAspect="1"/>
            </p:cNvPicPr>
            <p:nvPr/>
          </p:nvPicPr>
          <p:blipFill>
            <a:blip r:embed="rId2"/>
            <a:stretch>
              <a:fillRect/>
            </a:stretch>
          </p:blipFill>
          <p:spPr>
            <a:xfrm>
              <a:off x="6315513" y="1260382"/>
              <a:ext cx="3237186" cy="2514600"/>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6269188" y="3898406"/>
              <a:ext cx="3329836" cy="2514600"/>
            </a:xfrm>
            <a:prstGeom prst="rect">
              <a:avLst/>
            </a:prstGeom>
            <a:ln>
              <a:solidFill>
                <a:schemeClr val="tx1"/>
              </a:solidFill>
            </a:ln>
          </p:spPr>
        </p:pic>
        <p:pic>
          <p:nvPicPr>
            <p:cNvPr id="9" name="Picture 8"/>
            <p:cNvPicPr>
              <a:picLocks noChangeAspect="1"/>
            </p:cNvPicPr>
            <p:nvPr/>
          </p:nvPicPr>
          <p:blipFill>
            <a:blip r:embed="rId4"/>
            <a:stretch>
              <a:fillRect/>
            </a:stretch>
          </p:blipFill>
          <p:spPr>
            <a:xfrm>
              <a:off x="2502494" y="3898406"/>
              <a:ext cx="3210605" cy="2514600"/>
            </a:xfrm>
            <a:prstGeom prst="rect">
              <a:avLst/>
            </a:prstGeom>
            <a:ln>
              <a:solidFill>
                <a:schemeClr val="tx1"/>
              </a:solidFill>
            </a:ln>
          </p:spPr>
        </p:pic>
        <p:pic>
          <p:nvPicPr>
            <p:cNvPr id="10" name="Picture 9"/>
            <p:cNvPicPr>
              <a:picLocks noChangeAspect="1"/>
            </p:cNvPicPr>
            <p:nvPr/>
          </p:nvPicPr>
          <p:blipFill>
            <a:blip r:embed="rId5"/>
            <a:stretch>
              <a:fillRect/>
            </a:stretch>
          </p:blipFill>
          <p:spPr>
            <a:xfrm>
              <a:off x="2323629" y="1260382"/>
              <a:ext cx="3568337" cy="2514600"/>
            </a:xfrm>
            <a:prstGeom prst="rect">
              <a:avLst/>
            </a:prstGeom>
            <a:ln>
              <a:solidFill>
                <a:schemeClr val="tx1"/>
              </a:solidFill>
            </a:ln>
          </p:spPr>
        </p:pic>
      </p:grpSp>
    </p:spTree>
    <p:extLst>
      <p:ext uri="{BB962C8B-B14F-4D97-AF65-F5344CB8AC3E}">
        <p14:creationId xmlns:p14="http://schemas.microsoft.com/office/powerpoint/2010/main" val="2962158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643</TotalTime>
  <Words>3598</Words>
  <Application>Microsoft Office PowerPoint</Application>
  <PresentationFormat>Widescreen</PresentationFormat>
  <Paragraphs>379</Paragraphs>
  <Slides>41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Cambria Math</vt:lpstr>
      <vt:lpstr>Lucida Console</vt:lpstr>
      <vt:lpstr>Office Theme</vt:lpstr>
      <vt:lpstr>Applying Regression Analysis to Investigate Spatiotemporal Variability in Bearded Seal Calls</vt:lpstr>
      <vt:lpstr>Bearded Seal Case Study</vt:lpstr>
      <vt:lpstr>In terms of probability</vt:lpstr>
      <vt:lpstr>Binomial Probability Distribution</vt:lpstr>
      <vt:lpstr>Definitions</vt:lpstr>
      <vt:lpstr>Refining our question</vt:lpstr>
      <vt:lpstr>Brief* Overview of Regression Models</vt:lpstr>
      <vt:lpstr>What is the normal distribution?</vt:lpstr>
      <vt:lpstr>Examples of Non-normal Distributions </vt:lpstr>
      <vt:lpstr>Regression Model Distinguishing Characteristics</vt:lpstr>
      <vt:lpstr>PowerPoint Presentation</vt:lpstr>
      <vt:lpstr>Example Logistic GAM in terms of mgcv</vt:lpstr>
      <vt:lpstr>Back to Bearded Seals</vt:lpstr>
      <vt:lpstr>For Starters: Candidate Model Structures</vt:lpstr>
      <vt:lpstr>Overview of Regression Models</vt:lpstr>
      <vt:lpstr>Goals</vt:lpstr>
      <vt:lpstr>What will we not cover except in passing?</vt:lpstr>
      <vt:lpstr>Types of Regression Models Covered</vt:lpstr>
      <vt:lpstr>What is the normal distribution?</vt:lpstr>
      <vt:lpstr>Examples of Non-normal Distributions </vt:lpstr>
      <vt:lpstr>Regression Model Distinguishing Characteristics</vt:lpstr>
      <vt:lpstr>PowerPoint Presentation</vt:lpstr>
      <vt:lpstr>Simple Linear Model (LM): Formal Definition</vt:lpstr>
      <vt:lpstr>LM: Equivalent Terminology</vt:lpstr>
      <vt:lpstr>LM Examples</vt:lpstr>
      <vt:lpstr>LM Matrix Notation</vt:lpstr>
      <vt:lpstr>Generalized Linear Model (GLM)</vt:lpstr>
      <vt:lpstr>Mathematical form of Probability Distributions in the Exponential Family</vt:lpstr>
      <vt:lpstr>3 Key Components of a GLM</vt:lpstr>
      <vt:lpstr>Random Component</vt:lpstr>
      <vt:lpstr>Systematic Component</vt:lpstr>
      <vt:lpstr>Link Function</vt:lpstr>
      <vt:lpstr>Canonical Link Function</vt:lpstr>
      <vt:lpstr>A few GLM References</vt:lpstr>
      <vt:lpstr>Generalized Additive Model (GAM)</vt:lpstr>
      <vt:lpstr>Intro to the Linear Mixed Model (LMM) </vt:lpstr>
      <vt:lpstr>Fixed Effects vs. Random Effects</vt:lpstr>
      <vt:lpstr>Random Effects Structures</vt:lpstr>
      <vt:lpstr>LMM Mathematical Notation</vt:lpstr>
      <vt:lpstr>Random Effects: Advantages &amp; Challenges</vt:lpstr>
      <vt:lpstr>To be continued….</vt:lpstr>
    </vt:vector>
  </TitlesOfParts>
  <Company>NOAA AFSC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Megan.Ferguson</dc:creator>
  <cp:lastModifiedBy>Megan.Ferguson</cp:lastModifiedBy>
  <cp:revision>89</cp:revision>
  <dcterms:created xsi:type="dcterms:W3CDTF">2021-12-05T17:54:10Z</dcterms:created>
  <dcterms:modified xsi:type="dcterms:W3CDTF">2021-12-08T17:23:40Z</dcterms:modified>
</cp:coreProperties>
</file>