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609" autoAdjust="0"/>
  </p:normalViewPr>
  <p:slideViewPr>
    <p:cSldViewPr snapToGrid="0">
      <p:cViewPr varScale="1">
        <p:scale>
          <a:sx n="93" d="100"/>
          <a:sy n="9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2532B-AEE1-4521-BED8-FA67A45A1A2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52FC-6FC7-4467-86D7-6099F586D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1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Wood 2006 = GAM</a:t>
            </a:r>
            <a:r>
              <a:rPr lang="en-US" baseline="0" dirty="0" smtClean="0"/>
              <a:t>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D52FC-6FC7-4467-86D7-6099F586D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72DE-1C71-4C15-94E7-A563D3B8A11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FCAF-4D0F-4858-B7C3-E1FCA436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Regression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Megan C. Ferguson</a:t>
            </a:r>
          </a:p>
          <a:p>
            <a:r>
              <a:rPr lang="en-US" dirty="0" smtClean="0"/>
              <a:t>7 December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basic structure and differences among </a:t>
            </a:r>
            <a:r>
              <a:rPr lang="en-US" dirty="0" smtClean="0"/>
              <a:t>different types of </a:t>
            </a:r>
            <a:r>
              <a:rPr lang="en-US" dirty="0" smtClean="0"/>
              <a:t>regression models (LM, LMM, GLM, GLMM, GAM, GAMM)</a:t>
            </a:r>
            <a:endParaRPr lang="en-US" dirty="0" smtClean="0"/>
          </a:p>
          <a:p>
            <a:r>
              <a:rPr lang="en-US" dirty="0" smtClean="0"/>
              <a:t>Develop intuition for determining when a regression model might help to provide insight into a </a:t>
            </a:r>
            <a:r>
              <a:rPr lang="en-US" dirty="0" smtClean="0"/>
              <a:t>specific question</a:t>
            </a:r>
            <a:r>
              <a:rPr lang="en-US" dirty="0" smtClean="0"/>
              <a:t>, given a particular dataset</a:t>
            </a:r>
          </a:p>
          <a:p>
            <a:r>
              <a:rPr lang="en-US" dirty="0" smtClean="0"/>
              <a:t>Understand when and how to add model complexity</a:t>
            </a:r>
          </a:p>
          <a:p>
            <a:r>
              <a:rPr lang="en-US" dirty="0" smtClean="0"/>
              <a:t>Learn basic R programming for regression </a:t>
            </a:r>
            <a:r>
              <a:rPr lang="en-US" dirty="0" smtClean="0"/>
              <a:t>models based on familiar case studies</a:t>
            </a:r>
            <a:endParaRPr lang="en-US" dirty="0" smtClean="0"/>
          </a:p>
          <a:p>
            <a:r>
              <a:rPr lang="en-US" dirty="0" smtClean="0"/>
              <a:t>Know where to go for help!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not cover </a:t>
            </a:r>
            <a:r>
              <a:rPr lang="en-US" sz="2400" dirty="0" smtClean="0"/>
              <a:t>except in passing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Mechanics of parameter estimation and prediction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diagnostics: assessing a model’s fit to the data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selection: comparing a </a:t>
            </a:r>
            <a:r>
              <a:rPr lang="en-US" dirty="0" smtClean="0"/>
              <a:t>suite of similar </a:t>
            </a:r>
            <a:r>
              <a:rPr lang="en-US" dirty="0" smtClean="0"/>
              <a:t>models fit to the data</a:t>
            </a:r>
            <a:endParaRPr lang="en-US" dirty="0" smtClean="0"/>
          </a:p>
          <a:p>
            <a:r>
              <a:rPr lang="en-US" dirty="0" smtClean="0"/>
              <a:t>Correlation structures to handle correlated errors</a:t>
            </a:r>
          </a:p>
          <a:p>
            <a:r>
              <a:rPr lang="en-US" dirty="0" smtClean="0"/>
              <a:t>Hypothesis testing</a:t>
            </a:r>
          </a:p>
          <a:p>
            <a:r>
              <a:rPr lang="en-US" dirty="0" smtClean="0"/>
              <a:t>Maximum likelihood </a:t>
            </a:r>
            <a:r>
              <a:rPr lang="en-US" dirty="0" smtClean="0"/>
              <a:t>inference</a:t>
            </a:r>
            <a:endParaRPr lang="en-US" dirty="0" smtClean="0"/>
          </a:p>
          <a:p>
            <a:r>
              <a:rPr lang="en-US" dirty="0" smtClean="0"/>
              <a:t>Bayesian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2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 Models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model: LM</a:t>
            </a:r>
            <a:endParaRPr lang="en-US" dirty="0" smtClean="0"/>
          </a:p>
          <a:p>
            <a:r>
              <a:rPr lang="en-US" dirty="0" smtClean="0"/>
              <a:t>Linear mixed </a:t>
            </a:r>
            <a:r>
              <a:rPr lang="en-US" dirty="0" smtClean="0"/>
              <a:t>model: LMM</a:t>
            </a:r>
            <a:endParaRPr lang="en-US" dirty="0"/>
          </a:p>
          <a:p>
            <a:pPr lvl="1"/>
            <a:r>
              <a:rPr lang="en-US" dirty="0" smtClean="0"/>
              <a:t>Sometimes called </a:t>
            </a:r>
            <a:r>
              <a:rPr lang="en-US" dirty="0" smtClean="0"/>
              <a:t>“linear </a:t>
            </a:r>
            <a:r>
              <a:rPr lang="en-US" dirty="0" smtClean="0"/>
              <a:t>mixed effects model”</a:t>
            </a:r>
          </a:p>
          <a:p>
            <a:r>
              <a:rPr lang="en-US" dirty="0" smtClean="0"/>
              <a:t>Generalized linear </a:t>
            </a:r>
            <a:r>
              <a:rPr lang="en-US" dirty="0" smtClean="0"/>
              <a:t>model: GLM</a:t>
            </a:r>
            <a:endParaRPr lang="en-US" dirty="0" smtClean="0"/>
          </a:p>
          <a:p>
            <a:r>
              <a:rPr lang="en-US" dirty="0" smtClean="0"/>
              <a:t>Generalized linear mixed </a:t>
            </a:r>
            <a:r>
              <a:rPr lang="en-US" dirty="0" smtClean="0"/>
              <a:t>model: GLMM</a:t>
            </a:r>
            <a:endParaRPr lang="en-US" dirty="0"/>
          </a:p>
          <a:p>
            <a:pPr lvl="1"/>
            <a:r>
              <a:rPr lang="en-US" dirty="0" smtClean="0"/>
              <a:t>Sometimes called </a:t>
            </a:r>
            <a:r>
              <a:rPr lang="en-US" dirty="0" smtClean="0"/>
              <a:t>“generalized </a:t>
            </a:r>
            <a:r>
              <a:rPr lang="en-US" dirty="0" smtClean="0"/>
              <a:t>linear mixed effects model</a:t>
            </a:r>
            <a:r>
              <a:rPr lang="en-US" dirty="0" smtClean="0"/>
              <a:t>” or “hierarchical </a:t>
            </a:r>
            <a:r>
              <a:rPr lang="en-US" dirty="0" smtClean="0"/>
              <a:t>generalized linear model” (HGLM)</a:t>
            </a:r>
          </a:p>
          <a:p>
            <a:r>
              <a:rPr lang="en-US" dirty="0" smtClean="0"/>
              <a:t>Generalized additive </a:t>
            </a:r>
            <a:r>
              <a:rPr lang="en-US" dirty="0" smtClean="0"/>
              <a:t>model: GAM</a:t>
            </a:r>
            <a:endParaRPr lang="en-US" dirty="0" smtClean="0"/>
          </a:p>
          <a:p>
            <a:r>
              <a:rPr lang="en-US" dirty="0" smtClean="0"/>
              <a:t>Generalized additive mixed </a:t>
            </a:r>
            <a:r>
              <a:rPr lang="en-US" dirty="0" smtClean="0"/>
              <a:t>model: GAMM</a:t>
            </a:r>
          </a:p>
          <a:p>
            <a:pPr lvl="1"/>
            <a:r>
              <a:rPr lang="en-US" dirty="0" smtClean="0"/>
              <a:t>Sometimes called </a:t>
            </a:r>
            <a:r>
              <a:rPr lang="en-US" dirty="0" smtClean="0"/>
              <a:t>“hierarchical </a:t>
            </a:r>
            <a:r>
              <a:rPr lang="en-US" dirty="0" smtClean="0"/>
              <a:t>generalized additive model” </a:t>
            </a:r>
            <a:r>
              <a:rPr lang="en-US" dirty="0" smtClean="0"/>
              <a:t>(HGAM)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584709"/>
                  </p:ext>
                </p:extLst>
              </p:nvPr>
            </p:nvGraphicFramePr>
            <p:xfrm>
              <a:off x="2032000" y="1703806"/>
              <a:ext cx="8128000" cy="33092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934031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774691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796163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1213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 Random Process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Multiple Random Processes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73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 Sampling</a:t>
                          </a:r>
                          <a:r>
                            <a:rPr lang="en-US" baseline="0" dirty="0" smtClean="0"/>
                            <a:t>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Model (LM)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Mixed Model (LMM)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46193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r>
                            <a:rPr lang="en-US" baseline="0" dirty="0" smtClean="0"/>
                            <a:t> or Non-normal Sampling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Linear Model (GLM)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Linear Mixed Model (GLMM)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7394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Additive Model (GAM)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Additive Mixed Model (GAMM)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05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584709"/>
                  </p:ext>
                </p:extLst>
              </p:nvPr>
            </p:nvGraphicFramePr>
            <p:xfrm>
              <a:off x="2032000" y="1703806"/>
              <a:ext cx="8128000" cy="33092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9340318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1774691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796163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121329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 Random Process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Multiple Random Processes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373727"/>
                      </a:ext>
                    </a:extLst>
                  </a:tr>
                  <a:tr h="84035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 Sampling</a:t>
                          </a:r>
                          <a:r>
                            <a:rPr lang="en-US" baseline="0" dirty="0" smtClean="0"/>
                            <a:t>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79710" r="-200901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Model (LM)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 Mixed Model (LMM)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461939"/>
                      </a:ext>
                    </a:extLst>
                  </a:tr>
                  <a:tr h="91440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r>
                            <a:rPr lang="en-US" baseline="0" dirty="0" smtClean="0"/>
                            <a:t> or Non-normal Sampling Distribution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64238" r="-200901" b="-1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Linear Model (GLM)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Linear Mixed Model (GLMM)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739474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266000" r="-20090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</a:t>
                          </a:r>
                          <a:r>
                            <a:rPr lang="en-US" baseline="0" dirty="0" smtClean="0"/>
                            <a:t> Additive Model (GAM)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Generalized Additive Mixed Model (GAMM)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0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69580" y="5460926"/>
                <a:ext cx="40528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A single unknown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A smooth function of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580" y="5460926"/>
                <a:ext cx="4052841" cy="646331"/>
              </a:xfrm>
              <a:prstGeom prst="rect">
                <a:avLst/>
              </a:prstGeom>
              <a:blipFill>
                <a:blip r:embed="rId3"/>
                <a:stretch>
                  <a:fillRect l="-4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Regression Model Distinguishing Characteristics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80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4153" y="604434"/>
            <a:ext cx="3423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Mixed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3219" y="2224001"/>
            <a:ext cx="3225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</a:t>
            </a:r>
            <a:r>
              <a:rPr lang="en-US" dirty="0" smtClean="0">
                <a:solidFill>
                  <a:srgbClr val="0070C0"/>
                </a:solidFill>
              </a:rPr>
              <a:t>Mixed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4218" y="3944270"/>
            <a:ext cx="2058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 smtClean="0">
                <a:solidFill>
                  <a:srgbClr val="0070C0"/>
                </a:solidFill>
              </a:rPr>
              <a:t>Mixed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946" y="3944270"/>
            <a:ext cx="2592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Linear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3305" y="5744705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978426">
            <a:off x="7201943" y="5115386"/>
            <a:ext cx="1933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multiple random processes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327045">
            <a:off x="2825516" y="5115384"/>
            <a:ext cx="242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non-normal sampling distributions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965979">
            <a:off x="2817698" y="2878584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multiple random processes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889377">
            <a:off x="7280806" y="2893069"/>
            <a:ext cx="231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non-normal sampling distributions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1044" y="1229167"/>
                <a:ext cx="2565478" cy="52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7030A0"/>
                    </a:solidFill>
                  </a:rPr>
                  <a:t>smooth functions in predictor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</a:rPr>
                  <a:t> 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44" y="1229167"/>
                <a:ext cx="2565478" cy="523990"/>
              </a:xfrm>
              <a:prstGeom prst="rect">
                <a:avLst/>
              </a:prstGeom>
              <a:blipFill>
                <a:blip r:embed="rId2"/>
                <a:stretch>
                  <a:fillRect t="-19767" b="-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6946" y="1553972"/>
            <a:ext cx="2790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Additive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133" y="2593333"/>
                <a:ext cx="1688662" cy="73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7030A0"/>
                    </a:solidFill>
                  </a:rPr>
                  <a:t>smooth functions in predictor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</a:rPr>
                  <a:t> 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3" y="2593333"/>
                <a:ext cx="1688662" cy="739433"/>
              </a:xfrm>
              <a:prstGeom prst="rect">
                <a:avLst/>
              </a:prstGeom>
              <a:blipFill>
                <a:blip r:embed="rId3"/>
                <a:stretch>
                  <a:fillRect t="-820" r="-1444" b="-6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18928677">
            <a:off x="2718468" y="712156"/>
            <a:ext cx="170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multiple random processes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8975752">
            <a:off x="7071943" y="4927391"/>
            <a:ext cx="1761272" cy="2676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75752">
            <a:off x="3246943" y="3165031"/>
            <a:ext cx="1761272" cy="2676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650553">
            <a:off x="7304362" y="3165032"/>
            <a:ext cx="1633585" cy="26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2992984">
            <a:off x="3372480" y="4927392"/>
            <a:ext cx="1761272" cy="2676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975752">
            <a:off x="3601467" y="1114567"/>
            <a:ext cx="755103" cy="2676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1183029" y="2799959"/>
            <a:ext cx="1761272" cy="26765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455595" y="1488626"/>
            <a:ext cx="1013153" cy="26765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</a:t>
            </a:r>
            <a:r>
              <a:rPr lang="en-US" dirty="0" smtClean="0"/>
              <a:t>Model (LM</a:t>
            </a:r>
            <a:r>
              <a:rPr lang="en-US" dirty="0" smtClean="0"/>
              <a:t>): Formal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Formally,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observations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an observation 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random variable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with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expectation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Suppose that an appropriate model for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is an unknown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parameter</a:t>
                </a:r>
                <a:r>
                  <a:rPr lang="en-US" dirty="0" smtClean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mutually independent zero mean random variables, each with the same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variance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So the model says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given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multiplied by 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constant</a:t>
                </a:r>
                <a:r>
                  <a:rPr lang="en-US" dirty="0" smtClean="0"/>
                  <a:t> plus a random term.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an example of a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response variable</a:t>
                </a:r>
                <a:r>
                  <a:rPr lang="en-US" dirty="0" smtClean="0"/>
                  <a:t>, while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is an example of a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predictor variable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623503" y="6176963"/>
            <a:ext cx="146059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(Wood 2006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6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635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Overview of Regression Models</vt:lpstr>
      <vt:lpstr>Goals</vt:lpstr>
      <vt:lpstr>What will we not cover except in passing?</vt:lpstr>
      <vt:lpstr>Types of Regression Models Covered</vt:lpstr>
      <vt:lpstr>Regression Model Distinguishing Characteristics</vt:lpstr>
      <vt:lpstr>PowerPoint Presentation</vt:lpstr>
      <vt:lpstr>Simple Linear Model (LM): Formal Definition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Megan.Ferguson</dc:creator>
  <cp:lastModifiedBy>Megan.Ferguson</cp:lastModifiedBy>
  <cp:revision>15</cp:revision>
  <dcterms:created xsi:type="dcterms:W3CDTF">2021-12-05T17:54:10Z</dcterms:created>
  <dcterms:modified xsi:type="dcterms:W3CDTF">2021-12-06T15:55:11Z</dcterms:modified>
</cp:coreProperties>
</file>