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58" r:id="rId5"/>
    <p:sldId id="260" r:id="rId6"/>
    <p:sldId id="261" r:id="rId7"/>
    <p:sldId id="262" r:id="rId8"/>
    <p:sldId id="263" r:id="rId9"/>
    <p:sldId id="264" r:id="rId10"/>
    <p:sldId id="265" r:id="rId11"/>
    <p:sldId id="271" r:id="rId12"/>
    <p:sldId id="266" r:id="rId13"/>
    <p:sldId id="267" r:id="rId14"/>
    <p:sldId id="270"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98" autoAdjust="0"/>
    <p:restoredTop sz="94609" autoAdjust="0"/>
  </p:normalViewPr>
  <p:slideViewPr>
    <p:cSldViewPr snapToGrid="0">
      <p:cViewPr varScale="1">
        <p:scale>
          <a:sx n="93" d="100"/>
          <a:sy n="93" d="100"/>
        </p:scale>
        <p:origin x="586"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7</a:t>
            </a:fld>
            <a:endParaRPr lang="en-US"/>
          </a:p>
        </p:txBody>
      </p:sp>
    </p:spTree>
    <p:extLst>
      <p:ext uri="{BB962C8B-B14F-4D97-AF65-F5344CB8AC3E}">
        <p14:creationId xmlns:p14="http://schemas.microsoft.com/office/powerpoint/2010/main" val="186515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7 December 2021</a:t>
            </a:r>
            <a:endParaRPr lang="en-US" dirty="0"/>
          </a:p>
        </p:txBody>
      </p:sp>
    </p:spTree>
    <p:extLst>
      <p:ext uri="{BB962C8B-B14F-4D97-AF65-F5344CB8AC3E}">
        <p14:creationId xmlns:p14="http://schemas.microsoft.com/office/powerpoint/2010/main" val="418974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Linear Model (GLM)</a:t>
            </a:r>
            <a:endParaRPr lang="en-US" dirty="0"/>
          </a:p>
        </p:txBody>
      </p:sp>
    </p:spTree>
    <p:extLst>
      <p:ext uri="{BB962C8B-B14F-4D97-AF65-F5344CB8AC3E}">
        <p14:creationId xmlns:p14="http://schemas.microsoft.com/office/powerpoint/2010/main" val="3573669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Linear </a:t>
            </a:r>
            <a:r>
              <a:rPr lang="en-US" dirty="0" smtClean="0"/>
              <a:t>Mixed Model (</a:t>
            </a:r>
            <a:r>
              <a:rPr lang="en-US" dirty="0" smtClean="0"/>
              <a:t>LMM)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p:spPr>
      </p:pic>
      <p:sp>
        <p:nvSpPr>
          <p:cNvPr id="5" name="TextBox 4"/>
          <p:cNvSpPr txBox="1"/>
          <p:nvPr/>
        </p:nvSpPr>
        <p:spPr>
          <a:xfrm>
            <a:off x="930876" y="1771135"/>
            <a:ext cx="10338486" cy="369332"/>
          </a:xfrm>
          <a:prstGeom prst="rect">
            <a:avLst/>
          </a:prstGeom>
          <a:noFill/>
        </p:spPr>
        <p:txBody>
          <a:bodyPr wrap="square" rtlCol="0">
            <a:spAutoFit/>
          </a:bodyPr>
          <a:lstStyle/>
          <a:p>
            <a:r>
              <a:rPr lang="en-US" dirty="0" smtClean="0"/>
              <a:t>A linear mixed model accommodates multiple random processes by adding random effects</a:t>
            </a:r>
            <a:endParaRPr lang="en-US" dirty="0"/>
          </a:p>
        </p:txBody>
      </p:sp>
      <p:sp>
        <p:nvSpPr>
          <p:cNvPr id="6" name="TextBox 5"/>
          <p:cNvSpPr txBox="1"/>
          <p:nvPr/>
        </p:nvSpPr>
        <p:spPr>
          <a:xfrm>
            <a:off x="926757" y="2441695"/>
            <a:ext cx="10338486" cy="1477328"/>
          </a:xfrm>
          <a:prstGeom prst="rect">
            <a:avLst/>
          </a:prstGeom>
          <a:noFill/>
        </p:spPr>
        <p:txBody>
          <a:bodyPr wrap="square" rtlCol="0">
            <a:spAutoFit/>
          </a:bodyPr>
          <a:lstStyle/>
          <a:p>
            <a:r>
              <a:rPr lang="en-US" dirty="0" smtClean="0"/>
              <a:t>Why would you want to incorporate multiple random effects?</a:t>
            </a:r>
          </a:p>
          <a:p>
            <a:pPr marL="741363" indent="-285750">
              <a:buFont typeface="Arial" panose="020B0604020202020204" pitchFamily="34" charset="0"/>
              <a:buChar char="•"/>
            </a:pPr>
            <a:r>
              <a:rPr lang="en-US" dirty="0"/>
              <a:t>A</a:t>
            </a:r>
            <a:r>
              <a:rPr lang="en-US" dirty="0" smtClean="0"/>
              <a:t>ccount for variation across a population and make inference to that larger population</a:t>
            </a:r>
          </a:p>
          <a:p>
            <a:pPr marL="741363" indent="-285750">
              <a:buFont typeface="Arial" panose="020B0604020202020204" pitchFamily="34" charset="0"/>
              <a:buChar char="•"/>
            </a:pPr>
            <a:r>
              <a:rPr lang="en-US" dirty="0" smtClean="0"/>
              <a:t>Use the population mean to strengthen estimates for groups in the population with poor or limited data </a:t>
            </a:r>
          </a:p>
          <a:p>
            <a:pPr marL="741363" indent="-285750">
              <a:buFont typeface="Arial" panose="020B0604020202020204" pitchFamily="34" charset="0"/>
              <a:buChar char="•"/>
            </a:pPr>
            <a:r>
              <a:rPr lang="en-US" dirty="0" smtClean="0"/>
              <a:t>Account for within-sample correlation when observations are grouped (repeated measures)</a:t>
            </a:r>
            <a:endParaRPr lang="en-US" dirty="0"/>
          </a:p>
        </p:txBody>
      </p:sp>
    </p:spTree>
    <p:extLst>
      <p:ext uri="{BB962C8B-B14F-4D97-AF65-F5344CB8AC3E}">
        <p14:creationId xmlns:p14="http://schemas.microsoft.com/office/powerpoint/2010/main" val="3049580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vs. Random Effects</a:t>
            </a:r>
            <a:endParaRPr lang="en-US" dirty="0"/>
          </a:p>
        </p:txBody>
      </p:sp>
      <p:sp>
        <p:nvSpPr>
          <p:cNvPr id="3" name="Content Placeholder 2"/>
          <p:cNvSpPr>
            <a:spLocks noGrp="1"/>
          </p:cNvSpPr>
          <p:nvPr>
            <p:ph type="body" idx="1"/>
          </p:nvPr>
        </p:nvSpPr>
        <p:spPr/>
        <p:txBody>
          <a:bodyPr/>
          <a:lstStyle/>
          <a:p>
            <a:r>
              <a:rPr lang="en-US" dirty="0" smtClean="0"/>
              <a:t>Fixed Effects</a:t>
            </a:r>
          </a:p>
        </p:txBody>
      </p:sp>
      <p:sp>
        <p:nvSpPr>
          <p:cNvPr id="4" name="Content Placeholder 3"/>
          <p:cNvSpPr>
            <a:spLocks noGrp="1"/>
          </p:cNvSpPr>
          <p:nvPr>
            <p:ph sz="half" idx="2"/>
          </p:nvPr>
        </p:nvSpPr>
        <p:spPr/>
        <p:txBody>
          <a:bodyPr/>
          <a:lstStyle/>
          <a:p>
            <a:r>
              <a:rPr lang="en-US" dirty="0" smtClean="0"/>
              <a:t>Interest in specific levels of </a:t>
            </a:r>
            <a:r>
              <a:rPr lang="en-US" i="1" dirty="0" smtClean="0"/>
              <a:t>these</a:t>
            </a:r>
            <a:r>
              <a:rPr lang="en-US" dirty="0" smtClean="0"/>
              <a:t> factors</a:t>
            </a:r>
          </a:p>
          <a:p>
            <a:r>
              <a:rPr lang="en-US" dirty="0" smtClean="0"/>
              <a:t>Not interpreted as coming from a larger population</a:t>
            </a:r>
            <a:endParaRPr lang="en-US" dirty="0"/>
          </a:p>
        </p:txBody>
      </p:sp>
      <p:sp>
        <p:nvSpPr>
          <p:cNvPr id="5" name="Text Placeholder 4"/>
          <p:cNvSpPr>
            <a:spLocks noGrp="1"/>
          </p:cNvSpPr>
          <p:nvPr>
            <p:ph type="body" sz="quarter" idx="3"/>
          </p:nvPr>
        </p:nvSpPr>
        <p:spPr/>
        <p:txBody>
          <a:bodyPr/>
          <a:lstStyle/>
          <a:p>
            <a:r>
              <a:rPr lang="en-US" dirty="0" smtClean="0"/>
              <a:t>Random Effects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Factor levels sampled from a distribution</a:t>
            </a:r>
          </a:p>
          <a:p>
            <a:r>
              <a:rPr lang="en-US" dirty="0" smtClean="0"/>
              <a:t>Recognition of correlation structure in data because data are:</a:t>
            </a:r>
          </a:p>
          <a:p>
            <a:pPr lvl="1"/>
            <a:r>
              <a:rPr lang="en-US" dirty="0" smtClean="0"/>
              <a:t>Nested</a:t>
            </a:r>
          </a:p>
          <a:p>
            <a:pPr lvl="2"/>
            <a:r>
              <a:rPr lang="en-US" dirty="0" smtClean="0"/>
              <a:t>Fish within schools, multiple schools measured</a:t>
            </a:r>
          </a:p>
          <a:p>
            <a:pPr lvl="1"/>
            <a:r>
              <a:rPr lang="en-US" dirty="0" smtClean="0"/>
              <a:t>Longitudinal</a:t>
            </a:r>
          </a:p>
          <a:p>
            <a:pPr lvl="2"/>
            <a:r>
              <a:rPr lang="en-US" dirty="0" smtClean="0"/>
              <a:t>Repeated observations on individual objects through time</a:t>
            </a:r>
          </a:p>
          <a:p>
            <a:pPr lvl="1"/>
            <a:r>
              <a:rPr lang="en-US" dirty="0" smtClean="0"/>
              <a:t>Spatial</a:t>
            </a:r>
          </a:p>
          <a:p>
            <a:pPr lvl="2"/>
            <a:r>
              <a:rPr lang="en-US" dirty="0" smtClean="0"/>
              <a:t>Locations closer in space are more similar than distant locations</a:t>
            </a:r>
            <a:endParaRPr lang="en-US" dirty="0"/>
          </a:p>
        </p:txBody>
      </p:sp>
    </p:spTree>
    <p:extLst>
      <p:ext uri="{BB962C8B-B14F-4D97-AF65-F5344CB8AC3E}">
        <p14:creationId xmlns:p14="http://schemas.microsoft.com/office/powerpoint/2010/main" val="336623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Effects Structures</a:t>
            </a:r>
            <a:endParaRPr lang="en-US" dirty="0"/>
          </a:p>
        </p:txBody>
      </p:sp>
      <p:sp>
        <p:nvSpPr>
          <p:cNvPr id="7" name="Content Placeholder 6"/>
          <p:cNvSpPr>
            <a:spLocks noGrp="1"/>
          </p:cNvSpPr>
          <p:nvPr>
            <p:ph idx="1"/>
          </p:nvPr>
        </p:nvSpPr>
        <p:spPr>
          <a:xfrm>
            <a:off x="3450625" y="1562009"/>
            <a:ext cx="5290751" cy="3117078"/>
          </a:xfrm>
        </p:spPr>
        <p:txBody>
          <a:bodyPr/>
          <a:lstStyle/>
          <a:p>
            <a:r>
              <a:rPr lang="en-US" dirty="0" smtClean="0"/>
              <a:t>Random intercepts</a:t>
            </a:r>
          </a:p>
          <a:p>
            <a:r>
              <a:rPr lang="en-US" dirty="0" smtClean="0"/>
              <a:t>Random slopes</a:t>
            </a:r>
          </a:p>
          <a:p>
            <a:r>
              <a:rPr lang="en-US" dirty="0" smtClean="0"/>
              <a:t>Random intercepts and slopes</a:t>
            </a:r>
          </a:p>
          <a:p>
            <a:r>
              <a:rPr lang="en-US" dirty="0" smtClean="0"/>
              <a:t>Nested effects</a:t>
            </a:r>
          </a:p>
          <a:p>
            <a:r>
              <a:rPr lang="en-US" dirty="0" smtClean="0"/>
              <a:t>Crossed effects</a:t>
            </a:r>
            <a:endParaRPr lang="en-US" dirty="0"/>
          </a:p>
        </p:txBody>
      </p:sp>
      <p:sp>
        <p:nvSpPr>
          <p:cNvPr id="8" name="Rectangle 7"/>
          <p:cNvSpPr/>
          <p:nvPr/>
        </p:nvSpPr>
        <p:spPr>
          <a:xfrm>
            <a:off x="1672796" y="4385268"/>
            <a:ext cx="8846408" cy="2031325"/>
          </a:xfrm>
          <a:prstGeom prst="rect">
            <a:avLst/>
          </a:prstGeom>
          <a:solidFill>
            <a:srgbClr val="0070C0"/>
          </a:solidFill>
        </p:spPr>
        <p:txBody>
          <a:bodyPr wrap="square">
            <a:spAutoFit/>
          </a:bodyPr>
          <a:lstStyle/>
          <a:p>
            <a:r>
              <a:rPr lang="en-US" dirty="0">
                <a:solidFill>
                  <a:schemeClr val="bg1"/>
                </a:solidFill>
              </a:rPr>
              <a:t>Harrison, X. A., Donaldson, L., Correa-Cano, M. E., Evans, J., Fisher, D. N., Goodwin, C. E. D., . . . </a:t>
            </a:r>
            <a:r>
              <a:rPr lang="en-US" dirty="0" err="1">
                <a:solidFill>
                  <a:schemeClr val="bg1"/>
                </a:solidFill>
              </a:rPr>
              <a:t>Inger</a:t>
            </a:r>
            <a:r>
              <a:rPr lang="en-US" dirty="0">
                <a:solidFill>
                  <a:schemeClr val="bg1"/>
                </a:solidFill>
              </a:rPr>
              <a:t>, R. (2018). A brief introduction to mixed effects modelling and multi-model inference in ecology. </a:t>
            </a:r>
            <a:r>
              <a:rPr lang="en-US" dirty="0" err="1">
                <a:solidFill>
                  <a:schemeClr val="bg1"/>
                </a:solidFill>
              </a:rPr>
              <a:t>PeerJ</a:t>
            </a:r>
            <a:r>
              <a:rPr lang="en-US" dirty="0">
                <a:solidFill>
                  <a:schemeClr val="bg1"/>
                </a:solidFill>
              </a:rPr>
              <a:t>, 6, e4794. doi:10.7717/peerj.4794</a:t>
            </a:r>
          </a:p>
          <a:p>
            <a:endParaRPr lang="en-US" dirty="0">
              <a:solidFill>
                <a:schemeClr val="bg1"/>
              </a:solidFill>
            </a:endParaRPr>
          </a:p>
          <a:p>
            <a:r>
              <a:rPr lang="en-US" dirty="0" err="1">
                <a:solidFill>
                  <a:schemeClr val="bg1"/>
                </a:solidFill>
              </a:rPr>
              <a:t>Schielzeth</a:t>
            </a:r>
            <a:r>
              <a:rPr lang="en-US" dirty="0">
                <a:solidFill>
                  <a:schemeClr val="bg1"/>
                </a:solidFill>
              </a:rPr>
              <a:t>, H., &amp; Nakagawa, S. (2013). Nested by design: model fitting and interpretation in a mixed model era. Methods in Ecology and Evolution, 4(1), 14-24. doi:10.1111/j.2041-210x.2012.00251.x</a:t>
            </a:r>
          </a:p>
        </p:txBody>
      </p:sp>
    </p:spTree>
    <p:extLst>
      <p:ext uri="{BB962C8B-B14F-4D97-AF65-F5344CB8AC3E}">
        <p14:creationId xmlns:p14="http://schemas.microsoft.com/office/powerpoint/2010/main" val="676521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t"/>
          <a:lstStyle/>
          <a:p>
            <a:r>
              <a:rPr lang="en-US" dirty="0" smtClean="0"/>
              <a:t>LMM Mathematical Notation</a:t>
            </a:r>
            <a:endParaRPr lang="en-US" dirty="0"/>
          </a:p>
        </p:txBody>
      </p:sp>
      <mc:AlternateContent xmlns:mc="http://schemas.openxmlformats.org/markup-compatibility/2006">
        <mc:Choice xmlns:a14="http://schemas.microsoft.com/office/drawing/2010/main" Requires="a14">
          <p:sp>
            <p:nvSpPr>
              <p:cNvPr id="9" name="Content Placeholder 8"/>
              <p:cNvSpPr>
                <a:spLocks noGrp="1"/>
              </p:cNvSpPr>
              <p:nvPr>
                <p:ph idx="1"/>
              </p:nvPr>
            </p:nvSpPr>
            <p:spPr>
              <a:xfrm>
                <a:off x="838200" y="1301578"/>
                <a:ext cx="10515600" cy="5379308"/>
              </a:xfrm>
            </p:spPr>
            <p:txBody>
              <a:bodyPr>
                <a:normAutofit/>
              </a:bodyPr>
              <a:lstStyle/>
              <a:p>
                <a:pPr marL="0" indent="0">
                  <a:buNone/>
                </a:pPr>
                <a:r>
                  <a:rPr lang="en-US" dirty="0" smtClean="0"/>
                  <a:t>The LM had one source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smtClean="0"/>
                  <a:t> .</a:t>
                </a:r>
              </a:p>
              <a:p>
                <a:pPr marL="0" indent="0">
                  <a:buNone/>
                </a:pPr>
                <a:r>
                  <a:rPr lang="en-US" dirty="0" smtClean="0"/>
                  <a:t>We might want to build a model with multiple sources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r>
                  <a:rPr lang="en-US" dirty="0" smtClean="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𝑗</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p:txBody>
          </p:sp>
        </mc:Choice>
        <mc:Fallback>
          <p:sp>
            <p:nvSpPr>
              <p:cNvPr id="9" name="Content Placeholder 8"/>
              <p:cNvSpPr>
                <a:spLocks noGrp="1" noRot="1" noChangeAspect="1" noMove="1" noResize="1" noEditPoints="1" noAdjustHandles="1" noChangeArrowheads="1" noChangeShapeType="1" noTextEdit="1"/>
              </p:cNvSpPr>
              <p:nvPr>
                <p:ph idx="1"/>
              </p:nvPr>
            </p:nvSpPr>
            <p:spPr>
              <a:xfrm>
                <a:off x="838200" y="1301578"/>
                <a:ext cx="10515600" cy="5379308"/>
              </a:xfrm>
              <a:blipFill>
                <a:blip r:embed="rId2"/>
                <a:stretch>
                  <a:fillRect l="-1217" t="-1927"/>
                </a:stretch>
              </a:blipFill>
            </p:spPr>
            <p:txBody>
              <a:bodyPr/>
              <a:lstStyle/>
              <a:p>
                <a:r>
                  <a:rPr lang="en-US">
                    <a:noFill/>
                  </a:rPr>
                  <a:t> </a:t>
                </a:r>
              </a:p>
            </p:txBody>
          </p:sp>
        </mc:Fallback>
      </mc:AlternateContent>
      <p:cxnSp>
        <p:nvCxnSpPr>
          <p:cNvPr id="11" name="Straight Arrow Connector 10"/>
          <p:cNvCxnSpPr/>
          <p:nvPr/>
        </p:nvCxnSpPr>
        <p:spPr>
          <a:xfrm flipV="1">
            <a:off x="6474941" y="4448432"/>
            <a:ext cx="2257167" cy="82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8732108" y="4184821"/>
                <a:ext cx="3160930" cy="369332"/>
              </a:xfrm>
              <a:prstGeom prst="rect">
                <a:avLst/>
              </a:prstGeom>
              <a:noFill/>
            </p:spPr>
            <p:txBody>
              <a:bodyPr wrap="none" rtlCol="0">
                <a:spAutoFit/>
              </a:bodyPr>
              <a:lstStyle/>
              <a:p>
                <a14:m>
                  <m:oMath xmlns:m="http://schemas.openxmlformats.org/officeDocument/2006/math">
                    <m:r>
                      <a:rPr lang="en-US" b="0" i="1" smtClean="0">
                        <a:solidFill>
                          <a:srgbClr val="0070C0"/>
                        </a:solidFill>
                        <a:latin typeface="Cambria Math" panose="02040503050406030204" pitchFamily="18" charset="0"/>
                      </a:rPr>
                      <m:t>𝑍</m:t>
                    </m:r>
                  </m:oMath>
                </a14:m>
                <a:r>
                  <a:rPr lang="en-US" dirty="0" smtClean="0">
                    <a:solidFill>
                      <a:srgbClr val="0070C0"/>
                    </a:solidFill>
                  </a:rPr>
                  <a:t>: Random Effect Design Matrix</a:t>
                </a:r>
                <a:endParaRPr lang="en-US" dirty="0">
                  <a:solidFill>
                    <a:srgbClr val="0070C0"/>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8732108" y="4184821"/>
                <a:ext cx="3160930" cy="369332"/>
              </a:xfrm>
              <a:prstGeom prst="rect">
                <a:avLst/>
              </a:prstGeom>
              <a:blipFill>
                <a:blip r:embed="rId3"/>
                <a:stretch>
                  <a:fillRect t="-8197" r="-963"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7491837" y="5686336"/>
                <a:ext cx="4467249" cy="369332"/>
              </a:xfrm>
              <a:prstGeom prst="rect">
                <a:avLst/>
              </a:prstGeom>
              <a:noFill/>
            </p:spPr>
            <p:txBody>
              <a:bodyPr wrap="none" rtlCol="0">
                <a:spAutoFit/>
              </a:bodyPr>
              <a:lstStyle/>
              <a:p>
                <a:pPr marL="346075" indent="-346075"/>
                <a14:m>
                  <m:oMath xmlns:m="http://schemas.openxmlformats.org/officeDocument/2006/math">
                    <m:r>
                      <a:rPr lang="en-US" b="0" i="1" smtClean="0">
                        <a:solidFill>
                          <a:srgbClr val="0070C0"/>
                        </a:solidFill>
                        <a:latin typeface="Cambria Math" panose="02040503050406030204" pitchFamily="18" charset="0"/>
                      </a:rPr>
                      <m:t>𝐷</m:t>
                    </m:r>
                  </m:oMath>
                </a14:m>
                <a:r>
                  <a:rPr lang="en-US" dirty="0" smtClean="0">
                    <a:solidFill>
                      <a:srgbClr val="0070C0"/>
                    </a:solidFill>
                  </a:rPr>
                  <a:t>: Random Effect Variance-Covariance Matrix</a:t>
                </a:r>
                <a:endParaRPr lang="en-US" dirty="0">
                  <a:solidFill>
                    <a:srgbClr val="0070C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7491837" y="5686336"/>
                <a:ext cx="4467249" cy="369332"/>
              </a:xfrm>
              <a:prstGeom prst="rect">
                <a:avLst/>
              </a:prstGeom>
              <a:blipFill>
                <a:blip r:embed="rId4"/>
                <a:stretch>
                  <a:fillRect t="-10000" r="-273" b="-26667"/>
                </a:stretch>
              </a:blipFill>
            </p:spPr>
            <p:txBody>
              <a:bodyPr/>
              <a:lstStyle/>
              <a:p>
                <a:r>
                  <a:rPr lang="en-US">
                    <a:noFill/>
                  </a:rPr>
                  <a:t> </a:t>
                </a:r>
              </a:p>
            </p:txBody>
          </p:sp>
        </mc:Fallback>
      </mc:AlternateContent>
    </p:spTree>
    <p:extLst>
      <p:ext uri="{BB962C8B-B14F-4D97-AF65-F5344CB8AC3E}">
        <p14:creationId xmlns:p14="http://schemas.microsoft.com/office/powerpoint/2010/main" val="14012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Random Effects: Advantages &amp; Challenges</a:t>
            </a:r>
            <a:endParaRPr lang="en-US" dirty="0"/>
          </a:p>
        </p:txBody>
      </p:sp>
      <p:sp>
        <p:nvSpPr>
          <p:cNvPr id="4" name="Text Placeholder 3"/>
          <p:cNvSpPr>
            <a:spLocks noGrp="1"/>
          </p:cNvSpPr>
          <p:nvPr>
            <p:ph type="body" idx="1"/>
          </p:nvPr>
        </p:nvSpPr>
        <p:spPr>
          <a:xfrm>
            <a:off x="839788" y="1104511"/>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839788" y="1993557"/>
            <a:ext cx="5157787" cy="4196106"/>
          </a:xfrm>
        </p:spPr>
        <p:txBody>
          <a:bodyPr>
            <a:normAutofit fontScale="92500" lnSpcReduction="10000"/>
          </a:bodyPr>
          <a:lstStyle/>
          <a:p>
            <a:r>
              <a:rPr lang="en-US" dirty="0" smtClean="0"/>
              <a:t>Broadens inference to a larger population</a:t>
            </a:r>
          </a:p>
          <a:p>
            <a:r>
              <a:rPr lang="en-US" dirty="0" smtClean="0"/>
              <a:t>Represents a “compromise” in terms of information used</a:t>
            </a:r>
          </a:p>
          <a:p>
            <a:pPr lvl="1"/>
            <a:r>
              <a:rPr lang="en-US" dirty="0" smtClean="0"/>
              <a:t>Ignore factor levels: pool all levels of the factor</a:t>
            </a:r>
          </a:p>
          <a:p>
            <a:pPr lvl="1"/>
            <a:r>
              <a:rPr lang="en-US" dirty="0" smtClean="0"/>
              <a:t>Fixed effects: no pooling</a:t>
            </a:r>
          </a:p>
          <a:p>
            <a:pPr lvl="1"/>
            <a:r>
              <a:rPr lang="en-US" dirty="0" smtClean="0"/>
              <a:t>Random effects: partial pooling, with degree of pooling dependent on relative size of among-group and within-group variation, and on sample size</a:t>
            </a:r>
            <a:endParaRPr lang="en-US" dirty="0"/>
          </a:p>
        </p:txBody>
      </p:sp>
      <p:sp>
        <p:nvSpPr>
          <p:cNvPr id="6" name="Text Placeholder 5"/>
          <p:cNvSpPr>
            <a:spLocks noGrp="1"/>
          </p:cNvSpPr>
          <p:nvPr>
            <p:ph type="body" sz="quarter" idx="3"/>
          </p:nvPr>
        </p:nvSpPr>
        <p:spPr>
          <a:xfrm>
            <a:off x="6172200" y="1104511"/>
            <a:ext cx="5183188" cy="823912"/>
          </a:xfrm>
        </p:spPr>
        <p:txBody>
          <a:bodyPr/>
          <a:lstStyle/>
          <a:p>
            <a:r>
              <a:rPr lang="en-US" dirty="0" smtClean="0"/>
              <a:t>Challenges</a:t>
            </a:r>
            <a:endParaRPr lang="en-US" dirty="0"/>
          </a:p>
        </p:txBody>
      </p:sp>
      <p:sp>
        <p:nvSpPr>
          <p:cNvPr id="7" name="Content Placeholder 6"/>
          <p:cNvSpPr>
            <a:spLocks noGrp="1"/>
          </p:cNvSpPr>
          <p:nvPr>
            <p:ph sz="quarter" idx="4"/>
          </p:nvPr>
        </p:nvSpPr>
        <p:spPr>
          <a:xfrm>
            <a:off x="6172200" y="2075935"/>
            <a:ext cx="5183188" cy="4113728"/>
          </a:xfrm>
        </p:spPr>
        <p:txBody>
          <a:bodyPr/>
          <a:lstStyle/>
          <a:p>
            <a:r>
              <a:rPr lang="en-US" dirty="0" smtClean="0"/>
              <a:t>With too few levels, estimates are imprecise</a:t>
            </a:r>
          </a:p>
          <a:p>
            <a:pPr lvl="1"/>
            <a:r>
              <a:rPr lang="en-US" dirty="0" smtClean="0"/>
              <a:t>Factors with less than 5-10 levels are typically treated as fixed effects</a:t>
            </a:r>
          </a:p>
          <a:p>
            <a:pPr lvl="1"/>
            <a:r>
              <a:rPr lang="en-US" dirty="0" smtClean="0"/>
              <a:t>Random effects are often more difficult to understand or explain</a:t>
            </a:r>
            <a:endParaRPr lang="en-US" dirty="0"/>
          </a:p>
        </p:txBody>
      </p:sp>
    </p:spTree>
    <p:extLst>
      <p:ext uri="{BB962C8B-B14F-4D97-AF65-F5344CB8AC3E}">
        <p14:creationId xmlns:p14="http://schemas.microsoft.com/office/powerpoint/2010/main" val="235022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a:t>
            </a:r>
            <a:r>
              <a:rPr lang="en-US" dirty="0" smtClean="0"/>
              <a:t>GLM</a:t>
            </a:r>
            <a:r>
              <a:rPr lang="en-US" dirty="0" smtClean="0"/>
              <a:t>, </a:t>
            </a:r>
            <a:r>
              <a:rPr lang="en-US" dirty="0" smtClean="0"/>
              <a:t>GAM</a:t>
            </a:r>
            <a:r>
              <a:rPr lang="en-US" dirty="0" smtClean="0"/>
              <a:t>, </a:t>
            </a:r>
            <a:r>
              <a:rPr lang="en-US" dirty="0"/>
              <a:t>LMM, GLMM, </a:t>
            </a:r>
            <a:r>
              <a:rPr lang="en-US" dirty="0" smtClean="0"/>
              <a:t>GAMM</a:t>
            </a:r>
            <a:r>
              <a:rPr lang="en-US" dirty="0" smtClean="0"/>
              <a:t>)</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Generalized </a:t>
            </a:r>
            <a:r>
              <a:rPr lang="en-US" dirty="0" smtClean="0"/>
              <a:t>linear model: GLM</a:t>
            </a:r>
          </a:p>
          <a:p>
            <a:r>
              <a:rPr lang="en-US" dirty="0" smtClean="0"/>
              <a:t>Generalized </a:t>
            </a:r>
            <a:r>
              <a:rPr lang="en-US" dirty="0" smtClean="0"/>
              <a:t>additive model: </a:t>
            </a:r>
            <a:r>
              <a:rPr lang="en-US" dirty="0" smtClean="0"/>
              <a:t>GAM</a:t>
            </a:r>
          </a:p>
          <a:p>
            <a:r>
              <a:rPr lang="en-US" dirty="0"/>
              <a:t>Linear mixed model: LMM</a:t>
            </a:r>
          </a:p>
          <a:p>
            <a:pPr lvl="1"/>
            <a:r>
              <a:rPr lang="en-US" dirty="0"/>
              <a:t>Sometimes called “linear mixed effects model</a:t>
            </a:r>
            <a:r>
              <a:rPr lang="en-US" dirty="0" smtClean="0"/>
              <a:t>”</a:t>
            </a:r>
          </a:p>
          <a:p>
            <a:r>
              <a:rPr lang="en-US" dirty="0"/>
              <a:t>Generalized linear mixed model: GLMM</a:t>
            </a:r>
          </a:p>
          <a:p>
            <a:pPr lvl="1"/>
            <a:r>
              <a:rPr lang="en-US" dirty="0"/>
              <a:t>Sometimes called “generalized linear mixed effects model” or “hierarchical generalized linear model” (HGLM</a:t>
            </a:r>
            <a:r>
              <a:rPr lang="en-US" dirty="0" smtClean="0"/>
              <a:t>)</a:t>
            </a:r>
            <a:endParaRPr lang="en-US" dirty="0" smtClean="0"/>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solidFill>
            <a:srgbClr val="0070C0"/>
          </a:solidFill>
        </p:spPr>
        <p:txBody>
          <a:bodyPr wrap="none" rtlCol="0">
            <a:spAutoFit/>
          </a:bodyPr>
          <a:lstStyle/>
          <a:p>
            <a:r>
              <a:rPr lang="en-US" dirty="0" smtClean="0">
                <a:solidFill>
                  <a:schemeClr val="bg1"/>
                </a:solidFill>
              </a:rPr>
              <a:t>Wood, S.N. 2006. Generalized Additive Models: An introduction with R. Chapman &amp; Hall/CRC.</a:t>
            </a:r>
            <a:endParaRPr lang="en-US" dirty="0">
              <a:solidFill>
                <a:schemeClr val="bg1"/>
              </a:solidFill>
            </a:endParaRPr>
          </a:p>
        </p:txBody>
      </p:sp>
    </p:spTree>
    <p:extLst>
      <p:ext uri="{BB962C8B-B14F-4D97-AF65-F5344CB8AC3E}">
        <p14:creationId xmlns:p14="http://schemas.microsoft.com/office/powerpoint/2010/main" val="207936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p>
        </p:txBody>
      </p:sp>
    </p:spTree>
    <p:extLst>
      <p:ext uri="{BB962C8B-B14F-4D97-AF65-F5344CB8AC3E}">
        <p14:creationId xmlns:p14="http://schemas.microsoft.com/office/powerpoint/2010/main" val="1404036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1423</Words>
  <Application>Microsoft Office PowerPoint</Application>
  <PresentationFormat>Widescreen</PresentationFormat>
  <Paragraphs>152</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Overview of Regression Models</vt:lpstr>
      <vt:lpstr>Goals</vt:lpstr>
      <vt:lpstr>What will we not cover except in passing?</vt:lpstr>
      <vt:lpstr>Types of Regression Models Covered</vt:lpstr>
      <vt:lpstr>Regression Model Distinguishing Characteristics</vt:lpstr>
      <vt:lpstr>PowerPoint Presentation</vt:lpstr>
      <vt:lpstr>Simple Linear Model (LM): Formal Definition</vt:lpstr>
      <vt:lpstr>LM: Equivalent Terminology</vt:lpstr>
      <vt:lpstr>LM Examples</vt:lpstr>
      <vt:lpstr>LM Matrix Notation</vt:lpstr>
      <vt:lpstr>Generalized Linear Model (GLM)</vt:lpstr>
      <vt:lpstr>Intro to the Linear Mixed Model (LMM) </vt:lpstr>
      <vt:lpstr>Fixed vs. Random Effects</vt:lpstr>
      <vt:lpstr>Random Effects Structures</vt:lpstr>
      <vt:lpstr>LMM Mathematical Notation</vt:lpstr>
      <vt:lpstr>Random Effects: Advantages &amp; Challenges</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28</cp:revision>
  <dcterms:created xsi:type="dcterms:W3CDTF">2021-12-05T17:54:10Z</dcterms:created>
  <dcterms:modified xsi:type="dcterms:W3CDTF">2021-12-06T17:06:33Z</dcterms:modified>
</cp:coreProperties>
</file>